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4"/>
    <p:sldMasterId id="2147483729" r:id="rId5"/>
    <p:sldMasterId id="2147483793" r:id="rId6"/>
    <p:sldMasterId id="2147483648" r:id="rId7"/>
  </p:sldMasterIdLst>
  <p:notesMasterIdLst>
    <p:notesMasterId r:id="rId42"/>
  </p:notesMasterIdLst>
  <p:handoutMasterIdLst>
    <p:handoutMasterId r:id="rId43"/>
  </p:handoutMasterIdLst>
  <p:sldIdLst>
    <p:sldId id="256" r:id="rId8"/>
    <p:sldId id="2147482979" r:id="rId9"/>
    <p:sldId id="2147482973" r:id="rId10"/>
    <p:sldId id="2147482983" r:id="rId11"/>
    <p:sldId id="2147482976" r:id="rId12"/>
    <p:sldId id="2147482977" r:id="rId13"/>
    <p:sldId id="2147482989" r:id="rId14"/>
    <p:sldId id="2147483003" r:id="rId15"/>
    <p:sldId id="2147482987" r:id="rId16"/>
    <p:sldId id="2147482954" r:id="rId17"/>
    <p:sldId id="2147482990" r:id="rId18"/>
    <p:sldId id="10286" r:id="rId19"/>
    <p:sldId id="2147482997" r:id="rId20"/>
    <p:sldId id="2147482992" r:id="rId21"/>
    <p:sldId id="2147482952" r:id="rId22"/>
    <p:sldId id="2147482955" r:id="rId23"/>
    <p:sldId id="2147482993" r:id="rId24"/>
    <p:sldId id="2147482961" r:id="rId25"/>
    <p:sldId id="2147482984" r:id="rId26"/>
    <p:sldId id="2147482985" r:id="rId27"/>
    <p:sldId id="2147482963" r:id="rId28"/>
    <p:sldId id="2147482994" r:id="rId29"/>
    <p:sldId id="2147482746" r:id="rId30"/>
    <p:sldId id="2147482749" r:id="rId31"/>
    <p:sldId id="2147482923" r:id="rId32"/>
    <p:sldId id="2147482924" r:id="rId33"/>
    <p:sldId id="2147482925" r:id="rId34"/>
    <p:sldId id="2147482996" r:id="rId35"/>
    <p:sldId id="2147482995" r:id="rId36"/>
    <p:sldId id="2147482967" r:id="rId37"/>
    <p:sldId id="2147482743" r:id="rId38"/>
    <p:sldId id="2147482965" r:id="rId39"/>
    <p:sldId id="2147483002" r:id="rId40"/>
    <p:sldId id="2147482966" r:id="rId41"/>
  </p:sldIdLst>
  <p:sldSz cx="12192000"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97DB8B-6E96-479C-9D6E-22ECE59F79CC}">
          <p14:sldIdLst>
            <p14:sldId id="256"/>
            <p14:sldId id="2147482979"/>
            <p14:sldId id="2147482973"/>
            <p14:sldId id="2147482983"/>
            <p14:sldId id="2147482976"/>
            <p14:sldId id="2147482977"/>
          </p14:sldIdLst>
        </p14:section>
        <p14:section name="Introduction" id="{2E35EBD2-6FC2-4CC1-97B0-5C4B26AADCE9}">
          <p14:sldIdLst>
            <p14:sldId id="2147482989"/>
            <p14:sldId id="2147483003"/>
          </p14:sldIdLst>
        </p14:section>
        <p14:section name="Structure of latest draft" id="{206DA5F2-627B-4593-9AD7-1FB7D9E7A0EF}">
          <p14:sldIdLst>
            <p14:sldId id="2147482987"/>
            <p14:sldId id="2147482954"/>
            <p14:sldId id="2147482990"/>
            <p14:sldId id="10286"/>
            <p14:sldId id="2147482997"/>
            <p14:sldId id="2147482992"/>
            <p14:sldId id="2147482952"/>
            <p14:sldId id="2147482955"/>
            <p14:sldId id="2147482993"/>
            <p14:sldId id="2147482961"/>
            <p14:sldId id="2147482984"/>
            <p14:sldId id="2147482985"/>
            <p14:sldId id="2147482963"/>
            <p14:sldId id="2147482994"/>
            <p14:sldId id="2147482746"/>
            <p14:sldId id="2147482749"/>
            <p14:sldId id="2147482923"/>
            <p14:sldId id="2147482924"/>
            <p14:sldId id="2147482925"/>
          </p14:sldIdLst>
        </p14:section>
        <p14:section name="Fine tuning" id="{09DA4FE9-44BD-4326-A2E3-865FB62FF8E0}">
          <p14:sldIdLst>
            <p14:sldId id="2147482996"/>
            <p14:sldId id="2147482995"/>
            <p14:sldId id="2147482967"/>
            <p14:sldId id="2147482743"/>
            <p14:sldId id="2147482965"/>
          </p14:sldIdLst>
        </p14:section>
        <p14:section name="Market barriers" id="{1866A993-76B4-47F6-826C-83ADFE43463F}">
          <p14:sldIdLst>
            <p14:sldId id="2147483002"/>
          </p14:sldIdLst>
        </p14:section>
        <p14:section name="Next steps and Q&amp;A" id="{1E3538F5-A173-4AB9-AC1F-FB9CE6A449EC}">
          <p14:sldIdLst>
            <p14:sldId id="2147482966"/>
          </p14:sldIdLst>
        </p14:section>
      </p14:sectionLst>
    </p:ex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0C5405-0100-3ABD-74F4-CE52BF6C7DC3}" name="DSO Entity" initials="MA" userId="DSO Entity" providerId="None"/>
  <p188:author id="{91AEEB0A-2D21-AEFE-72DB-77E859832387}" name="Franck" initials="F" userId="S::fdiawagoum@entsoe.eu::9dc320dc-577f-4f38-9445-4d4dd9a57fb3" providerId="AD"/>
  <p188:author id="{8726242D-31CC-1D6B-2BF6-9ECD7F55DA29}" name="Shilpa Bindu" initials="SB" userId="S::shilpa.bindu_entsoe.eu#ext#@eudsoentity.onmicrosoft.com::96bae970-4ad1-48e5-b70b-8618d6e79c35" providerId="AD"/>
  <p188:author id="{91479E2F-93E2-A4EC-C3DB-F06AE7B7E06A}" name="Samy Geronymos" initials="SG" userId="S::sgeronymos@entsoe.eu::a00d1a97-27fb-40eb-8b72-478c83d8b692" providerId="AD"/>
  <p188:author id="{0E93CA37-50B1-6259-13CF-D6599220FCE9}" name="Shilpa Bindu" initials="SB" userId="Shilpa Bindu" providerId="None"/>
  <p188:author id="{67FEB04B-1C4A-9453-3A04-0AA7E70F1D17}" name="Ioannis Theologitis" initials="IT" userId="S::itheologitis@entsoe.eu::e01622ba-7130-44cc-b28b-209111e6e455" providerId="AD"/>
  <p188:author id="{B215CD51-67B4-DF7F-2AC2-F682300FD891}" name="DUPIN Hubert" initials="DH" userId="S::hubert.dupin_enedis.fr#ext#@eudsoentity.onmicrosoft.com::12d05c52-215f-4b0d-b4d8-ccc13f15724b" providerId="AD"/>
  <p188:author id="{8211B06B-C2A4-B420-53E2-27A80E529266}" name="Sisinni Mario (Terna)" initials="S(" userId="S::mario.sisinni_terna.it#ext#@eudsoentity.onmicrosoft.com::b8c5d947-a980-44bf-b095-75b0e8f4e859" providerId="AD"/>
  <p188:author id="{C4BADB6D-A4A4-9AB3-06BC-052CCCE3D258}" name="Mehtap Alper" initials="MA" userId="S::mehtap.alper@eudsoentity.eu::189ac307-2467-4621-abce-08984f5bbb38" providerId="AD"/>
  <p188:author id="{4526217D-1AA6-9B15-7908-679AE977D988}" name="Mario Sisinni" initials="MS" userId="Mario Sisinni"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istora Martin" initials="PM" lastIdx="3" clrIdx="0">
    <p:extLst>
      <p:ext uri="{19B8F6BF-5375-455C-9EA6-DF929625EA0E}">
        <p15:presenceInfo xmlns:p15="http://schemas.microsoft.com/office/powerpoint/2012/main" userId="S::pistora@ceps.cz::f05e92ff-ec7f-44ad-b8bc-31dee3acb390" providerId="AD"/>
      </p:ext>
    </p:extLst>
  </p:cmAuthor>
  <p:cmAuthor id="2" name="Gerard Doorman" initials="GD" lastIdx="1" clrIdx="1">
    <p:extLst>
      <p:ext uri="{19B8F6BF-5375-455C-9EA6-DF929625EA0E}">
        <p15:presenceInfo xmlns:p15="http://schemas.microsoft.com/office/powerpoint/2012/main" userId="Gerard Door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ECE"/>
    <a:srgbClr val="FFC000"/>
    <a:srgbClr val="F1F5E1"/>
    <a:srgbClr val="009992"/>
    <a:srgbClr val="0F218B"/>
    <a:srgbClr val="FF4D00"/>
    <a:srgbClr val="F2F2F2"/>
    <a:srgbClr val="0FB29A"/>
    <a:srgbClr val="F37020"/>
    <a:srgbClr val="FAC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BE7E2-3E98-4ED0-B717-157E7627743D}" v="1004" dt="2025-04-24T11:44:13.487"/>
    <p1510:client id="{21115F72-E9E3-42AC-9B6A-CAF71A7A224C}" v="83" dt="2025-04-24T12:26:52.398"/>
    <p1510:client id="{6A38C680-2A0F-C7A0-DF6C-7D9FD9E32F5B}" v="328" dt="2025-04-24T11:56:09.375"/>
    <p1510:client id="{AD012B86-23AA-46F8-817E-08E7D8D782CF}" v="279" dt="2025-04-23T19:41:39.667"/>
  </p1510:revLst>
</p1510:revInfo>
</file>

<file path=ppt/tableStyles.xml><?xml version="1.0" encoding="utf-8"?>
<a:tblStyleLst xmlns:a="http://schemas.openxmlformats.org/drawingml/2006/main" def="{3B4B98B0-60AC-42C2-AFA5-B58CD77FA1E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pos="3840"/>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393350\Downloads\Flexibility%20needs%20Assessment_Sample_dummy%20storag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393350\Downloads\Flexibility%20needs%20Assessment_Sample_dummy%20storage.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'Dummy storage'!$M$6:$M$8765</c:f>
              <c:numCache>
                <c:formatCode>0.00</c:formatCode>
                <c:ptCount val="8760"/>
                <c:pt idx="0">
                  <c:v>0</c:v>
                </c:pt>
                <c:pt idx="1">
                  <c:v>0</c:v>
                </c:pt>
                <c:pt idx="2">
                  <c:v>0</c:v>
                </c:pt>
                <c:pt idx="3">
                  <c:v>0</c:v>
                </c:pt>
                <c:pt idx="4">
                  <c:v>0</c:v>
                </c:pt>
                <c:pt idx="5">
                  <c:v>0</c:v>
                </c:pt>
                <c:pt idx="6">
                  <c:v>0</c:v>
                </c:pt>
                <c:pt idx="7">
                  <c:v>0</c:v>
                </c:pt>
                <c:pt idx="8">
                  <c:v>0</c:v>
                </c:pt>
                <c:pt idx="9">
                  <c:v>11.021444932361243</c:v>
                </c:pt>
                <c:pt idx="10">
                  <c:v>23.658363787494366</c:v>
                </c:pt>
                <c:pt idx="11">
                  <c:v>26.887190648600285</c:v>
                </c:pt>
                <c:pt idx="12">
                  <c:v>26.178812494129058</c:v>
                </c:pt>
                <c:pt idx="13">
                  <c:v>16.867256967230613</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4.5786289357390704</c:v>
                </c:pt>
                <c:pt idx="133">
                  <c:v>6.5775838039712546</c:v>
                </c:pt>
                <c:pt idx="134">
                  <c:v>0.35945268004188258</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0.10368224303562601</c:v>
                </c:pt>
                <c:pt idx="324">
                  <c:v>1.2352548899887552</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5.3714389231959361</c:v>
                </c:pt>
                <c:pt idx="444">
                  <c:v>7.8138353584743596</c:v>
                </c:pt>
                <c:pt idx="445">
                  <c:v>1.6089218153369003</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6.4501859413959393</c:v>
                </c:pt>
                <c:pt idx="467">
                  <c:v>15.649033893329383</c:v>
                </c:pt>
                <c:pt idx="468">
                  <c:v>22.328382286607201</c:v>
                </c:pt>
                <c:pt idx="469">
                  <c:v>17.644571158024068</c:v>
                </c:pt>
                <c:pt idx="470">
                  <c:v>2.6486315523034354</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5.9203545663462576</c:v>
                </c:pt>
                <c:pt idx="492">
                  <c:v>10.594200650346574</c:v>
                </c:pt>
                <c:pt idx="493">
                  <c:v>8.148937869950954</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6.7844599083606303</c:v>
                </c:pt>
                <c:pt idx="517">
                  <c:v>0.14429667375907593</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0.77497904945844498</c:v>
                </c:pt>
                <c:pt idx="538">
                  <c:v>18.966761667105018</c:v>
                </c:pt>
                <c:pt idx="539">
                  <c:v>27.918430484745301</c:v>
                </c:pt>
                <c:pt idx="540">
                  <c:v>31.137529395494056</c:v>
                </c:pt>
                <c:pt idx="541">
                  <c:v>24.662886956824689</c:v>
                </c:pt>
                <c:pt idx="542">
                  <c:v>8.2537428929974848</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13.634028841947512</c:v>
                </c:pt>
                <c:pt idx="563">
                  <c:v>15.169053243452202</c:v>
                </c:pt>
                <c:pt idx="564">
                  <c:v>19.192073649359692</c:v>
                </c:pt>
                <c:pt idx="565">
                  <c:v>14.889930801477806</c:v>
                </c:pt>
                <c:pt idx="566">
                  <c:v>0.39844733898998674</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4.6430817139174909</c:v>
                </c:pt>
                <c:pt idx="588">
                  <c:v>5.6989094890653069</c:v>
                </c:pt>
                <c:pt idx="589">
                  <c:v>1.8814910260437536</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15.405339017374368</c:v>
                </c:pt>
                <c:pt idx="611">
                  <c:v>17.955031309824712</c:v>
                </c:pt>
                <c:pt idx="612">
                  <c:v>21.058786306908733</c:v>
                </c:pt>
                <c:pt idx="613">
                  <c:v>17.164347869936552</c:v>
                </c:pt>
                <c:pt idx="614">
                  <c:v>1.2599488785046851</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6.043737480943113</c:v>
                </c:pt>
                <c:pt idx="634">
                  <c:v>20.806053141331869</c:v>
                </c:pt>
                <c:pt idx="635">
                  <c:v>29.366047354538154</c:v>
                </c:pt>
                <c:pt idx="636">
                  <c:v>31.954924372139402</c:v>
                </c:pt>
                <c:pt idx="637">
                  <c:v>25.566913416159224</c:v>
                </c:pt>
                <c:pt idx="638">
                  <c:v>8.2824651719278126</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21.313174131289678</c:v>
                </c:pt>
                <c:pt idx="658">
                  <c:v>38.50663243264529</c:v>
                </c:pt>
                <c:pt idx="659">
                  <c:v>43.658790813865316</c:v>
                </c:pt>
                <c:pt idx="660">
                  <c:v>43.233189344305956</c:v>
                </c:pt>
                <c:pt idx="661">
                  <c:v>43.204229067160909</c:v>
                </c:pt>
                <c:pt idx="662">
                  <c:v>22.985663198808442</c:v>
                </c:pt>
                <c:pt idx="663">
                  <c:v>1.4488984867751495</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6.195205081593449</c:v>
                </c:pt>
                <c:pt idx="684">
                  <c:v>11.264818889027184</c:v>
                </c:pt>
                <c:pt idx="685">
                  <c:v>5.3473689901331234</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8.6251781714852704</c:v>
                </c:pt>
                <c:pt idx="851">
                  <c:v>14.124342675091873</c:v>
                </c:pt>
                <c:pt idx="852">
                  <c:v>18.174119297115919</c:v>
                </c:pt>
                <c:pt idx="853">
                  <c:v>11.823963482486549</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7.2363766675437802</c:v>
                </c:pt>
                <c:pt idx="875">
                  <c:v>18.008499652000289</c:v>
                </c:pt>
                <c:pt idx="876">
                  <c:v>22.460679340103788</c:v>
                </c:pt>
                <c:pt idx="877">
                  <c:v>14.501490414728105</c:v>
                </c:pt>
                <c:pt idx="878">
                  <c:v>1.4261724685093795</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0.62084577153624554</c:v>
                </c:pt>
                <c:pt idx="898">
                  <c:v>9.5703987071728047</c:v>
                </c:pt>
                <c:pt idx="899">
                  <c:v>7.2062417243912495</c:v>
                </c:pt>
                <c:pt idx="900">
                  <c:v>18.399567821698742</c:v>
                </c:pt>
                <c:pt idx="901">
                  <c:v>6.2382405271384194</c:v>
                </c:pt>
                <c:pt idx="902">
                  <c:v>7.6050868910987628</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9.4938342839768879</c:v>
                </c:pt>
                <c:pt idx="922">
                  <c:v>24.605560046868749</c:v>
                </c:pt>
                <c:pt idx="923">
                  <c:v>30.478974946648421</c:v>
                </c:pt>
                <c:pt idx="924">
                  <c:v>34.275754198350626</c:v>
                </c:pt>
                <c:pt idx="925">
                  <c:v>29.010016478840932</c:v>
                </c:pt>
                <c:pt idx="926">
                  <c:v>15.102663941713763</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8.8115813407162502</c:v>
                </c:pt>
                <c:pt idx="946">
                  <c:v>24.593517389053421</c:v>
                </c:pt>
                <c:pt idx="947">
                  <c:v>30.111919717016544</c:v>
                </c:pt>
                <c:pt idx="948">
                  <c:v>34.028241520186228</c:v>
                </c:pt>
                <c:pt idx="949">
                  <c:v>26.630454107123093</c:v>
                </c:pt>
                <c:pt idx="950">
                  <c:v>10.19143509239843</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16.938040114501565</c:v>
                </c:pt>
                <c:pt idx="970">
                  <c:v>34.053390224731253</c:v>
                </c:pt>
                <c:pt idx="971">
                  <c:v>42.072459289457825</c:v>
                </c:pt>
                <c:pt idx="972">
                  <c:v>41.800152615620334</c:v>
                </c:pt>
                <c:pt idx="973">
                  <c:v>37.350941003508431</c:v>
                </c:pt>
                <c:pt idx="974">
                  <c:v>22.231199001047194</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3.1444993199746825</c:v>
                </c:pt>
                <c:pt idx="993">
                  <c:v>25.978346363796561</c:v>
                </c:pt>
                <c:pt idx="994">
                  <c:v>34.546717488840002</c:v>
                </c:pt>
                <c:pt idx="995">
                  <c:v>25.992423838880306</c:v>
                </c:pt>
                <c:pt idx="996">
                  <c:v>34.343907586368779</c:v>
                </c:pt>
                <c:pt idx="997">
                  <c:v>28.476277549353107</c:v>
                </c:pt>
                <c:pt idx="998">
                  <c:v>19.981968305703763</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11.046542164195285</c:v>
                </c:pt>
                <c:pt idx="1019">
                  <c:v>22.251565074264363</c:v>
                </c:pt>
                <c:pt idx="1020">
                  <c:v>25.496568728820332</c:v>
                </c:pt>
                <c:pt idx="1021">
                  <c:v>15.037898672509662</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12.496034662191567</c:v>
                </c:pt>
                <c:pt idx="1043">
                  <c:v>24.546912351909079</c:v>
                </c:pt>
                <c:pt idx="1044">
                  <c:v>26.762442187741588</c:v>
                </c:pt>
                <c:pt idx="1045">
                  <c:v>19.299910831471585</c:v>
                </c:pt>
                <c:pt idx="1046">
                  <c:v>4.5824638478787527</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4.3919559160687349</c:v>
                </c:pt>
                <c:pt idx="1066">
                  <c:v>20.914988725041564</c:v>
                </c:pt>
                <c:pt idx="1067">
                  <c:v>29.981983883329058</c:v>
                </c:pt>
                <c:pt idx="1068">
                  <c:v>32.805699805973447</c:v>
                </c:pt>
                <c:pt idx="1069">
                  <c:v>25.07260752856283</c:v>
                </c:pt>
                <c:pt idx="1070">
                  <c:v>8.5428403693875001</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4.0596755859937552</c:v>
                </c:pt>
                <c:pt idx="1091">
                  <c:v>14.53244412963814</c:v>
                </c:pt>
                <c:pt idx="1092">
                  <c:v>18.83626520114376</c:v>
                </c:pt>
                <c:pt idx="1093">
                  <c:v>11.391612330889373</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0.15455665034810953</c:v>
                </c:pt>
                <c:pt idx="1114">
                  <c:v>11.066829723327217</c:v>
                </c:pt>
                <c:pt idx="1115">
                  <c:v>15.870429315559406</c:v>
                </c:pt>
                <c:pt idx="1116">
                  <c:v>23.022126302186241</c:v>
                </c:pt>
                <c:pt idx="1117">
                  <c:v>18.186575704056899</c:v>
                </c:pt>
                <c:pt idx="1118">
                  <c:v>9.4939180089237194</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13.141942158332196</c:v>
                </c:pt>
                <c:pt idx="1138">
                  <c:v>23.901681135738109</c:v>
                </c:pt>
                <c:pt idx="1139">
                  <c:v>29.570434265505931</c:v>
                </c:pt>
                <c:pt idx="1140">
                  <c:v>35.614944462395009</c:v>
                </c:pt>
                <c:pt idx="1141">
                  <c:v>30.529720087260312</c:v>
                </c:pt>
                <c:pt idx="1142">
                  <c:v>28.16149681039936</c:v>
                </c:pt>
                <c:pt idx="1143">
                  <c:v>6.2288748964224938</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7.8218714889640539</c:v>
                </c:pt>
                <c:pt idx="1161">
                  <c:v>29.716602814145634</c:v>
                </c:pt>
                <c:pt idx="1162">
                  <c:v>35.494508701843721</c:v>
                </c:pt>
                <c:pt idx="1163">
                  <c:v>29.497386136120927</c:v>
                </c:pt>
                <c:pt idx="1164">
                  <c:v>37.00215845488809</c:v>
                </c:pt>
                <c:pt idx="1165">
                  <c:v>22.86305627697843</c:v>
                </c:pt>
                <c:pt idx="1166">
                  <c:v>29.686951073753722</c:v>
                </c:pt>
                <c:pt idx="1167">
                  <c:v>4.6480393205546786</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7.1639950561140431</c:v>
                </c:pt>
                <c:pt idx="1187">
                  <c:v>13.267584739551573</c:v>
                </c:pt>
                <c:pt idx="1188">
                  <c:v>17.391327460159694</c:v>
                </c:pt>
                <c:pt idx="1189">
                  <c:v>10.517727982416545</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0.18480223378968366</c:v>
                </c:pt>
                <c:pt idx="1235">
                  <c:v>11.400029714758727</c:v>
                </c:pt>
                <c:pt idx="1236">
                  <c:v>13.958671699826548</c:v>
                </c:pt>
                <c:pt idx="1237">
                  <c:v>4.2963712196728157</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8.863055851159384</c:v>
                </c:pt>
                <c:pt idx="1259">
                  <c:v>13.149630195681572</c:v>
                </c:pt>
                <c:pt idx="1260">
                  <c:v>13.746171516520612</c:v>
                </c:pt>
                <c:pt idx="1261">
                  <c:v>13.515771532187472</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5.0152515658893533</c:v>
                </c:pt>
                <c:pt idx="1283">
                  <c:v>17.217162587421932</c:v>
                </c:pt>
                <c:pt idx="1284">
                  <c:v>20.226489733048119</c:v>
                </c:pt>
                <c:pt idx="1285">
                  <c:v>18.95925847632499</c:v>
                </c:pt>
                <c:pt idx="1286">
                  <c:v>6.3591815252097001</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7.6256423209448618</c:v>
                </c:pt>
                <c:pt idx="1306">
                  <c:v>20.270825839198135</c:v>
                </c:pt>
                <c:pt idx="1307">
                  <c:v>24.878377706852014</c:v>
                </c:pt>
                <c:pt idx="1308">
                  <c:v>33.96739292862064</c:v>
                </c:pt>
                <c:pt idx="1309">
                  <c:v>33.854157828401846</c:v>
                </c:pt>
                <c:pt idx="1310">
                  <c:v>27.0051282470491</c:v>
                </c:pt>
                <c:pt idx="1311">
                  <c:v>4.2223482156778118</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9.3253556393053003</c:v>
                </c:pt>
                <c:pt idx="1330">
                  <c:v>23.358254981067496</c:v>
                </c:pt>
                <c:pt idx="1331">
                  <c:v>25.244012607692827</c:v>
                </c:pt>
                <c:pt idx="1332">
                  <c:v>32.004681035529998</c:v>
                </c:pt>
                <c:pt idx="1333">
                  <c:v>29.566157179358925</c:v>
                </c:pt>
                <c:pt idx="1334">
                  <c:v>18.097368660263587</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8.4634852833520124</c:v>
                </c:pt>
                <c:pt idx="1452">
                  <c:v>14.830913774394677</c:v>
                </c:pt>
                <c:pt idx="1453">
                  <c:v>15.810147141832495</c:v>
                </c:pt>
                <c:pt idx="1454">
                  <c:v>9.1244018552893831</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3.8720382159492002</c:v>
                </c:pt>
                <c:pt idx="1473">
                  <c:v>23.57186484756766</c:v>
                </c:pt>
                <c:pt idx="1474">
                  <c:v>33.011669083045142</c:v>
                </c:pt>
                <c:pt idx="1475">
                  <c:v>29.65761516722328</c:v>
                </c:pt>
                <c:pt idx="1476">
                  <c:v>40.246739387496241</c:v>
                </c:pt>
                <c:pt idx="1477">
                  <c:v>31.266349309337805</c:v>
                </c:pt>
                <c:pt idx="1478">
                  <c:v>32.719774832759533</c:v>
                </c:pt>
                <c:pt idx="1479">
                  <c:v>12.069344411980616</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9.0965535971542195</c:v>
                </c:pt>
                <c:pt idx="1497">
                  <c:v>24.888837591872829</c:v>
                </c:pt>
                <c:pt idx="1498">
                  <c:v>29.483314323412049</c:v>
                </c:pt>
                <c:pt idx="1499">
                  <c:v>26.39182920852938</c:v>
                </c:pt>
                <c:pt idx="1500">
                  <c:v>36.986816068834699</c:v>
                </c:pt>
                <c:pt idx="1501">
                  <c:v>33.755678932884187</c:v>
                </c:pt>
                <c:pt idx="1502">
                  <c:v>26.953737987447035</c:v>
                </c:pt>
                <c:pt idx="1503">
                  <c:v>8.2786272913759245</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1.7628558981553069</c:v>
                </c:pt>
                <c:pt idx="1523">
                  <c:v>6.2755321617074804</c:v>
                </c:pt>
                <c:pt idx="1524">
                  <c:v>10.801482226545021</c:v>
                </c:pt>
                <c:pt idx="1525">
                  <c:v>3.8159829015418656</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1.9868006647709409</c:v>
                </c:pt>
                <c:pt idx="1548">
                  <c:v>1.5239442719640501</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7.3341740210878195</c:v>
                </c:pt>
                <c:pt idx="1571">
                  <c:v>17.935751412299403</c:v>
                </c:pt>
                <c:pt idx="1572">
                  <c:v>20.308506847574083</c:v>
                </c:pt>
                <c:pt idx="1573">
                  <c:v>13.651348753985628</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5.668498954169678</c:v>
                </c:pt>
                <c:pt idx="1667">
                  <c:v>8.3142088280371969</c:v>
                </c:pt>
                <c:pt idx="1668">
                  <c:v>11.059463293333742</c:v>
                </c:pt>
                <c:pt idx="1669">
                  <c:v>9.2699777612204706</c:v>
                </c:pt>
                <c:pt idx="1670">
                  <c:v>4.0846386599692197</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8.2246672299225168</c:v>
                </c:pt>
                <c:pt idx="1691">
                  <c:v>14.815471510194081</c:v>
                </c:pt>
                <c:pt idx="1692">
                  <c:v>21.00404342735342</c:v>
                </c:pt>
                <c:pt idx="1693">
                  <c:v>20.7630565244725</c:v>
                </c:pt>
                <c:pt idx="1694">
                  <c:v>11.088148671734524</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1.4821359757787431</c:v>
                </c:pt>
                <c:pt idx="1713">
                  <c:v>15.363329222784378</c:v>
                </c:pt>
                <c:pt idx="1714">
                  <c:v>16.838506821124845</c:v>
                </c:pt>
                <c:pt idx="1715">
                  <c:v>30.296217939677199</c:v>
                </c:pt>
                <c:pt idx="1716">
                  <c:v>15.240409701596581</c:v>
                </c:pt>
                <c:pt idx="1717">
                  <c:v>19.974751099596237</c:v>
                </c:pt>
                <c:pt idx="1718">
                  <c:v>15.005182201147807</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0.12349195695999515</c:v>
                </c:pt>
                <c:pt idx="1737">
                  <c:v>10.494258405070301</c:v>
                </c:pt>
                <c:pt idx="1738">
                  <c:v>15.43797483437846</c:v>
                </c:pt>
                <c:pt idx="1739">
                  <c:v>18.867143507666551</c:v>
                </c:pt>
                <c:pt idx="1740">
                  <c:v>14.755881357133461</c:v>
                </c:pt>
                <c:pt idx="1741">
                  <c:v>17.418715436823302</c:v>
                </c:pt>
                <c:pt idx="1742">
                  <c:v>8.6792859101631326</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4.9764604075890526</c:v>
                </c:pt>
                <c:pt idx="1762">
                  <c:v>19.285964339947693</c:v>
                </c:pt>
                <c:pt idx="1763">
                  <c:v>25.854381474093405</c:v>
                </c:pt>
                <c:pt idx="1764">
                  <c:v>30.856075177502802</c:v>
                </c:pt>
                <c:pt idx="1765">
                  <c:v>23.722611123977213</c:v>
                </c:pt>
                <c:pt idx="1766">
                  <c:v>12.663039129700643</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6.3727146611854844</c:v>
                </c:pt>
                <c:pt idx="1787">
                  <c:v>11.192597371979689</c:v>
                </c:pt>
                <c:pt idx="1788">
                  <c:v>8.0848359130379386</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4.5013803572964095</c:v>
                </c:pt>
                <c:pt idx="1810">
                  <c:v>14.972561019038265</c:v>
                </c:pt>
                <c:pt idx="1811">
                  <c:v>22.071542779144846</c:v>
                </c:pt>
                <c:pt idx="1812">
                  <c:v>26.981093382079678</c:v>
                </c:pt>
                <c:pt idx="1813">
                  <c:v>27.275941101313759</c:v>
                </c:pt>
                <c:pt idx="1814">
                  <c:v>19.636191012789364</c:v>
                </c:pt>
                <c:pt idx="1815">
                  <c:v>5.0322320916906316</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18.020811768302199</c:v>
                </c:pt>
                <c:pt idx="1833">
                  <c:v>31.594065052877049</c:v>
                </c:pt>
                <c:pt idx="1834">
                  <c:v>33.298208277893572</c:v>
                </c:pt>
                <c:pt idx="1835">
                  <c:v>42.130775413831593</c:v>
                </c:pt>
                <c:pt idx="1836">
                  <c:v>32.399493188950949</c:v>
                </c:pt>
                <c:pt idx="1837">
                  <c:v>35.522916171712318</c:v>
                </c:pt>
                <c:pt idx="1838">
                  <c:v>30.553478419881575</c:v>
                </c:pt>
                <c:pt idx="1839">
                  <c:v>11.37494930610749</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6.9172512144743665</c:v>
                </c:pt>
                <c:pt idx="1858">
                  <c:v>13.385612660742815</c:v>
                </c:pt>
                <c:pt idx="1859">
                  <c:v>20.508027360456865</c:v>
                </c:pt>
                <c:pt idx="1860">
                  <c:v>25.188095891339064</c:v>
                </c:pt>
                <c:pt idx="1861">
                  <c:v>22.132037344669079</c:v>
                </c:pt>
                <c:pt idx="1862">
                  <c:v>10.688618508540603</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1.6233507348671847</c:v>
                </c:pt>
                <c:pt idx="1882">
                  <c:v>10.7874163711625</c:v>
                </c:pt>
                <c:pt idx="1883">
                  <c:v>17.251343864012771</c:v>
                </c:pt>
                <c:pt idx="1884">
                  <c:v>17.842732374325323</c:v>
                </c:pt>
                <c:pt idx="1885">
                  <c:v>9.5773074314734252</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3.9370027581193865</c:v>
                </c:pt>
                <c:pt idx="1906">
                  <c:v>0.27632400242282895</c:v>
                </c:pt>
                <c:pt idx="1907">
                  <c:v>11.694966568965029</c:v>
                </c:pt>
                <c:pt idx="1908">
                  <c:v>8.1027481603134213</c:v>
                </c:pt>
                <c:pt idx="1909">
                  <c:v>17.387653411084379</c:v>
                </c:pt>
                <c:pt idx="1910">
                  <c:v>5.2700544724287468</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5.646665918555926</c:v>
                </c:pt>
                <c:pt idx="1930">
                  <c:v>9.8392513032765567</c:v>
                </c:pt>
                <c:pt idx="1931">
                  <c:v>18.075822453682807</c:v>
                </c:pt>
                <c:pt idx="1932">
                  <c:v>19.037919486698463</c:v>
                </c:pt>
                <c:pt idx="1933">
                  <c:v>10.783389616457542</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8.3211740731968611</c:v>
                </c:pt>
                <c:pt idx="1954">
                  <c:v>0</c:v>
                </c:pt>
                <c:pt idx="1955">
                  <c:v>16.489056175489708</c:v>
                </c:pt>
                <c:pt idx="1956">
                  <c:v>18.884197491209999</c:v>
                </c:pt>
                <c:pt idx="1957">
                  <c:v>17.97189780836359</c:v>
                </c:pt>
                <c:pt idx="1958">
                  <c:v>11.449635405851572</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2.4990418776278238</c:v>
                </c:pt>
                <c:pt idx="1979">
                  <c:v>4.9622213438174949</c:v>
                </c:pt>
                <c:pt idx="1980">
                  <c:v>10.446300119869367</c:v>
                </c:pt>
                <c:pt idx="1981">
                  <c:v>13.260610791400309</c:v>
                </c:pt>
                <c:pt idx="1982">
                  <c:v>10.28587243437094</c:v>
                </c:pt>
                <c:pt idx="1983">
                  <c:v>1.1251250647171909</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22.189637918587017</c:v>
                </c:pt>
                <c:pt idx="2001">
                  <c:v>32.740957852599024</c:v>
                </c:pt>
                <c:pt idx="2002">
                  <c:v>38.51353709465814</c:v>
                </c:pt>
                <c:pt idx="2003">
                  <c:v>41.269709844286858</c:v>
                </c:pt>
                <c:pt idx="2004">
                  <c:v>33.875447752354553</c:v>
                </c:pt>
                <c:pt idx="2005">
                  <c:v>41.210911771712212</c:v>
                </c:pt>
                <c:pt idx="2006">
                  <c:v>28.800966928973576</c:v>
                </c:pt>
                <c:pt idx="2007">
                  <c:v>13.178111230398608</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14.886091279943765</c:v>
                </c:pt>
                <c:pt idx="2025">
                  <c:v>28.570498666589394</c:v>
                </c:pt>
                <c:pt idx="2026">
                  <c:v>37.673260926047803</c:v>
                </c:pt>
                <c:pt idx="2027">
                  <c:v>41.452281252087168</c:v>
                </c:pt>
                <c:pt idx="2028">
                  <c:v>41.611109098645294</c:v>
                </c:pt>
                <c:pt idx="2029">
                  <c:v>35.045238716421885</c:v>
                </c:pt>
                <c:pt idx="2030">
                  <c:v>22.830142254118748</c:v>
                </c:pt>
                <c:pt idx="2031">
                  <c:v>3.3912828869831282</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12.709939044430314</c:v>
                </c:pt>
                <c:pt idx="2050">
                  <c:v>22.826799804279347</c:v>
                </c:pt>
                <c:pt idx="2051">
                  <c:v>26.953795012453746</c:v>
                </c:pt>
                <c:pt idx="2052">
                  <c:v>26.468492350134998</c:v>
                </c:pt>
                <c:pt idx="2053">
                  <c:v>18.759500152754381</c:v>
                </c:pt>
                <c:pt idx="2054">
                  <c:v>6.9436558586268653</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1.7567661562006252</c:v>
                </c:pt>
                <c:pt idx="2075">
                  <c:v>5.29531336928875</c:v>
                </c:pt>
                <c:pt idx="2076">
                  <c:v>7.3710658173796979</c:v>
                </c:pt>
                <c:pt idx="2077">
                  <c:v>2.4978334862343834</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11.483661963651858</c:v>
                </c:pt>
                <c:pt idx="2098">
                  <c:v>22.675688690808297</c:v>
                </c:pt>
                <c:pt idx="2099">
                  <c:v>22.769626516821706</c:v>
                </c:pt>
                <c:pt idx="2100">
                  <c:v>24.965842487462314</c:v>
                </c:pt>
                <c:pt idx="2101">
                  <c:v>20.03019643381641</c:v>
                </c:pt>
                <c:pt idx="2102">
                  <c:v>6.5837726880798364</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13.532481226096206</c:v>
                </c:pt>
                <c:pt idx="2121">
                  <c:v>20.893200462860623</c:v>
                </c:pt>
                <c:pt idx="2122">
                  <c:v>23.831124887626896</c:v>
                </c:pt>
                <c:pt idx="2123">
                  <c:v>26.932474940115629</c:v>
                </c:pt>
                <c:pt idx="2124">
                  <c:v>22.920829471371878</c:v>
                </c:pt>
                <c:pt idx="2125">
                  <c:v>26.252460048717186</c:v>
                </c:pt>
                <c:pt idx="2126">
                  <c:v>13.585399203457346</c:v>
                </c:pt>
                <c:pt idx="2127">
                  <c:v>1.5940211386912559</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9.766141103307346</c:v>
                </c:pt>
                <c:pt idx="2145">
                  <c:v>22.698687547830136</c:v>
                </c:pt>
                <c:pt idx="2146">
                  <c:v>33.060188008648559</c:v>
                </c:pt>
                <c:pt idx="2147">
                  <c:v>30.050866114499382</c:v>
                </c:pt>
                <c:pt idx="2148">
                  <c:v>37.234996948146105</c:v>
                </c:pt>
                <c:pt idx="2149">
                  <c:v>32.72939169917737</c:v>
                </c:pt>
                <c:pt idx="2150">
                  <c:v>25.889295906122804</c:v>
                </c:pt>
                <c:pt idx="2151">
                  <c:v>12.561716202421398</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9.4867013801440763</c:v>
                </c:pt>
                <c:pt idx="2169">
                  <c:v>20.585932862779373</c:v>
                </c:pt>
                <c:pt idx="2170">
                  <c:v>31.935517635872515</c:v>
                </c:pt>
                <c:pt idx="2171">
                  <c:v>29.573967812899834</c:v>
                </c:pt>
                <c:pt idx="2172">
                  <c:v>30.862612989468282</c:v>
                </c:pt>
                <c:pt idx="2173">
                  <c:v>20.048704637734684</c:v>
                </c:pt>
                <c:pt idx="2174">
                  <c:v>14.995277716104523</c:v>
                </c:pt>
                <c:pt idx="2175">
                  <c:v>1.6093564680981145</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6.752971559365462</c:v>
                </c:pt>
                <c:pt idx="2192">
                  <c:v>30.415436342581263</c:v>
                </c:pt>
                <c:pt idx="2193">
                  <c:v>32.964218928209988</c:v>
                </c:pt>
                <c:pt idx="2194">
                  <c:v>30.008006115072668</c:v>
                </c:pt>
                <c:pt idx="2195">
                  <c:v>41.885008212359679</c:v>
                </c:pt>
                <c:pt idx="2196">
                  <c:v>32.356738395089081</c:v>
                </c:pt>
                <c:pt idx="2197">
                  <c:v>40.37835809210938</c:v>
                </c:pt>
                <c:pt idx="2198">
                  <c:v>34.744201902313918</c:v>
                </c:pt>
                <c:pt idx="2199">
                  <c:v>16.240545626094054</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0.55727047889439563</c:v>
                </c:pt>
                <c:pt idx="2217">
                  <c:v>19.00586860704032</c:v>
                </c:pt>
                <c:pt idx="2218">
                  <c:v>25.083041564338753</c:v>
                </c:pt>
                <c:pt idx="2219">
                  <c:v>34.128070765216862</c:v>
                </c:pt>
                <c:pt idx="2220">
                  <c:v>35.229446589130937</c:v>
                </c:pt>
                <c:pt idx="2221">
                  <c:v>22.653551643547502</c:v>
                </c:pt>
                <c:pt idx="2222">
                  <c:v>9.7865523685912486</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2.9404700680290699</c:v>
                </c:pt>
                <c:pt idx="2241">
                  <c:v>25.756941798576868</c:v>
                </c:pt>
                <c:pt idx="2242">
                  <c:v>36.489087404929059</c:v>
                </c:pt>
                <c:pt idx="2243">
                  <c:v>39.275103158777199</c:v>
                </c:pt>
                <c:pt idx="2244">
                  <c:v>37.870239558765896</c:v>
                </c:pt>
                <c:pt idx="2245">
                  <c:v>26.757027159047198</c:v>
                </c:pt>
                <c:pt idx="2246">
                  <c:v>14.41521050383283</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6.8235908809934482</c:v>
                </c:pt>
                <c:pt idx="2265">
                  <c:v>22.217383869394688</c:v>
                </c:pt>
                <c:pt idx="2266">
                  <c:v>29.910519544342474</c:v>
                </c:pt>
                <c:pt idx="2267">
                  <c:v>27.715350976021874</c:v>
                </c:pt>
                <c:pt idx="2268">
                  <c:v>29.823540229151899</c:v>
                </c:pt>
                <c:pt idx="2269">
                  <c:v>23.88645036532094</c:v>
                </c:pt>
                <c:pt idx="2270">
                  <c:v>17.772824158328106</c:v>
                </c:pt>
                <c:pt idx="2271">
                  <c:v>3.3362945754128157</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13.24218310135031</c:v>
                </c:pt>
                <c:pt idx="2289">
                  <c:v>28.904442952789701</c:v>
                </c:pt>
                <c:pt idx="2290">
                  <c:v>35.713620776715295</c:v>
                </c:pt>
                <c:pt idx="2291">
                  <c:v>37.230760154870467</c:v>
                </c:pt>
                <c:pt idx="2292">
                  <c:v>41.528123384440768</c:v>
                </c:pt>
                <c:pt idx="2293">
                  <c:v>32.5980762641083</c:v>
                </c:pt>
                <c:pt idx="2294">
                  <c:v>18.295510899457337</c:v>
                </c:pt>
                <c:pt idx="2295">
                  <c:v>0.52932368203421354</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13.895223811017821</c:v>
                </c:pt>
                <c:pt idx="2313">
                  <c:v>28.956914886714046</c:v>
                </c:pt>
                <c:pt idx="2314">
                  <c:v>32.979882498095961</c:v>
                </c:pt>
                <c:pt idx="2315">
                  <c:v>34.909029644699054</c:v>
                </c:pt>
                <c:pt idx="2316">
                  <c:v>36.761385255067012</c:v>
                </c:pt>
                <c:pt idx="2317">
                  <c:v>32.142985277943588</c:v>
                </c:pt>
                <c:pt idx="2318">
                  <c:v>22.083802453598111</c:v>
                </c:pt>
                <c:pt idx="2319">
                  <c:v>13.705504402039521</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13.412024214367193</c:v>
                </c:pt>
                <c:pt idx="2336">
                  <c:v>34.462025361025006</c:v>
                </c:pt>
                <c:pt idx="2337">
                  <c:v>40.286216028664221</c:v>
                </c:pt>
                <c:pt idx="2338">
                  <c:v>48.593274224964233</c:v>
                </c:pt>
                <c:pt idx="2339">
                  <c:v>41.841918020044048</c:v>
                </c:pt>
                <c:pt idx="2340">
                  <c:v>41.913570400215626</c:v>
                </c:pt>
                <c:pt idx="2341">
                  <c:v>47.455126351500937</c:v>
                </c:pt>
                <c:pt idx="2342">
                  <c:v>35.550331563228291</c:v>
                </c:pt>
                <c:pt idx="2343">
                  <c:v>30.311686166823407</c:v>
                </c:pt>
                <c:pt idx="2344">
                  <c:v>4.9726437766570597E-2</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4.8601478667803022</c:v>
                </c:pt>
                <c:pt idx="2436">
                  <c:v>5.1372535188800033</c:v>
                </c:pt>
                <c:pt idx="2437">
                  <c:v>0.14901562729001308</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5.0718313467723348</c:v>
                </c:pt>
                <c:pt idx="2459">
                  <c:v>17.403973735751556</c:v>
                </c:pt>
                <c:pt idx="2460">
                  <c:v>18.802433703742192</c:v>
                </c:pt>
                <c:pt idx="2461">
                  <c:v>15.68763656999063</c:v>
                </c:pt>
                <c:pt idx="2462">
                  <c:v>9.3553682270481229</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5.9669162921150054</c:v>
                </c:pt>
                <c:pt idx="2481">
                  <c:v>20.82489927574029</c:v>
                </c:pt>
                <c:pt idx="2482">
                  <c:v>25.4474385722928</c:v>
                </c:pt>
                <c:pt idx="2483">
                  <c:v>27.369706221395319</c:v>
                </c:pt>
                <c:pt idx="2484">
                  <c:v>20.873067977856074</c:v>
                </c:pt>
                <c:pt idx="2485">
                  <c:v>28.996529726813431</c:v>
                </c:pt>
                <c:pt idx="2486">
                  <c:v>17.873759155294223</c:v>
                </c:pt>
                <c:pt idx="2487">
                  <c:v>0.6194186867818644</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10.369082322500624</c:v>
                </c:pt>
                <c:pt idx="2505">
                  <c:v>13.901314552760624</c:v>
                </c:pt>
                <c:pt idx="2506">
                  <c:v>18.382938578648755</c:v>
                </c:pt>
                <c:pt idx="2507">
                  <c:v>13.897478637261877</c:v>
                </c:pt>
                <c:pt idx="2508">
                  <c:v>17.463252514794068</c:v>
                </c:pt>
                <c:pt idx="2509">
                  <c:v>11.678139281257026</c:v>
                </c:pt>
                <c:pt idx="2510">
                  <c:v>3.8977944557188895</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5.7402974613284456</c:v>
                </c:pt>
                <c:pt idx="2529">
                  <c:v>22.22460953345032</c:v>
                </c:pt>
                <c:pt idx="2530">
                  <c:v>32.987108667473123</c:v>
                </c:pt>
                <c:pt idx="2531">
                  <c:v>37.200218814739081</c:v>
                </c:pt>
                <c:pt idx="2532">
                  <c:v>38.356279885884838</c:v>
                </c:pt>
                <c:pt idx="2533">
                  <c:v>28.916966961007347</c:v>
                </c:pt>
                <c:pt idx="2534">
                  <c:v>18.400756818650638</c:v>
                </c:pt>
                <c:pt idx="2535">
                  <c:v>5.3222890158637526</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11.909874246143765</c:v>
                </c:pt>
                <c:pt idx="2553">
                  <c:v>31.053074704255938</c:v>
                </c:pt>
                <c:pt idx="2554">
                  <c:v>37.587684422631256</c:v>
                </c:pt>
                <c:pt idx="2555">
                  <c:v>45.729266076003448</c:v>
                </c:pt>
                <c:pt idx="2556">
                  <c:v>42.053896431135044</c:v>
                </c:pt>
                <c:pt idx="2557">
                  <c:v>31.253091483720041</c:v>
                </c:pt>
                <c:pt idx="2558">
                  <c:v>23.921970102059394</c:v>
                </c:pt>
                <c:pt idx="2559">
                  <c:v>4.6449156602849904</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8.0574230451115731</c:v>
                </c:pt>
                <c:pt idx="2580">
                  <c:v>12.416868003314361</c:v>
                </c:pt>
                <c:pt idx="2581">
                  <c:v>5.3277520323262433</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1.047112927759059</c:v>
                </c:pt>
                <c:pt idx="2603">
                  <c:v>7.4302920638678192</c:v>
                </c:pt>
                <c:pt idx="2604">
                  <c:v>6.0133302138212388</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5.8130679584010796</c:v>
                </c:pt>
                <c:pt idx="2625">
                  <c:v>28.418381214170296</c:v>
                </c:pt>
                <c:pt idx="2626">
                  <c:v>27.228689673135289</c:v>
                </c:pt>
                <c:pt idx="2627">
                  <c:v>26.684648641549369</c:v>
                </c:pt>
                <c:pt idx="2628">
                  <c:v>36.41944170086169</c:v>
                </c:pt>
                <c:pt idx="2629">
                  <c:v>36.173806109850034</c:v>
                </c:pt>
                <c:pt idx="2630">
                  <c:v>31.776582868079029</c:v>
                </c:pt>
                <c:pt idx="2631">
                  <c:v>7.7512504065017129</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16.118051092447189</c:v>
                </c:pt>
                <c:pt idx="2649">
                  <c:v>22.881003180579238</c:v>
                </c:pt>
                <c:pt idx="2650">
                  <c:v>31.394103515258262</c:v>
                </c:pt>
                <c:pt idx="2651">
                  <c:v>26.485744963443445</c:v>
                </c:pt>
                <c:pt idx="2652">
                  <c:v>33.462847983941089</c:v>
                </c:pt>
                <c:pt idx="2653">
                  <c:v>26.503535855858907</c:v>
                </c:pt>
                <c:pt idx="2654">
                  <c:v>18.918316704861876</c:v>
                </c:pt>
                <c:pt idx="2655">
                  <c:v>1.3808371130459345</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6.0562816348998458</c:v>
                </c:pt>
                <c:pt idx="2675">
                  <c:v>7.7018537738153245</c:v>
                </c:pt>
                <c:pt idx="2676">
                  <c:v>15.908394814400468</c:v>
                </c:pt>
                <c:pt idx="2677">
                  <c:v>14.22792426914296</c:v>
                </c:pt>
                <c:pt idx="2678">
                  <c:v>6.853367595261239</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7.5091112720590605</c:v>
                </c:pt>
                <c:pt idx="2699">
                  <c:v>19.565261659761862</c:v>
                </c:pt>
                <c:pt idx="2700">
                  <c:v>21.305273853701088</c:v>
                </c:pt>
                <c:pt idx="2701">
                  <c:v>20.341654567032499</c:v>
                </c:pt>
                <c:pt idx="2702">
                  <c:v>11.310266385548122</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13.326366914194354</c:v>
                </c:pt>
                <c:pt idx="2721">
                  <c:v>29.750312931874983</c:v>
                </c:pt>
                <c:pt idx="2722">
                  <c:v>34.623903837066564</c:v>
                </c:pt>
                <c:pt idx="2723">
                  <c:v>41.950411252201214</c:v>
                </c:pt>
                <c:pt idx="2724">
                  <c:v>38.693251363480464</c:v>
                </c:pt>
                <c:pt idx="2725">
                  <c:v>32.420215096342815</c:v>
                </c:pt>
                <c:pt idx="2726">
                  <c:v>16.617593883330134</c:v>
                </c:pt>
                <c:pt idx="2727">
                  <c:v>0.63853538712280711</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9.8433697708125698E-2</c:v>
                </c:pt>
                <c:pt idx="2744">
                  <c:v>15.641143962798457</c:v>
                </c:pt>
                <c:pt idx="2745">
                  <c:v>29.007629625715957</c:v>
                </c:pt>
                <c:pt idx="2746">
                  <c:v>28.285151965714046</c:v>
                </c:pt>
                <c:pt idx="2747">
                  <c:v>30.690231016890944</c:v>
                </c:pt>
                <c:pt idx="2748">
                  <c:v>33.876344076710431</c:v>
                </c:pt>
                <c:pt idx="2749">
                  <c:v>32.92563195156702</c:v>
                </c:pt>
                <c:pt idx="2750">
                  <c:v>15.347573318674854</c:v>
                </c:pt>
                <c:pt idx="2751">
                  <c:v>1.2904638767539001</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15.260788192856577</c:v>
                </c:pt>
                <c:pt idx="2769">
                  <c:v>20.948872621482501</c:v>
                </c:pt>
                <c:pt idx="2770">
                  <c:v>25.53980595822938</c:v>
                </c:pt>
                <c:pt idx="2771">
                  <c:v>31.529275718250283</c:v>
                </c:pt>
                <c:pt idx="2772">
                  <c:v>34.556140385297155</c:v>
                </c:pt>
                <c:pt idx="2773">
                  <c:v>33.776812417878418</c:v>
                </c:pt>
                <c:pt idx="2774">
                  <c:v>19.155318709433764</c:v>
                </c:pt>
                <c:pt idx="2775">
                  <c:v>6.2475671568453182</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18.658168761033753</c:v>
                </c:pt>
                <c:pt idx="2793">
                  <c:v>26.860083616605639</c:v>
                </c:pt>
                <c:pt idx="2794">
                  <c:v>19.176128591117827</c:v>
                </c:pt>
                <c:pt idx="2795">
                  <c:v>35.141049622557198</c:v>
                </c:pt>
                <c:pt idx="2796">
                  <c:v>33.000874225134233</c:v>
                </c:pt>
                <c:pt idx="2797">
                  <c:v>31.145146844557182</c:v>
                </c:pt>
                <c:pt idx="2798">
                  <c:v>20.476863072084701</c:v>
                </c:pt>
                <c:pt idx="2799">
                  <c:v>7.3175650871225084</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4.3887071741712349</c:v>
                </c:pt>
                <c:pt idx="2816">
                  <c:v>21.424205432431553</c:v>
                </c:pt>
                <c:pt idx="2817">
                  <c:v>30.196098466072012</c:v>
                </c:pt>
                <c:pt idx="2818">
                  <c:v>38.102689433154666</c:v>
                </c:pt>
                <c:pt idx="2819">
                  <c:v>41.093759916234994</c:v>
                </c:pt>
                <c:pt idx="2820">
                  <c:v>44.187618444954701</c:v>
                </c:pt>
                <c:pt idx="2821">
                  <c:v>36.356609561020448</c:v>
                </c:pt>
                <c:pt idx="2822">
                  <c:v>18.805943251594829</c:v>
                </c:pt>
                <c:pt idx="2823">
                  <c:v>9.2482895593953138</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12.23450801876923</c:v>
                </c:pt>
                <c:pt idx="2840">
                  <c:v>31.647172942761696</c:v>
                </c:pt>
                <c:pt idx="2841">
                  <c:v>33.451920254643262</c:v>
                </c:pt>
                <c:pt idx="2842">
                  <c:v>32.10812147208248</c:v>
                </c:pt>
                <c:pt idx="2843">
                  <c:v>37.417010958728902</c:v>
                </c:pt>
                <c:pt idx="2844">
                  <c:v>39.277238469510472</c:v>
                </c:pt>
                <c:pt idx="2845">
                  <c:v>30.59907594619812</c:v>
                </c:pt>
                <c:pt idx="2846">
                  <c:v>9.8263431713518727</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0.98509603211969077</c:v>
                </c:pt>
                <c:pt idx="2865">
                  <c:v>11.142436437460782</c:v>
                </c:pt>
                <c:pt idx="2866">
                  <c:v>19.977488478964528</c:v>
                </c:pt>
                <c:pt idx="2867">
                  <c:v>23.721358414482982</c:v>
                </c:pt>
                <c:pt idx="2868">
                  <c:v>18.928881153928437</c:v>
                </c:pt>
                <c:pt idx="2869">
                  <c:v>19.631194472583914</c:v>
                </c:pt>
                <c:pt idx="2870">
                  <c:v>12.086410170262353</c:v>
                </c:pt>
                <c:pt idx="2871">
                  <c:v>4.5842040123217087</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5.7406673751657795</c:v>
                </c:pt>
                <c:pt idx="2888">
                  <c:v>19.265272096704066</c:v>
                </c:pt>
                <c:pt idx="2889">
                  <c:v>25.473731440498437</c:v>
                </c:pt>
                <c:pt idx="2890">
                  <c:v>23.690986161339694</c:v>
                </c:pt>
                <c:pt idx="2891">
                  <c:v>30.874765038950006</c:v>
                </c:pt>
                <c:pt idx="2892">
                  <c:v>36.357870016212331</c:v>
                </c:pt>
                <c:pt idx="2893">
                  <c:v>34.637657883443111</c:v>
                </c:pt>
                <c:pt idx="2894">
                  <c:v>25.924233732787812</c:v>
                </c:pt>
                <c:pt idx="2895">
                  <c:v>15.213968215393747</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0.80803491133562055</c:v>
                </c:pt>
                <c:pt idx="2913">
                  <c:v>11.392881442799059</c:v>
                </c:pt>
                <c:pt idx="2914">
                  <c:v>24.376387030984844</c:v>
                </c:pt>
                <c:pt idx="2915">
                  <c:v>21.269465476245927</c:v>
                </c:pt>
                <c:pt idx="2916">
                  <c:v>32.156961820595953</c:v>
                </c:pt>
                <c:pt idx="2917">
                  <c:v>24.686696907761899</c:v>
                </c:pt>
                <c:pt idx="2918">
                  <c:v>17.700078105082632</c:v>
                </c:pt>
                <c:pt idx="2919">
                  <c:v>2.3394772625342086</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9.4976117150090573</c:v>
                </c:pt>
                <c:pt idx="2937">
                  <c:v>25.694673142310943</c:v>
                </c:pt>
                <c:pt idx="2938">
                  <c:v>31.884750632773546</c:v>
                </c:pt>
                <c:pt idx="2939">
                  <c:v>20.095076468019688</c:v>
                </c:pt>
                <c:pt idx="2940">
                  <c:v>33.033433885544653</c:v>
                </c:pt>
                <c:pt idx="2941">
                  <c:v>14.203939854307347</c:v>
                </c:pt>
                <c:pt idx="2942">
                  <c:v>18.940284283272472</c:v>
                </c:pt>
                <c:pt idx="2943">
                  <c:v>3.4996495321151597</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0.66692265291467634</c:v>
                </c:pt>
                <c:pt idx="2960">
                  <c:v>19.428432727172172</c:v>
                </c:pt>
                <c:pt idx="2961">
                  <c:v>30.399721814082223</c:v>
                </c:pt>
                <c:pt idx="2962">
                  <c:v>36.685751728322501</c:v>
                </c:pt>
                <c:pt idx="2963">
                  <c:v>20.551941535976862</c:v>
                </c:pt>
                <c:pt idx="2964">
                  <c:v>35.738918470109695</c:v>
                </c:pt>
                <c:pt idx="2965">
                  <c:v>22.559216846290322</c:v>
                </c:pt>
                <c:pt idx="2966">
                  <c:v>19.972342289650623</c:v>
                </c:pt>
                <c:pt idx="2967">
                  <c:v>4.9921214900403061</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10.28139394932874</c:v>
                </c:pt>
                <c:pt idx="2984">
                  <c:v>24.528467322039038</c:v>
                </c:pt>
                <c:pt idx="2985">
                  <c:v>19.944686644885646</c:v>
                </c:pt>
                <c:pt idx="2986">
                  <c:v>35.210470287228759</c:v>
                </c:pt>
                <c:pt idx="2987">
                  <c:v>36.859899551017968</c:v>
                </c:pt>
                <c:pt idx="2988">
                  <c:v>45.112660053554386</c:v>
                </c:pt>
                <c:pt idx="2989">
                  <c:v>43.153724877149088</c:v>
                </c:pt>
                <c:pt idx="2990">
                  <c:v>24.852394195916233</c:v>
                </c:pt>
                <c:pt idx="2991">
                  <c:v>13.892295128921564</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0.91542236381359543</c:v>
                </c:pt>
                <c:pt idx="3008">
                  <c:v>14.300575112038285</c:v>
                </c:pt>
                <c:pt idx="3009">
                  <c:v>21.61191946859531</c:v>
                </c:pt>
                <c:pt idx="3010">
                  <c:v>23.892090833818134</c:v>
                </c:pt>
                <c:pt idx="3011">
                  <c:v>25.746324215432352</c:v>
                </c:pt>
                <c:pt idx="3012">
                  <c:v>24.835076639574066</c:v>
                </c:pt>
                <c:pt idx="3013">
                  <c:v>18.643901803319547</c:v>
                </c:pt>
                <c:pt idx="3014">
                  <c:v>8.3204292238984205</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12.112826031548117</c:v>
                </c:pt>
                <c:pt idx="3033">
                  <c:v>28.553191754355954</c:v>
                </c:pt>
                <c:pt idx="3034">
                  <c:v>36.69439996245908</c:v>
                </c:pt>
                <c:pt idx="3035">
                  <c:v>40.360281862381711</c:v>
                </c:pt>
                <c:pt idx="3036">
                  <c:v>37.271891781696688</c:v>
                </c:pt>
                <c:pt idx="3037">
                  <c:v>26.532902499468413</c:v>
                </c:pt>
                <c:pt idx="3038">
                  <c:v>14.83978082531452</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13.311878495203754</c:v>
                </c:pt>
                <c:pt idx="3057">
                  <c:v>27.231677381768414</c:v>
                </c:pt>
                <c:pt idx="3058">
                  <c:v>31.310993854028915</c:v>
                </c:pt>
                <c:pt idx="3059">
                  <c:v>37.395668825804997</c:v>
                </c:pt>
                <c:pt idx="3060">
                  <c:v>36.423708415976854</c:v>
                </c:pt>
                <c:pt idx="3061">
                  <c:v>26.853393455812824</c:v>
                </c:pt>
                <c:pt idx="3062">
                  <c:v>15.294430852825142</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7.4711544964490608</c:v>
                </c:pt>
                <c:pt idx="3081">
                  <c:v>22.251013782572016</c:v>
                </c:pt>
                <c:pt idx="3082">
                  <c:v>27.263367911653287</c:v>
                </c:pt>
                <c:pt idx="3083">
                  <c:v>28.384812394104085</c:v>
                </c:pt>
                <c:pt idx="3084">
                  <c:v>28.331939128508413</c:v>
                </c:pt>
                <c:pt idx="3085">
                  <c:v>21.428639573069056</c:v>
                </c:pt>
                <c:pt idx="3086">
                  <c:v>12.814762910211561</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12.391543367407182</c:v>
                </c:pt>
                <c:pt idx="3105">
                  <c:v>8.0501954176712456</c:v>
                </c:pt>
                <c:pt idx="3106">
                  <c:v>21.609918972980623</c:v>
                </c:pt>
                <c:pt idx="3107">
                  <c:v>11.611762588762037</c:v>
                </c:pt>
                <c:pt idx="3108">
                  <c:v>26.04665503972204</c:v>
                </c:pt>
                <c:pt idx="3109">
                  <c:v>18.750226596147041</c:v>
                </c:pt>
                <c:pt idx="3110">
                  <c:v>12.760363453803294</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18.290655955847178</c:v>
                </c:pt>
                <c:pt idx="3129">
                  <c:v>24.448597808575009</c:v>
                </c:pt>
                <c:pt idx="3130">
                  <c:v>23.812861535207485</c:v>
                </c:pt>
                <c:pt idx="3131">
                  <c:v>28.985133168005341</c:v>
                </c:pt>
                <c:pt idx="3132">
                  <c:v>19.226514789416235</c:v>
                </c:pt>
                <c:pt idx="3133">
                  <c:v>26.973346557376573</c:v>
                </c:pt>
                <c:pt idx="3134">
                  <c:v>11.110274674448462</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4.4177714551542158</c:v>
                </c:pt>
                <c:pt idx="3152">
                  <c:v>19.373064948593427</c:v>
                </c:pt>
                <c:pt idx="3153">
                  <c:v>31.231811423830326</c:v>
                </c:pt>
                <c:pt idx="3154">
                  <c:v>24.961212499557501</c:v>
                </c:pt>
                <c:pt idx="3155">
                  <c:v>34.837450850855454</c:v>
                </c:pt>
                <c:pt idx="3156">
                  <c:v>35.829355347515289</c:v>
                </c:pt>
                <c:pt idx="3157">
                  <c:v>28.877479735719039</c:v>
                </c:pt>
                <c:pt idx="3158">
                  <c:v>13.691821890929234</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1.5214759879432749</c:v>
                </c:pt>
                <c:pt idx="3176">
                  <c:v>18.97571922914593</c:v>
                </c:pt>
                <c:pt idx="3177">
                  <c:v>25.210427069560129</c:v>
                </c:pt>
                <c:pt idx="3178">
                  <c:v>22.194137811536713</c:v>
                </c:pt>
                <c:pt idx="3179">
                  <c:v>31.880910292105778</c:v>
                </c:pt>
                <c:pt idx="3180">
                  <c:v>31.824854071063442</c:v>
                </c:pt>
                <c:pt idx="3181">
                  <c:v>19.31916570816</c:v>
                </c:pt>
                <c:pt idx="3182">
                  <c:v>18.225533158129846</c:v>
                </c:pt>
                <c:pt idx="3183">
                  <c:v>6.862909364172963</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8.5777038231578189</c:v>
                </c:pt>
                <c:pt idx="3202">
                  <c:v>17.323303995301554</c:v>
                </c:pt>
                <c:pt idx="3203">
                  <c:v>21.987045825087495</c:v>
                </c:pt>
                <c:pt idx="3204">
                  <c:v>18.033903635698589</c:v>
                </c:pt>
                <c:pt idx="3205">
                  <c:v>6.9675123971843567</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7.238809321683453</c:v>
                </c:pt>
                <c:pt idx="3225">
                  <c:v>18.61204619856311</c:v>
                </c:pt>
                <c:pt idx="3226">
                  <c:v>24.07421921045918</c:v>
                </c:pt>
                <c:pt idx="3227">
                  <c:v>26.954435170673619</c:v>
                </c:pt>
                <c:pt idx="3228">
                  <c:v>24.580734244139997</c:v>
                </c:pt>
                <c:pt idx="3229">
                  <c:v>17.969995596950319</c:v>
                </c:pt>
                <c:pt idx="3230">
                  <c:v>6.865467079736554</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3.4228469120681111</c:v>
                </c:pt>
                <c:pt idx="3250">
                  <c:v>7.8055306429268674</c:v>
                </c:pt>
                <c:pt idx="3251">
                  <c:v>6.6957573567221846</c:v>
                </c:pt>
                <c:pt idx="3252">
                  <c:v>5.2564966061798328</c:v>
                </c:pt>
                <c:pt idx="3253">
                  <c:v>5.7580924362769004</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8.6830264431349935</c:v>
                </c:pt>
                <c:pt idx="3274">
                  <c:v>10.160504355123136</c:v>
                </c:pt>
                <c:pt idx="3275">
                  <c:v>11.481238683708449</c:v>
                </c:pt>
                <c:pt idx="3276">
                  <c:v>2.4896636502225085</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3.6429122665434406</c:v>
                </c:pt>
                <c:pt idx="3324">
                  <c:v>11.05323887283283</c:v>
                </c:pt>
                <c:pt idx="3325">
                  <c:v>12.269917738959535</c:v>
                </c:pt>
                <c:pt idx="3326">
                  <c:v>8.8222482738409305</c:v>
                </c:pt>
                <c:pt idx="3327">
                  <c:v>2.6233523650590871</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9.5380721621799971</c:v>
                </c:pt>
                <c:pt idx="3345">
                  <c:v>22.858689508836282</c:v>
                </c:pt>
                <c:pt idx="3346">
                  <c:v>32.453581261561894</c:v>
                </c:pt>
                <c:pt idx="3347">
                  <c:v>33.482335394415948</c:v>
                </c:pt>
                <c:pt idx="3348">
                  <c:v>30.944100448769039</c:v>
                </c:pt>
                <c:pt idx="3349">
                  <c:v>21.310710272558762</c:v>
                </c:pt>
                <c:pt idx="3350">
                  <c:v>9.1543032067699972</c:v>
                </c:pt>
                <c:pt idx="3351">
                  <c:v>0.43614424045453054</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2.484193842614375</c:v>
                </c:pt>
                <c:pt idx="3394">
                  <c:v>11.863421255486886</c:v>
                </c:pt>
                <c:pt idx="3395">
                  <c:v>15.617705144084685</c:v>
                </c:pt>
                <c:pt idx="3396">
                  <c:v>15.053049639995457</c:v>
                </c:pt>
                <c:pt idx="3397">
                  <c:v>10.112209528189036</c:v>
                </c:pt>
                <c:pt idx="3398">
                  <c:v>0.84904971325327638</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7.2286776669320538</c:v>
                </c:pt>
                <c:pt idx="3419">
                  <c:v>17.006836901021568</c:v>
                </c:pt>
                <c:pt idx="3420">
                  <c:v>20.362915785830147</c:v>
                </c:pt>
                <c:pt idx="3421">
                  <c:v>14.142072695339214</c:v>
                </c:pt>
                <c:pt idx="3422">
                  <c:v>5.6454124871223179</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5.9134245354476445</c:v>
                </c:pt>
                <c:pt idx="3442">
                  <c:v>13.188086798895311</c:v>
                </c:pt>
                <c:pt idx="3443">
                  <c:v>21.388239787697543</c:v>
                </c:pt>
                <c:pt idx="3444">
                  <c:v>24.19628431434781</c:v>
                </c:pt>
                <c:pt idx="3445">
                  <c:v>20.53334971630029</c:v>
                </c:pt>
                <c:pt idx="3446">
                  <c:v>9.7300621093540531</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0.29745422521031289</c:v>
                </c:pt>
                <c:pt idx="3466">
                  <c:v>5.3690070975371924</c:v>
                </c:pt>
                <c:pt idx="3467">
                  <c:v>8.0124091395685824</c:v>
                </c:pt>
                <c:pt idx="3468">
                  <c:v>10.662286557228144</c:v>
                </c:pt>
                <c:pt idx="3469">
                  <c:v>1.6171998220515671</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7.2361657622040658</c:v>
                </c:pt>
                <c:pt idx="3489">
                  <c:v>17.726690029838139</c:v>
                </c:pt>
                <c:pt idx="3490">
                  <c:v>20.789354874368598</c:v>
                </c:pt>
                <c:pt idx="3491">
                  <c:v>22.664585861446859</c:v>
                </c:pt>
                <c:pt idx="3492">
                  <c:v>21.855778377836234</c:v>
                </c:pt>
                <c:pt idx="3493">
                  <c:v>11.875553619094536</c:v>
                </c:pt>
                <c:pt idx="3494">
                  <c:v>3.2147036256557842</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1.0331162808687513</c:v>
                </c:pt>
                <c:pt idx="3512">
                  <c:v>15.82056696502924</c:v>
                </c:pt>
                <c:pt idx="3513">
                  <c:v>24.373498691569694</c:v>
                </c:pt>
                <c:pt idx="3514">
                  <c:v>29.345230011751717</c:v>
                </c:pt>
                <c:pt idx="3515">
                  <c:v>31.582656706070455</c:v>
                </c:pt>
                <c:pt idx="3516">
                  <c:v>31.45269538477373</c:v>
                </c:pt>
                <c:pt idx="3517">
                  <c:v>29.106849825801255</c:v>
                </c:pt>
                <c:pt idx="3518">
                  <c:v>21.831127454602349</c:v>
                </c:pt>
                <c:pt idx="3519">
                  <c:v>8.6472496007514135</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6.3447418287818441E-2</c:v>
                </c:pt>
                <c:pt idx="3538">
                  <c:v>15.361427089094388</c:v>
                </c:pt>
                <c:pt idx="3539">
                  <c:v>14.179567681460016</c:v>
                </c:pt>
                <c:pt idx="3540">
                  <c:v>25.946562843114386</c:v>
                </c:pt>
                <c:pt idx="3541">
                  <c:v>26.486463709246877</c:v>
                </c:pt>
                <c:pt idx="3542">
                  <c:v>9.713157936506585</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8.0162135530162484</c:v>
                </c:pt>
                <c:pt idx="3562">
                  <c:v>8.0870667074059313</c:v>
                </c:pt>
                <c:pt idx="3563">
                  <c:v>19.119577323187812</c:v>
                </c:pt>
                <c:pt idx="3564">
                  <c:v>14.865308181003478</c:v>
                </c:pt>
                <c:pt idx="3565">
                  <c:v>10.959127476862806</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0.3139715513377887</c:v>
                </c:pt>
                <c:pt idx="3609">
                  <c:v>8.8009590677549863</c:v>
                </c:pt>
                <c:pt idx="3610">
                  <c:v>8.4668071039634523</c:v>
                </c:pt>
                <c:pt idx="3611">
                  <c:v>18.10325179276624</c:v>
                </c:pt>
                <c:pt idx="3612">
                  <c:v>17.840668346074672</c:v>
                </c:pt>
                <c:pt idx="3613">
                  <c:v>7.7612611632028274</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2.5364487424740654</c:v>
                </c:pt>
                <c:pt idx="3633">
                  <c:v>12.836414344113741</c:v>
                </c:pt>
                <c:pt idx="3634">
                  <c:v>19.242432579863117</c:v>
                </c:pt>
                <c:pt idx="3635">
                  <c:v>20.985878042784694</c:v>
                </c:pt>
                <c:pt idx="3636">
                  <c:v>19.674396501104084</c:v>
                </c:pt>
                <c:pt idx="3637">
                  <c:v>15.636808538293756</c:v>
                </c:pt>
                <c:pt idx="3638">
                  <c:v>5.4251469712653053</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5.673143069648126</c:v>
                </c:pt>
                <c:pt idx="3656">
                  <c:v>22.538091205800011</c:v>
                </c:pt>
                <c:pt idx="3657">
                  <c:v>31.668678879488112</c:v>
                </c:pt>
                <c:pt idx="3658">
                  <c:v>25.046543080653443</c:v>
                </c:pt>
                <c:pt idx="3659">
                  <c:v>38.757207892304997</c:v>
                </c:pt>
                <c:pt idx="3660">
                  <c:v>43.071364930105801</c:v>
                </c:pt>
                <c:pt idx="3661">
                  <c:v>34.173411806607184</c:v>
                </c:pt>
                <c:pt idx="3662">
                  <c:v>16.953033527513107</c:v>
                </c:pt>
                <c:pt idx="3663">
                  <c:v>6.9762675324793895</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2.1988997496411029</c:v>
                </c:pt>
                <c:pt idx="3680">
                  <c:v>15.372023261449845</c:v>
                </c:pt>
                <c:pt idx="3681">
                  <c:v>24.630386414962341</c:v>
                </c:pt>
                <c:pt idx="3682">
                  <c:v>26.18861458055985</c:v>
                </c:pt>
                <c:pt idx="3683">
                  <c:v>18.018920717726395</c:v>
                </c:pt>
                <c:pt idx="3684">
                  <c:v>11.777932751911546</c:v>
                </c:pt>
                <c:pt idx="3685">
                  <c:v>5.5511182530100047</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3.8937265387181106</c:v>
                </c:pt>
                <c:pt idx="3705">
                  <c:v>14.345987947535003</c:v>
                </c:pt>
                <c:pt idx="3706">
                  <c:v>17.819371045827822</c:v>
                </c:pt>
                <c:pt idx="3707">
                  <c:v>21.928874965566575</c:v>
                </c:pt>
                <c:pt idx="3708">
                  <c:v>19.908079662423741</c:v>
                </c:pt>
                <c:pt idx="3709">
                  <c:v>10.952006723355312</c:v>
                </c:pt>
                <c:pt idx="3710">
                  <c:v>1.0358366700443657</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3.3994579577912591</c:v>
                </c:pt>
                <c:pt idx="3732">
                  <c:v>3.2839498823299875</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7.1653582732547072</c:v>
                </c:pt>
                <c:pt idx="3778">
                  <c:v>14.111502444413768</c:v>
                </c:pt>
                <c:pt idx="3779">
                  <c:v>18.511412728848139</c:v>
                </c:pt>
                <c:pt idx="3780">
                  <c:v>15.772299487530006</c:v>
                </c:pt>
                <c:pt idx="3781">
                  <c:v>8.2568241569987588</c:v>
                </c:pt>
                <c:pt idx="3782">
                  <c:v>0.13928789468624744</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4.1597902383928158</c:v>
                </c:pt>
                <c:pt idx="3803">
                  <c:v>10.69399772896657</c:v>
                </c:pt>
                <c:pt idx="3804">
                  <c:v>8.2217405974174902</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0.86702339228594794</c:v>
                </c:pt>
                <c:pt idx="3824">
                  <c:v>13.110972192340785</c:v>
                </c:pt>
                <c:pt idx="3825">
                  <c:v>19.05424324621017</c:v>
                </c:pt>
                <c:pt idx="3826">
                  <c:v>20.082615731118452</c:v>
                </c:pt>
                <c:pt idx="3827">
                  <c:v>17.839421479621567</c:v>
                </c:pt>
                <c:pt idx="3828">
                  <c:v>13.971795982572964</c:v>
                </c:pt>
                <c:pt idx="3829">
                  <c:v>7.1733881362356184</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19.164951207481558</c:v>
                </c:pt>
                <c:pt idx="3849">
                  <c:v>30.35018652995376</c:v>
                </c:pt>
                <c:pt idx="3850">
                  <c:v>27.898316497869832</c:v>
                </c:pt>
                <c:pt idx="3851">
                  <c:v>32.940473707306886</c:v>
                </c:pt>
                <c:pt idx="3852">
                  <c:v>29.682494337817509</c:v>
                </c:pt>
                <c:pt idx="3853">
                  <c:v>19.645774419194712</c:v>
                </c:pt>
                <c:pt idx="3854">
                  <c:v>3.3036702795396922</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5.6805727739003338</c:v>
                </c:pt>
                <c:pt idx="3873">
                  <c:v>16.591067768016234</c:v>
                </c:pt>
                <c:pt idx="3874">
                  <c:v>15.590246920047823</c:v>
                </c:pt>
                <c:pt idx="3875">
                  <c:v>23.429092195170931</c:v>
                </c:pt>
                <c:pt idx="3876">
                  <c:v>22.579830001172812</c:v>
                </c:pt>
                <c:pt idx="3877">
                  <c:v>12.992092546513755</c:v>
                </c:pt>
                <c:pt idx="3878">
                  <c:v>3.2768845686106216</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2.6179426661699834</c:v>
                </c:pt>
                <c:pt idx="3897">
                  <c:v>10.727143093633101</c:v>
                </c:pt>
                <c:pt idx="3898">
                  <c:v>11.199085969451552</c:v>
                </c:pt>
                <c:pt idx="3899">
                  <c:v>18.482189306419372</c:v>
                </c:pt>
                <c:pt idx="3900">
                  <c:v>11.687515146860621</c:v>
                </c:pt>
                <c:pt idx="3901">
                  <c:v>18.087967960752476</c:v>
                </c:pt>
                <c:pt idx="3902">
                  <c:v>6.6855116197128224</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3.7304279670343532</c:v>
                </c:pt>
                <c:pt idx="3922">
                  <c:v>12.753170677321251</c:v>
                </c:pt>
                <c:pt idx="3923">
                  <c:v>19.283582512959036</c:v>
                </c:pt>
                <c:pt idx="3924">
                  <c:v>17.012253580969684</c:v>
                </c:pt>
                <c:pt idx="3925">
                  <c:v>6.3301373841953028</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6.1727560212762329</c:v>
                </c:pt>
                <c:pt idx="3946">
                  <c:v>17.087829341806863</c:v>
                </c:pt>
                <c:pt idx="3947">
                  <c:v>19.513271583297477</c:v>
                </c:pt>
                <c:pt idx="3948">
                  <c:v>13.510081154243759</c:v>
                </c:pt>
                <c:pt idx="3949">
                  <c:v>4.7931118924668841</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12.875304127613417</c:v>
                </c:pt>
                <c:pt idx="3970">
                  <c:v>23.727699457681897</c:v>
                </c:pt>
                <c:pt idx="3971">
                  <c:v>27.446140115760645</c:v>
                </c:pt>
                <c:pt idx="3972">
                  <c:v>21.846396046697816</c:v>
                </c:pt>
                <c:pt idx="3973">
                  <c:v>11.702855310999672</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3.4692463653559389</c:v>
                </c:pt>
                <c:pt idx="3994">
                  <c:v>2.8026715821856123</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2.7626989292647051</c:v>
                </c:pt>
                <c:pt idx="4018">
                  <c:v>6.4538608929540571</c:v>
                </c:pt>
                <c:pt idx="4019">
                  <c:v>7.8121057403853191</c:v>
                </c:pt>
                <c:pt idx="4020">
                  <c:v>5.3352045038897051</c:v>
                </c:pt>
                <c:pt idx="4021">
                  <c:v>0.22444896806219913</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0.58719693830968755</c:v>
                </c:pt>
                <c:pt idx="4042">
                  <c:v>1.9673760837284353</c:v>
                </c:pt>
                <c:pt idx="4043">
                  <c:v>5.611621899884689</c:v>
                </c:pt>
                <c:pt idx="4044">
                  <c:v>8.5827799837025225</c:v>
                </c:pt>
                <c:pt idx="4045">
                  <c:v>6.4942280961746874</c:v>
                </c:pt>
                <c:pt idx="4046">
                  <c:v>0.76748475855968723</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13.488539140261274</c:v>
                </c:pt>
                <c:pt idx="4065">
                  <c:v>26.581093606371578</c:v>
                </c:pt>
                <c:pt idx="4066">
                  <c:v>31.931509936393123</c:v>
                </c:pt>
                <c:pt idx="4067">
                  <c:v>37.353367227670603</c:v>
                </c:pt>
                <c:pt idx="4068">
                  <c:v>37.164444250287822</c:v>
                </c:pt>
                <c:pt idx="4069">
                  <c:v>30.599072322518158</c:v>
                </c:pt>
                <c:pt idx="4070">
                  <c:v>17.112191124044678</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2.7613558169134484</c:v>
                </c:pt>
                <c:pt idx="4089">
                  <c:v>12.94796909288624</c:v>
                </c:pt>
                <c:pt idx="4090">
                  <c:v>19.0803087102719</c:v>
                </c:pt>
                <c:pt idx="4091">
                  <c:v>22.89793600675279</c:v>
                </c:pt>
                <c:pt idx="4092">
                  <c:v>22.245933588028741</c:v>
                </c:pt>
                <c:pt idx="4093">
                  <c:v>17.544189453776884</c:v>
                </c:pt>
                <c:pt idx="4094">
                  <c:v>7.5660795517077934</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10.210604109216874</c:v>
                </c:pt>
                <c:pt idx="4113">
                  <c:v>24.333308233071875</c:v>
                </c:pt>
                <c:pt idx="4114">
                  <c:v>30.697610368991896</c:v>
                </c:pt>
                <c:pt idx="4115">
                  <c:v>34.18111297484937</c:v>
                </c:pt>
                <c:pt idx="4116">
                  <c:v>33.713019044574366</c:v>
                </c:pt>
                <c:pt idx="4117">
                  <c:v>24.759871503763772</c:v>
                </c:pt>
                <c:pt idx="4118">
                  <c:v>7.3831442862490508</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3.3809869137350033</c:v>
                </c:pt>
                <c:pt idx="4137">
                  <c:v>13.203156124985922</c:v>
                </c:pt>
                <c:pt idx="4138">
                  <c:v>17.53830770106816</c:v>
                </c:pt>
                <c:pt idx="4139">
                  <c:v>22.693106573942785</c:v>
                </c:pt>
                <c:pt idx="4140">
                  <c:v>23.661050508810643</c:v>
                </c:pt>
                <c:pt idx="4141">
                  <c:v>14.355580946474351</c:v>
                </c:pt>
                <c:pt idx="4142">
                  <c:v>2.644710023091553</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0.28768862063185952</c:v>
                </c:pt>
                <c:pt idx="4160">
                  <c:v>12.254279869381863</c:v>
                </c:pt>
                <c:pt idx="4161">
                  <c:v>26.692830586788435</c:v>
                </c:pt>
                <c:pt idx="4162">
                  <c:v>31.199524412061553</c:v>
                </c:pt>
                <c:pt idx="4163">
                  <c:v>34.619929631104995</c:v>
                </c:pt>
                <c:pt idx="4164">
                  <c:v>38.732545102156855</c:v>
                </c:pt>
                <c:pt idx="4165">
                  <c:v>27.995870838508111</c:v>
                </c:pt>
                <c:pt idx="4166">
                  <c:v>16.613177914135637</c:v>
                </c:pt>
                <c:pt idx="4167">
                  <c:v>2.527526501157503</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10.023298205983592</c:v>
                </c:pt>
                <c:pt idx="4184">
                  <c:v>26.282573777865021</c:v>
                </c:pt>
                <c:pt idx="4185">
                  <c:v>31.746320520747815</c:v>
                </c:pt>
                <c:pt idx="4186">
                  <c:v>37.156564438620919</c:v>
                </c:pt>
                <c:pt idx="4187">
                  <c:v>39.95769466483781</c:v>
                </c:pt>
                <c:pt idx="4188">
                  <c:v>38.034995355140957</c:v>
                </c:pt>
                <c:pt idx="4189">
                  <c:v>24.664247696443141</c:v>
                </c:pt>
                <c:pt idx="4190">
                  <c:v>14.71266661784469</c:v>
                </c:pt>
                <c:pt idx="4191">
                  <c:v>2.8219017777909321</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1.6924294922365661</c:v>
                </c:pt>
                <c:pt idx="4209">
                  <c:v>12.218503332660955</c:v>
                </c:pt>
                <c:pt idx="4210">
                  <c:v>18.036332075302518</c:v>
                </c:pt>
                <c:pt idx="4211">
                  <c:v>20.773851516677183</c:v>
                </c:pt>
                <c:pt idx="4212">
                  <c:v>19.501218151310617</c:v>
                </c:pt>
                <c:pt idx="4213">
                  <c:v>13.117776636547831</c:v>
                </c:pt>
                <c:pt idx="4214">
                  <c:v>0.80865658687999531</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2.1594006989709449</c:v>
                </c:pt>
                <c:pt idx="4233">
                  <c:v>14.793298971389056</c:v>
                </c:pt>
                <c:pt idx="4234">
                  <c:v>22.054209150056558</c:v>
                </c:pt>
                <c:pt idx="4235">
                  <c:v>26.27927356094969</c:v>
                </c:pt>
                <c:pt idx="4236">
                  <c:v>25.770875815414051</c:v>
                </c:pt>
                <c:pt idx="4237">
                  <c:v>18.317963253285633</c:v>
                </c:pt>
                <c:pt idx="4238">
                  <c:v>6.9061626500000131</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11.364106046914371</c:v>
                </c:pt>
                <c:pt idx="4258">
                  <c:v>15.710267318577506</c:v>
                </c:pt>
                <c:pt idx="4259">
                  <c:v>21.351487622842804</c:v>
                </c:pt>
                <c:pt idx="4260">
                  <c:v>22.308467953991233</c:v>
                </c:pt>
                <c:pt idx="4261">
                  <c:v>11.344404600713446</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11.134346162600966</c:v>
                </c:pt>
                <c:pt idx="4282">
                  <c:v>15.555645349524667</c:v>
                </c:pt>
                <c:pt idx="4283">
                  <c:v>22.181006280460629</c:v>
                </c:pt>
                <c:pt idx="4284">
                  <c:v>22.92041269677307</c:v>
                </c:pt>
                <c:pt idx="4285">
                  <c:v>14.345559463885031</c:v>
                </c:pt>
                <c:pt idx="4286">
                  <c:v>1.2474191394181398</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1.8901195543993818</c:v>
                </c:pt>
                <c:pt idx="4306">
                  <c:v>10.005117891976274</c:v>
                </c:pt>
                <c:pt idx="4307">
                  <c:v>13.318310090293759</c:v>
                </c:pt>
                <c:pt idx="4308">
                  <c:v>12.600476620747489</c:v>
                </c:pt>
                <c:pt idx="4309">
                  <c:v>4.2739771223103018</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10.585019546040305</c:v>
                </c:pt>
                <c:pt idx="4329">
                  <c:v>20.191415712324059</c:v>
                </c:pt>
                <c:pt idx="4330">
                  <c:v>23.678758552064362</c:v>
                </c:pt>
                <c:pt idx="4331">
                  <c:v>24.630902522652192</c:v>
                </c:pt>
                <c:pt idx="4332">
                  <c:v>23.134952611402156</c:v>
                </c:pt>
                <c:pt idx="4333">
                  <c:v>9.7941037765609362</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14.861122974294064</c:v>
                </c:pt>
                <c:pt idx="4353">
                  <c:v>26.060687196663757</c:v>
                </c:pt>
                <c:pt idx="4354">
                  <c:v>31.234112002251887</c:v>
                </c:pt>
                <c:pt idx="4355">
                  <c:v>27.961488471930295</c:v>
                </c:pt>
                <c:pt idx="4356">
                  <c:v>20.269969348820275</c:v>
                </c:pt>
                <c:pt idx="4357">
                  <c:v>8.8822017168574963</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6.9160590971237973E-2</c:v>
                </c:pt>
                <c:pt idx="4380">
                  <c:v>5.5345161223459431</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8.7877548682553464</c:v>
                </c:pt>
                <c:pt idx="4402">
                  <c:v>14.133334218643126</c:v>
                </c:pt>
                <c:pt idx="4403">
                  <c:v>17.451453100800325</c:v>
                </c:pt>
                <c:pt idx="4404">
                  <c:v>16.358199963910927</c:v>
                </c:pt>
                <c:pt idx="4405">
                  <c:v>9.7928949950515811</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3.1123662688631155</c:v>
                </c:pt>
                <c:pt idx="4426">
                  <c:v>8.3666113666078026</c:v>
                </c:pt>
                <c:pt idx="4427">
                  <c:v>12.029056755063415</c:v>
                </c:pt>
                <c:pt idx="4428">
                  <c:v>10.849094111173457</c:v>
                </c:pt>
                <c:pt idx="4429">
                  <c:v>5.2123617264053026</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6.6111838616424938</c:v>
                </c:pt>
                <c:pt idx="4450">
                  <c:v>14.100663273059078</c:v>
                </c:pt>
                <c:pt idx="4451">
                  <c:v>21.063534599642821</c:v>
                </c:pt>
                <c:pt idx="4452">
                  <c:v>20.636355943725022</c:v>
                </c:pt>
                <c:pt idx="4453">
                  <c:v>14.887376457071266</c:v>
                </c:pt>
                <c:pt idx="4454">
                  <c:v>5.5399635848071922</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0.46705915847967844</c:v>
                </c:pt>
                <c:pt idx="4473">
                  <c:v>13.729206888780638</c:v>
                </c:pt>
                <c:pt idx="4474">
                  <c:v>20.871728395426224</c:v>
                </c:pt>
                <c:pt idx="4475">
                  <c:v>25.756572668097796</c:v>
                </c:pt>
                <c:pt idx="4476">
                  <c:v>25.343472453142226</c:v>
                </c:pt>
                <c:pt idx="4477">
                  <c:v>15.372479719114388</c:v>
                </c:pt>
                <c:pt idx="4478">
                  <c:v>4.4647044622821994</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5.7190788475765588</c:v>
                </c:pt>
                <c:pt idx="4497">
                  <c:v>16.001365901327198</c:v>
                </c:pt>
                <c:pt idx="4498">
                  <c:v>23.642716318341218</c:v>
                </c:pt>
                <c:pt idx="4499">
                  <c:v>24.099790680017207</c:v>
                </c:pt>
                <c:pt idx="4500">
                  <c:v>20.928385059948443</c:v>
                </c:pt>
                <c:pt idx="4501">
                  <c:v>13.616973842224063</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15.452217214384378</c:v>
                </c:pt>
                <c:pt idx="4521">
                  <c:v>27.508463344518095</c:v>
                </c:pt>
                <c:pt idx="4522">
                  <c:v>34.565955487708749</c:v>
                </c:pt>
                <c:pt idx="4523">
                  <c:v>38.280872787352187</c:v>
                </c:pt>
                <c:pt idx="4524">
                  <c:v>34.465979920989675</c:v>
                </c:pt>
                <c:pt idx="4525">
                  <c:v>26.600990960370648</c:v>
                </c:pt>
                <c:pt idx="4526">
                  <c:v>10.094937847833441</c:v>
                </c:pt>
                <c:pt idx="4527">
                  <c:v>1.932040710772184</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10.242732112963772</c:v>
                </c:pt>
                <c:pt idx="4545">
                  <c:v>22.662759316058771</c:v>
                </c:pt>
                <c:pt idx="4546">
                  <c:v>29.460709642222472</c:v>
                </c:pt>
                <c:pt idx="4547">
                  <c:v>33.900939817732798</c:v>
                </c:pt>
                <c:pt idx="4548">
                  <c:v>35.342970066921552</c:v>
                </c:pt>
                <c:pt idx="4549">
                  <c:v>29.990960780064984</c:v>
                </c:pt>
                <c:pt idx="4550">
                  <c:v>18.761242825716238</c:v>
                </c:pt>
                <c:pt idx="4551">
                  <c:v>4.7257310376922108</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5.4641272184234548</c:v>
                </c:pt>
                <c:pt idx="4569">
                  <c:v>19.044781762406288</c:v>
                </c:pt>
                <c:pt idx="4570">
                  <c:v>24.097260164875014</c:v>
                </c:pt>
                <c:pt idx="4571">
                  <c:v>25.883395910389968</c:v>
                </c:pt>
                <c:pt idx="4572">
                  <c:v>24.962501499569072</c:v>
                </c:pt>
                <c:pt idx="4573">
                  <c:v>17.899077012293738</c:v>
                </c:pt>
                <c:pt idx="4574">
                  <c:v>7.352452000785008</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2.0983462108659441</c:v>
                </c:pt>
                <c:pt idx="4593">
                  <c:v>14.587499016824383</c:v>
                </c:pt>
                <c:pt idx="4594">
                  <c:v>21.627336863619348</c:v>
                </c:pt>
                <c:pt idx="4595">
                  <c:v>25.479804433989369</c:v>
                </c:pt>
                <c:pt idx="4596">
                  <c:v>24.571740002510268</c:v>
                </c:pt>
                <c:pt idx="4597">
                  <c:v>17.121993022076598</c:v>
                </c:pt>
                <c:pt idx="4598">
                  <c:v>5.9561685398865958</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4.5555778618765759</c:v>
                </c:pt>
                <c:pt idx="4618">
                  <c:v>12.386160010422536</c:v>
                </c:pt>
                <c:pt idx="4619">
                  <c:v>17.078082883454016</c:v>
                </c:pt>
                <c:pt idx="4620">
                  <c:v>16.594059144802813</c:v>
                </c:pt>
                <c:pt idx="4621">
                  <c:v>9.9267979946771803</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0.25224086738002371</c:v>
                </c:pt>
                <c:pt idx="4642">
                  <c:v>5.9392840975206349</c:v>
                </c:pt>
                <c:pt idx="4643">
                  <c:v>13.016076054719349</c:v>
                </c:pt>
                <c:pt idx="4644">
                  <c:v>15.502301727532787</c:v>
                </c:pt>
                <c:pt idx="4645">
                  <c:v>6.5970194907856641</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5.9831396080034533</c:v>
                </c:pt>
                <c:pt idx="4665">
                  <c:v>19.57382720957721</c:v>
                </c:pt>
                <c:pt idx="4666">
                  <c:v>27.158528366632499</c:v>
                </c:pt>
                <c:pt idx="4667">
                  <c:v>30.697193287618735</c:v>
                </c:pt>
                <c:pt idx="4668">
                  <c:v>24.133400127690635</c:v>
                </c:pt>
                <c:pt idx="4669">
                  <c:v>16.14349658555939</c:v>
                </c:pt>
                <c:pt idx="4670">
                  <c:v>6.1271055381184265</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6.3189785220271952</c:v>
                </c:pt>
                <c:pt idx="4688">
                  <c:v>19.170332545786557</c:v>
                </c:pt>
                <c:pt idx="4689">
                  <c:v>28.355813498444697</c:v>
                </c:pt>
                <c:pt idx="4690">
                  <c:v>32.61221222375498</c:v>
                </c:pt>
                <c:pt idx="4691">
                  <c:v>38.930758339151858</c:v>
                </c:pt>
                <c:pt idx="4692">
                  <c:v>41.803732611828437</c:v>
                </c:pt>
                <c:pt idx="4693">
                  <c:v>38.165026386831876</c:v>
                </c:pt>
                <c:pt idx="4694">
                  <c:v>23.21084577537561</c:v>
                </c:pt>
                <c:pt idx="4695">
                  <c:v>10.867782780504058</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15.614280405651531</c:v>
                </c:pt>
                <c:pt idx="4713">
                  <c:v>15.788068129980923</c:v>
                </c:pt>
                <c:pt idx="4714">
                  <c:v>23.92919186054122</c:v>
                </c:pt>
                <c:pt idx="4715">
                  <c:v>32.855658525584978</c:v>
                </c:pt>
                <c:pt idx="4716">
                  <c:v>36.996399567331856</c:v>
                </c:pt>
                <c:pt idx="4717">
                  <c:v>30.874040951319387</c:v>
                </c:pt>
                <c:pt idx="4718">
                  <c:v>22.72478108328092</c:v>
                </c:pt>
                <c:pt idx="4719">
                  <c:v>10.058391190759037</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13.467423925795316</c:v>
                </c:pt>
                <c:pt idx="4737">
                  <c:v>27.233502708771617</c:v>
                </c:pt>
                <c:pt idx="4738">
                  <c:v>35.399846063439078</c:v>
                </c:pt>
                <c:pt idx="4739">
                  <c:v>40.886493355804369</c:v>
                </c:pt>
                <c:pt idx="4740">
                  <c:v>40.680012281047489</c:v>
                </c:pt>
                <c:pt idx="4741">
                  <c:v>33.416689166314391</c:v>
                </c:pt>
                <c:pt idx="4742">
                  <c:v>21.929935979384069</c:v>
                </c:pt>
                <c:pt idx="4743">
                  <c:v>4.1212040237731413</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7.1866277632909332</c:v>
                </c:pt>
                <c:pt idx="4762">
                  <c:v>7.8393699060609361</c:v>
                </c:pt>
                <c:pt idx="4763">
                  <c:v>17.788268153580297</c:v>
                </c:pt>
                <c:pt idx="4764">
                  <c:v>19.300862893240673</c:v>
                </c:pt>
                <c:pt idx="4765">
                  <c:v>11.264538964865293</c:v>
                </c:pt>
                <c:pt idx="4766">
                  <c:v>4.5902621500295934E-2</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3.4949611889018706</c:v>
                </c:pt>
                <c:pt idx="4787">
                  <c:v>10.891668729393729</c:v>
                </c:pt>
                <c:pt idx="4788">
                  <c:v>13.998655384932485</c:v>
                </c:pt>
                <c:pt idx="4789">
                  <c:v>6.3430791987993729</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3.207653650429056</c:v>
                </c:pt>
                <c:pt idx="4810">
                  <c:v>10.065447977629374</c:v>
                </c:pt>
                <c:pt idx="4811">
                  <c:v>11.62600840416315</c:v>
                </c:pt>
                <c:pt idx="4812">
                  <c:v>10.721077005432816</c:v>
                </c:pt>
                <c:pt idx="4813">
                  <c:v>6.1170710825943821</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11.816408104277514</c:v>
                </c:pt>
                <c:pt idx="4833">
                  <c:v>21.825653217131563</c:v>
                </c:pt>
                <c:pt idx="4834">
                  <c:v>25.722346950186562</c:v>
                </c:pt>
                <c:pt idx="4835">
                  <c:v>26.836743162760335</c:v>
                </c:pt>
                <c:pt idx="4836">
                  <c:v>22.045198318163443</c:v>
                </c:pt>
                <c:pt idx="4837">
                  <c:v>12.028813665720008</c:v>
                </c:pt>
                <c:pt idx="4838">
                  <c:v>1.9192832523531251</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4.1874806925628141</c:v>
                </c:pt>
                <c:pt idx="4856">
                  <c:v>19.939536302079695</c:v>
                </c:pt>
                <c:pt idx="4857">
                  <c:v>31.150645484936248</c:v>
                </c:pt>
                <c:pt idx="4858">
                  <c:v>36.29141821892312</c:v>
                </c:pt>
                <c:pt idx="4859">
                  <c:v>38.473753853443135</c:v>
                </c:pt>
                <c:pt idx="4860">
                  <c:v>36.835010721035928</c:v>
                </c:pt>
                <c:pt idx="4861">
                  <c:v>27.646011195817525</c:v>
                </c:pt>
                <c:pt idx="4862">
                  <c:v>13.077799777873151</c:v>
                </c:pt>
                <c:pt idx="4863">
                  <c:v>4.0872327991478086</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10.179371814682206</c:v>
                </c:pt>
                <c:pt idx="4881">
                  <c:v>25.42918272238558</c:v>
                </c:pt>
                <c:pt idx="4882">
                  <c:v>32.619902540224388</c:v>
                </c:pt>
                <c:pt idx="4883">
                  <c:v>38.255473325303129</c:v>
                </c:pt>
                <c:pt idx="4884">
                  <c:v>37.677762499895586</c:v>
                </c:pt>
                <c:pt idx="4885">
                  <c:v>30.225184870931248</c:v>
                </c:pt>
                <c:pt idx="4886">
                  <c:v>23.276345259810636</c:v>
                </c:pt>
                <c:pt idx="4887">
                  <c:v>11.261221773120297</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17.806048511818428</c:v>
                </c:pt>
                <c:pt idx="4905">
                  <c:v>31.838913491916568</c:v>
                </c:pt>
                <c:pt idx="4906">
                  <c:v>36.830389032583469</c:v>
                </c:pt>
                <c:pt idx="4907">
                  <c:v>43.718125000112806</c:v>
                </c:pt>
                <c:pt idx="4908">
                  <c:v>43.513429374582167</c:v>
                </c:pt>
                <c:pt idx="4909">
                  <c:v>35.968271852912196</c:v>
                </c:pt>
                <c:pt idx="4910">
                  <c:v>25.653929486278443</c:v>
                </c:pt>
                <c:pt idx="4911">
                  <c:v>8.6934065353449839</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9.0231069267112467</c:v>
                </c:pt>
                <c:pt idx="4929">
                  <c:v>10.330136644056271</c:v>
                </c:pt>
                <c:pt idx="4930">
                  <c:v>22.297049050175936</c:v>
                </c:pt>
                <c:pt idx="4931">
                  <c:v>18.278753348123107</c:v>
                </c:pt>
                <c:pt idx="4932">
                  <c:v>28.314352853477832</c:v>
                </c:pt>
                <c:pt idx="4933">
                  <c:v>24.59960980203595</c:v>
                </c:pt>
                <c:pt idx="4934">
                  <c:v>11.592427991085627</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3.6811413765293981</c:v>
                </c:pt>
                <c:pt idx="4953">
                  <c:v>16.966539065311881</c:v>
                </c:pt>
                <c:pt idx="4954">
                  <c:v>18.684188412817502</c:v>
                </c:pt>
                <c:pt idx="4955">
                  <c:v>29.743430392691895</c:v>
                </c:pt>
                <c:pt idx="4956">
                  <c:v>32.165371393250318</c:v>
                </c:pt>
                <c:pt idx="4957">
                  <c:v>23.861773201801888</c:v>
                </c:pt>
                <c:pt idx="4958">
                  <c:v>11.127470131540001</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7.4145415423284433</c:v>
                </c:pt>
                <c:pt idx="4978">
                  <c:v>12.995621100787815</c:v>
                </c:pt>
                <c:pt idx="4979">
                  <c:v>17.229956748700612</c:v>
                </c:pt>
                <c:pt idx="4980">
                  <c:v>18.12125099239686</c:v>
                </c:pt>
                <c:pt idx="4981">
                  <c:v>8.7168827854487461</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7.1906610709490559</c:v>
                </c:pt>
                <c:pt idx="5001">
                  <c:v>23.740810796015314</c:v>
                </c:pt>
                <c:pt idx="5002">
                  <c:v>32.318770717890949</c:v>
                </c:pt>
                <c:pt idx="5003">
                  <c:v>34.14350892716876</c:v>
                </c:pt>
                <c:pt idx="5004">
                  <c:v>28.019022174134093</c:v>
                </c:pt>
                <c:pt idx="5005">
                  <c:v>17.532027072978455</c:v>
                </c:pt>
                <c:pt idx="5006">
                  <c:v>2.1102039088890741</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0.93384088767078355</c:v>
                </c:pt>
                <c:pt idx="5024">
                  <c:v>16.244365030148444</c:v>
                </c:pt>
                <c:pt idx="5025">
                  <c:v>27.478079782246581</c:v>
                </c:pt>
                <c:pt idx="5026">
                  <c:v>32.331501232361539</c:v>
                </c:pt>
                <c:pt idx="5027">
                  <c:v>31.914829109440905</c:v>
                </c:pt>
                <c:pt idx="5028">
                  <c:v>26.856270741092523</c:v>
                </c:pt>
                <c:pt idx="5029">
                  <c:v>17.183495622877484</c:v>
                </c:pt>
                <c:pt idx="5030">
                  <c:v>4.1493722915809048</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3.7291248056203039</c:v>
                </c:pt>
                <c:pt idx="5049">
                  <c:v>17.41740542793875</c:v>
                </c:pt>
                <c:pt idx="5050">
                  <c:v>22.006391635454378</c:v>
                </c:pt>
                <c:pt idx="5051">
                  <c:v>21.620695990617445</c:v>
                </c:pt>
                <c:pt idx="5052">
                  <c:v>18.167456670025</c:v>
                </c:pt>
                <c:pt idx="5053">
                  <c:v>10.236223393161868</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3.4188287775153148</c:v>
                </c:pt>
                <c:pt idx="5073">
                  <c:v>17.104729432981593</c:v>
                </c:pt>
                <c:pt idx="5074">
                  <c:v>24.214632747936864</c:v>
                </c:pt>
                <c:pt idx="5075">
                  <c:v>26.386167792882478</c:v>
                </c:pt>
                <c:pt idx="5076">
                  <c:v>22.850385428139692</c:v>
                </c:pt>
                <c:pt idx="5077">
                  <c:v>14.997238997366541</c:v>
                </c:pt>
                <c:pt idx="5078">
                  <c:v>3.8205107766184518</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5.5086302655175095</c:v>
                </c:pt>
                <c:pt idx="5097">
                  <c:v>18.465032468081276</c:v>
                </c:pt>
                <c:pt idx="5098">
                  <c:v>25.148549194911901</c:v>
                </c:pt>
                <c:pt idx="5099">
                  <c:v>29.436286431323445</c:v>
                </c:pt>
                <c:pt idx="5100">
                  <c:v>29.03237009719183</c:v>
                </c:pt>
                <c:pt idx="5101">
                  <c:v>20.188655435759674</c:v>
                </c:pt>
                <c:pt idx="5102">
                  <c:v>4.6192073040187536</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11.524029326555318</c:v>
                </c:pt>
                <c:pt idx="5122">
                  <c:v>19.36111518092407</c:v>
                </c:pt>
                <c:pt idx="5123">
                  <c:v>20.999123595335025</c:v>
                </c:pt>
                <c:pt idx="5124">
                  <c:v>17.778467930852464</c:v>
                </c:pt>
                <c:pt idx="5125">
                  <c:v>7.2252813020384199</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2.0100365138378109</c:v>
                </c:pt>
                <c:pt idx="5145">
                  <c:v>16.138726357345615</c:v>
                </c:pt>
                <c:pt idx="5146">
                  <c:v>24.491155706354387</c:v>
                </c:pt>
                <c:pt idx="5147">
                  <c:v>27.574418924495941</c:v>
                </c:pt>
                <c:pt idx="5148">
                  <c:v>26.521975987722502</c:v>
                </c:pt>
                <c:pt idx="5149">
                  <c:v>20.66025636263122</c:v>
                </c:pt>
                <c:pt idx="5150">
                  <c:v>9.4853598345521757</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8.2607984339597031</c:v>
                </c:pt>
                <c:pt idx="5169">
                  <c:v>20.859784880792823</c:v>
                </c:pt>
                <c:pt idx="5170">
                  <c:v>28.816170531365643</c:v>
                </c:pt>
                <c:pt idx="5171">
                  <c:v>32.616649760111542</c:v>
                </c:pt>
                <c:pt idx="5172">
                  <c:v>30.794671550943182</c:v>
                </c:pt>
                <c:pt idx="5173">
                  <c:v>21.521786707035297</c:v>
                </c:pt>
                <c:pt idx="5174">
                  <c:v>9.0868790182406372</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14.286849802772828</c:v>
                </c:pt>
                <c:pt idx="5193">
                  <c:v>25.554248840029352</c:v>
                </c:pt>
                <c:pt idx="5194">
                  <c:v>33.457420218090903</c:v>
                </c:pt>
                <c:pt idx="5195">
                  <c:v>37.410557118949974</c:v>
                </c:pt>
                <c:pt idx="5196">
                  <c:v>33.660192122214696</c:v>
                </c:pt>
                <c:pt idx="5197">
                  <c:v>25.419216372873766</c:v>
                </c:pt>
                <c:pt idx="5198">
                  <c:v>12.074759654446868</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11.307881144718122</c:v>
                </c:pt>
                <c:pt idx="5217">
                  <c:v>25.965668792316546</c:v>
                </c:pt>
                <c:pt idx="5218">
                  <c:v>34.636093704736879</c:v>
                </c:pt>
                <c:pt idx="5219">
                  <c:v>38.310543905045911</c:v>
                </c:pt>
                <c:pt idx="5220">
                  <c:v>35.00037591498814</c:v>
                </c:pt>
                <c:pt idx="5221">
                  <c:v>26.012114089597816</c:v>
                </c:pt>
                <c:pt idx="5222">
                  <c:v>8.5261083545215666</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7.2379735281362665</c:v>
                </c:pt>
                <c:pt idx="5242">
                  <c:v>15.328764228595013</c:v>
                </c:pt>
                <c:pt idx="5243">
                  <c:v>18.091455192198453</c:v>
                </c:pt>
                <c:pt idx="5244">
                  <c:v>15.651172504889677</c:v>
                </c:pt>
                <c:pt idx="5245">
                  <c:v>8.9998473400618977</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3.1680348906737561</c:v>
                </c:pt>
                <c:pt idx="5265">
                  <c:v>14.429553530400314</c:v>
                </c:pt>
                <c:pt idx="5266">
                  <c:v>21.049689079039368</c:v>
                </c:pt>
                <c:pt idx="5267">
                  <c:v>20.092073284079991</c:v>
                </c:pt>
                <c:pt idx="5268">
                  <c:v>14.149770158282786</c:v>
                </c:pt>
                <c:pt idx="5269">
                  <c:v>5.3831737728971643</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12.520698114572806</c:v>
                </c:pt>
                <c:pt idx="5289">
                  <c:v>22.186274436822192</c:v>
                </c:pt>
                <c:pt idx="5290">
                  <c:v>29.361074338845938</c:v>
                </c:pt>
                <c:pt idx="5291">
                  <c:v>32.916322758375941</c:v>
                </c:pt>
                <c:pt idx="5292">
                  <c:v>28.563772198030303</c:v>
                </c:pt>
                <c:pt idx="5293">
                  <c:v>19.887347854573424</c:v>
                </c:pt>
                <c:pt idx="5294">
                  <c:v>7.8048273890968707</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16.841912202194042</c:v>
                </c:pt>
                <c:pt idx="5313">
                  <c:v>30.236011826860601</c:v>
                </c:pt>
                <c:pt idx="5314">
                  <c:v>35.608370736965952</c:v>
                </c:pt>
                <c:pt idx="5315">
                  <c:v>35.662071656545621</c:v>
                </c:pt>
                <c:pt idx="5316">
                  <c:v>33.306533459075943</c:v>
                </c:pt>
                <c:pt idx="5317">
                  <c:v>22.816119172463704</c:v>
                </c:pt>
                <c:pt idx="5318">
                  <c:v>9.5071806035659545</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2.6005368286222073</c:v>
                </c:pt>
                <c:pt idx="5336">
                  <c:v>20.353606226526566</c:v>
                </c:pt>
                <c:pt idx="5337">
                  <c:v>33.9496752815825</c:v>
                </c:pt>
                <c:pt idx="5338">
                  <c:v>41.810443585379993</c:v>
                </c:pt>
                <c:pt idx="5339">
                  <c:v>38.132079518536237</c:v>
                </c:pt>
                <c:pt idx="5340">
                  <c:v>34.192914622643102</c:v>
                </c:pt>
                <c:pt idx="5341">
                  <c:v>22.392588265553421</c:v>
                </c:pt>
                <c:pt idx="5342">
                  <c:v>9.0974991386956106</c:v>
                </c:pt>
                <c:pt idx="5343">
                  <c:v>4.5289282171863308E-2</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3.2723108663867024</c:v>
                </c:pt>
                <c:pt idx="5360">
                  <c:v>21.555233852163145</c:v>
                </c:pt>
                <c:pt idx="5361">
                  <c:v>31.195358530032522</c:v>
                </c:pt>
                <c:pt idx="5362">
                  <c:v>29.628469988598429</c:v>
                </c:pt>
                <c:pt idx="5363">
                  <c:v>37.696152780295598</c:v>
                </c:pt>
                <c:pt idx="5364">
                  <c:v>35.751379626114357</c:v>
                </c:pt>
                <c:pt idx="5365">
                  <c:v>25.206774673734078</c:v>
                </c:pt>
                <c:pt idx="5366">
                  <c:v>10.11976716007937</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2.2482412604578133</c:v>
                </c:pt>
                <c:pt idx="5385">
                  <c:v>12.048081383521247</c:v>
                </c:pt>
                <c:pt idx="5386">
                  <c:v>13.018759570813753</c:v>
                </c:pt>
                <c:pt idx="5387">
                  <c:v>21.217167980791245</c:v>
                </c:pt>
                <c:pt idx="5388">
                  <c:v>26.220151098946896</c:v>
                </c:pt>
                <c:pt idx="5389">
                  <c:v>29.271416217944992</c:v>
                </c:pt>
                <c:pt idx="5390">
                  <c:v>19.955327557890023</c:v>
                </c:pt>
                <c:pt idx="5391">
                  <c:v>7.3727458927056215</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9.6642015645206332</c:v>
                </c:pt>
                <c:pt idx="5410">
                  <c:v>17.518399271844071</c:v>
                </c:pt>
                <c:pt idx="5411">
                  <c:v>25.765698342349687</c:v>
                </c:pt>
                <c:pt idx="5412">
                  <c:v>27.129612971689959</c:v>
                </c:pt>
                <c:pt idx="5413">
                  <c:v>21.375967508811243</c:v>
                </c:pt>
                <c:pt idx="5414">
                  <c:v>13.514877805431883</c:v>
                </c:pt>
                <c:pt idx="5415">
                  <c:v>0.25279132514468072</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6.2604424783634389</c:v>
                </c:pt>
                <c:pt idx="5433">
                  <c:v>17.375425182743754</c:v>
                </c:pt>
                <c:pt idx="5434">
                  <c:v>21.282862484871874</c:v>
                </c:pt>
                <c:pt idx="5435">
                  <c:v>34.381860679745294</c:v>
                </c:pt>
                <c:pt idx="5436">
                  <c:v>33.793408011278721</c:v>
                </c:pt>
                <c:pt idx="5437">
                  <c:v>25.488681566314394</c:v>
                </c:pt>
                <c:pt idx="5438">
                  <c:v>12.022060141000926</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5.7856360593053173</c:v>
                </c:pt>
                <c:pt idx="5457">
                  <c:v>19.304746764382813</c:v>
                </c:pt>
                <c:pt idx="5458">
                  <c:v>24.284062171321274</c:v>
                </c:pt>
                <c:pt idx="5459">
                  <c:v>26.448678486001562</c:v>
                </c:pt>
                <c:pt idx="5460">
                  <c:v>19.881194727090929</c:v>
                </c:pt>
                <c:pt idx="5461">
                  <c:v>9.182156453301868</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9.5364979755159442</c:v>
                </c:pt>
                <c:pt idx="5480">
                  <c:v>27.524426265328135</c:v>
                </c:pt>
                <c:pt idx="5481">
                  <c:v>39.818040836952498</c:v>
                </c:pt>
                <c:pt idx="5482">
                  <c:v>45.463959440844079</c:v>
                </c:pt>
                <c:pt idx="5483">
                  <c:v>44.446029912168115</c:v>
                </c:pt>
                <c:pt idx="5484">
                  <c:v>33.671471653049679</c:v>
                </c:pt>
                <c:pt idx="5485">
                  <c:v>23.275087501975634</c:v>
                </c:pt>
                <c:pt idx="5486">
                  <c:v>4.9739419056437475</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13.708830087675931</c:v>
                </c:pt>
                <c:pt idx="5505">
                  <c:v>26.614763345523112</c:v>
                </c:pt>
                <c:pt idx="5506">
                  <c:v>36.071472997400924</c:v>
                </c:pt>
                <c:pt idx="5507">
                  <c:v>38.940895616168447</c:v>
                </c:pt>
                <c:pt idx="5508">
                  <c:v>33.976381992005294</c:v>
                </c:pt>
                <c:pt idx="5509">
                  <c:v>23.187684847701895</c:v>
                </c:pt>
                <c:pt idx="5510">
                  <c:v>5.2862673487277938</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13.617203996572819</c:v>
                </c:pt>
                <c:pt idx="5529">
                  <c:v>26.08153692878934</c:v>
                </c:pt>
                <c:pt idx="5530">
                  <c:v>35.016728227230971</c:v>
                </c:pt>
                <c:pt idx="5531">
                  <c:v>30.531680607344054</c:v>
                </c:pt>
                <c:pt idx="5532">
                  <c:v>23.287291680896551</c:v>
                </c:pt>
                <c:pt idx="5533">
                  <c:v>9.8942862621106329</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9.3152629043915507</c:v>
                </c:pt>
                <c:pt idx="5553">
                  <c:v>21.713667655587486</c:v>
                </c:pt>
                <c:pt idx="5554">
                  <c:v>24.26198229260341</c:v>
                </c:pt>
                <c:pt idx="5555">
                  <c:v>31.951767597276543</c:v>
                </c:pt>
                <c:pt idx="5556">
                  <c:v>31.333192380105917</c:v>
                </c:pt>
                <c:pt idx="5557">
                  <c:v>21.98010233974032</c:v>
                </c:pt>
                <c:pt idx="5558">
                  <c:v>7.8358058473027921</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2.28242501931719</c:v>
                </c:pt>
                <c:pt idx="5577">
                  <c:v>15.55106836094812</c:v>
                </c:pt>
                <c:pt idx="5578">
                  <c:v>22.481389905788731</c:v>
                </c:pt>
                <c:pt idx="5579">
                  <c:v>27.318126174392223</c:v>
                </c:pt>
                <c:pt idx="5580">
                  <c:v>27.827607350952821</c:v>
                </c:pt>
                <c:pt idx="5581">
                  <c:v>21.303844808033116</c:v>
                </c:pt>
                <c:pt idx="5582">
                  <c:v>10.559184393579665</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1.9501026936124908</c:v>
                </c:pt>
                <c:pt idx="5601">
                  <c:v>13.741711444197513</c:v>
                </c:pt>
                <c:pt idx="5602">
                  <c:v>22.029860384394677</c:v>
                </c:pt>
                <c:pt idx="5603">
                  <c:v>25.176390200411856</c:v>
                </c:pt>
                <c:pt idx="5604">
                  <c:v>23.813660397429661</c:v>
                </c:pt>
                <c:pt idx="5605">
                  <c:v>18.16075132936782</c:v>
                </c:pt>
                <c:pt idx="5606">
                  <c:v>8.9479565650193837</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3.175586617524401</c:v>
                </c:pt>
                <c:pt idx="5625">
                  <c:v>16.354631585646246</c:v>
                </c:pt>
                <c:pt idx="5626">
                  <c:v>21.817860149723405</c:v>
                </c:pt>
                <c:pt idx="5627">
                  <c:v>26.393992924694349</c:v>
                </c:pt>
                <c:pt idx="5628">
                  <c:v>28.143521154224057</c:v>
                </c:pt>
                <c:pt idx="5629">
                  <c:v>22.473531126079063</c:v>
                </c:pt>
                <c:pt idx="5630">
                  <c:v>9.2499208414771719</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0.31575139364688948</c:v>
                </c:pt>
                <c:pt idx="5649">
                  <c:v>14.061914940168746</c:v>
                </c:pt>
                <c:pt idx="5650">
                  <c:v>19.515664524892504</c:v>
                </c:pt>
                <c:pt idx="5651">
                  <c:v>25.532795940726878</c:v>
                </c:pt>
                <c:pt idx="5652">
                  <c:v>22.642937073555309</c:v>
                </c:pt>
                <c:pt idx="5653">
                  <c:v>13.604456821763772</c:v>
                </c:pt>
                <c:pt idx="5654">
                  <c:v>5.843615214828751</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17.434381215090923</c:v>
                </c:pt>
                <c:pt idx="5673">
                  <c:v>33.746808495550297</c:v>
                </c:pt>
                <c:pt idx="5674">
                  <c:v>40.865290257587809</c:v>
                </c:pt>
                <c:pt idx="5675">
                  <c:v>41.70054128765657</c:v>
                </c:pt>
                <c:pt idx="5676">
                  <c:v>35.385046822370612</c:v>
                </c:pt>
                <c:pt idx="5677">
                  <c:v>26.695007444733463</c:v>
                </c:pt>
                <c:pt idx="5678">
                  <c:v>9.0383763588131263</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11.48323459565</c:v>
                </c:pt>
                <c:pt idx="5697">
                  <c:v>25.831394028722499</c:v>
                </c:pt>
                <c:pt idx="5698">
                  <c:v>34.329400353843447</c:v>
                </c:pt>
                <c:pt idx="5699">
                  <c:v>32.569509468808434</c:v>
                </c:pt>
                <c:pt idx="5700">
                  <c:v>29.37903537394844</c:v>
                </c:pt>
                <c:pt idx="5701">
                  <c:v>15.80105031099626</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7.2029633405565692</c:v>
                </c:pt>
                <c:pt idx="5721">
                  <c:v>22.03815517724966</c:v>
                </c:pt>
                <c:pt idx="5722">
                  <c:v>30.223682600919055</c:v>
                </c:pt>
                <c:pt idx="5723">
                  <c:v>30.06045415563749</c:v>
                </c:pt>
                <c:pt idx="5724">
                  <c:v>26.497669938258724</c:v>
                </c:pt>
                <c:pt idx="5725">
                  <c:v>21.208207511571892</c:v>
                </c:pt>
                <c:pt idx="5726">
                  <c:v>4.4349344063196767</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3.7159140070984358</c:v>
                </c:pt>
                <c:pt idx="5745">
                  <c:v>18.026551377383775</c:v>
                </c:pt>
                <c:pt idx="5746">
                  <c:v>26.006876283042818</c:v>
                </c:pt>
                <c:pt idx="5747">
                  <c:v>30.584695143602527</c:v>
                </c:pt>
                <c:pt idx="5748">
                  <c:v>28.188669689073446</c:v>
                </c:pt>
                <c:pt idx="5749">
                  <c:v>17.54836102762248</c:v>
                </c:pt>
                <c:pt idx="5750">
                  <c:v>5.912116599104702</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3.2250051007165528</c:v>
                </c:pt>
                <c:pt idx="5769">
                  <c:v>18.864675962630646</c:v>
                </c:pt>
                <c:pt idx="5770">
                  <c:v>27.327563141636581</c:v>
                </c:pt>
                <c:pt idx="5771">
                  <c:v>29.93912699427684</c:v>
                </c:pt>
                <c:pt idx="5772">
                  <c:v>27.383254759398145</c:v>
                </c:pt>
                <c:pt idx="5773">
                  <c:v>18.592841978121868</c:v>
                </c:pt>
                <c:pt idx="5774">
                  <c:v>6.2908553384059198</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3.8432060914628092</c:v>
                </c:pt>
                <c:pt idx="5793">
                  <c:v>19.464269914735269</c:v>
                </c:pt>
                <c:pt idx="5794">
                  <c:v>28.404730702922766</c:v>
                </c:pt>
                <c:pt idx="5795">
                  <c:v>32.218553029899702</c:v>
                </c:pt>
                <c:pt idx="5796">
                  <c:v>29.712515785105918</c:v>
                </c:pt>
                <c:pt idx="5797">
                  <c:v>21.399264021390934</c:v>
                </c:pt>
                <c:pt idx="5798">
                  <c:v>8.2160593200177967</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2.5884815767399996</c:v>
                </c:pt>
                <c:pt idx="5817">
                  <c:v>18.978154786035333</c:v>
                </c:pt>
                <c:pt idx="5818">
                  <c:v>27.803758380411249</c:v>
                </c:pt>
                <c:pt idx="5819">
                  <c:v>31.471397962964403</c:v>
                </c:pt>
                <c:pt idx="5820">
                  <c:v>27.420973837766869</c:v>
                </c:pt>
                <c:pt idx="5821">
                  <c:v>16.837749452883422</c:v>
                </c:pt>
                <c:pt idx="5822">
                  <c:v>5.241148264500298</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4.1261544824381273</c:v>
                </c:pt>
                <c:pt idx="5841">
                  <c:v>11.488124111981874</c:v>
                </c:pt>
                <c:pt idx="5842">
                  <c:v>20.37282023954905</c:v>
                </c:pt>
                <c:pt idx="5843">
                  <c:v>25.379384178118737</c:v>
                </c:pt>
                <c:pt idx="5844">
                  <c:v>28.319247050301595</c:v>
                </c:pt>
                <c:pt idx="5845">
                  <c:v>24.450511011899668</c:v>
                </c:pt>
                <c:pt idx="5846">
                  <c:v>9.2150547489109371</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2.6361240101390648</c:v>
                </c:pt>
                <c:pt idx="5865">
                  <c:v>13.420080655385638</c:v>
                </c:pt>
                <c:pt idx="5866">
                  <c:v>21.405844462012524</c:v>
                </c:pt>
                <c:pt idx="5867">
                  <c:v>24.976292725802487</c:v>
                </c:pt>
                <c:pt idx="5868">
                  <c:v>23.185395337932512</c:v>
                </c:pt>
                <c:pt idx="5869">
                  <c:v>14.938377055338744</c:v>
                </c:pt>
                <c:pt idx="5870">
                  <c:v>2.8961303782518955</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3.2273470688718806</c:v>
                </c:pt>
                <c:pt idx="5891">
                  <c:v>9.8233748403718781</c:v>
                </c:pt>
                <c:pt idx="5892">
                  <c:v>10.684172115339054</c:v>
                </c:pt>
                <c:pt idx="5893">
                  <c:v>2.7179921608525039</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1.9210451654340577</c:v>
                </c:pt>
                <c:pt idx="5915">
                  <c:v>8.46580751977503</c:v>
                </c:pt>
                <c:pt idx="5916">
                  <c:v>6.2332103260578009</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2.0102575205687607</c:v>
                </c:pt>
                <c:pt idx="5938">
                  <c:v>3.4064441152578366</c:v>
                </c:pt>
                <c:pt idx="5939">
                  <c:v>18.174338492223104</c:v>
                </c:pt>
                <c:pt idx="5940">
                  <c:v>21.236228605378404</c:v>
                </c:pt>
                <c:pt idx="5941">
                  <c:v>18.048108578989982</c:v>
                </c:pt>
                <c:pt idx="5942">
                  <c:v>4.4378180388481123</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3.7499328189424994</c:v>
                </c:pt>
                <c:pt idx="5964">
                  <c:v>2.3536062726356324</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5.1314071845202998</c:v>
                </c:pt>
                <c:pt idx="5987">
                  <c:v>12.930564670920925</c:v>
                </c:pt>
                <c:pt idx="5988">
                  <c:v>16.406160689611557</c:v>
                </c:pt>
                <c:pt idx="5989">
                  <c:v>9.0662318223968761</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11.559617621274068</c:v>
                </c:pt>
                <c:pt idx="6010">
                  <c:v>20.946555996685959</c:v>
                </c:pt>
                <c:pt idx="6011">
                  <c:v>24.498753963717537</c:v>
                </c:pt>
                <c:pt idx="6012">
                  <c:v>22.561711780324664</c:v>
                </c:pt>
                <c:pt idx="6013">
                  <c:v>14.836461858540643</c:v>
                </c:pt>
                <c:pt idx="6014">
                  <c:v>1.6400940338649816</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17.56136073440749</c:v>
                </c:pt>
                <c:pt idx="6033">
                  <c:v>32.580009099927501</c:v>
                </c:pt>
                <c:pt idx="6034">
                  <c:v>31.512975924830606</c:v>
                </c:pt>
                <c:pt idx="6035">
                  <c:v>41.183396397197811</c:v>
                </c:pt>
                <c:pt idx="6036">
                  <c:v>41.08061191756687</c:v>
                </c:pt>
                <c:pt idx="6037">
                  <c:v>32.74475784861535</c:v>
                </c:pt>
                <c:pt idx="6038">
                  <c:v>14.978324646721259</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1.1420727289493806</c:v>
                </c:pt>
                <c:pt idx="6057">
                  <c:v>18.189338298382179</c:v>
                </c:pt>
                <c:pt idx="6058">
                  <c:v>28.322839323371269</c:v>
                </c:pt>
                <c:pt idx="6059">
                  <c:v>34.82670933785186</c:v>
                </c:pt>
                <c:pt idx="6060">
                  <c:v>35.064677570193439</c:v>
                </c:pt>
                <c:pt idx="6061">
                  <c:v>26.489913464824074</c:v>
                </c:pt>
                <c:pt idx="6062">
                  <c:v>12.289211009268415</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14.710067986515321</c:v>
                </c:pt>
                <c:pt idx="6082">
                  <c:v>23.812193411548463</c:v>
                </c:pt>
                <c:pt idx="6083">
                  <c:v>29.050009762189031</c:v>
                </c:pt>
                <c:pt idx="6084">
                  <c:v>28.234354627269045</c:v>
                </c:pt>
                <c:pt idx="6085">
                  <c:v>17.615844322719671</c:v>
                </c:pt>
                <c:pt idx="6086">
                  <c:v>1.1514763216415596</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8.7821575675834325</c:v>
                </c:pt>
                <c:pt idx="6106">
                  <c:v>19.282279017214051</c:v>
                </c:pt>
                <c:pt idx="6107">
                  <c:v>24.811759153214997</c:v>
                </c:pt>
                <c:pt idx="6108">
                  <c:v>22.844405258929996</c:v>
                </c:pt>
                <c:pt idx="6109">
                  <c:v>10.693910472034375</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2.9081693550114069</c:v>
                </c:pt>
                <c:pt idx="6179">
                  <c:v>5.2143987827503295</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6.1225395872873341</c:v>
                </c:pt>
                <c:pt idx="6202">
                  <c:v>12.905326455848138</c:v>
                </c:pt>
                <c:pt idx="6203">
                  <c:v>9.5970711269687534</c:v>
                </c:pt>
                <c:pt idx="6204">
                  <c:v>9.9110740622688969</c:v>
                </c:pt>
                <c:pt idx="6205">
                  <c:v>9.0913646104409267</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4.1470034103221698</c:v>
                </c:pt>
                <c:pt idx="6225">
                  <c:v>23.393748197706241</c:v>
                </c:pt>
                <c:pt idx="6226">
                  <c:v>34.859780321061855</c:v>
                </c:pt>
                <c:pt idx="6227">
                  <c:v>41.720219988209692</c:v>
                </c:pt>
                <c:pt idx="6228">
                  <c:v>39.138737865889375</c:v>
                </c:pt>
                <c:pt idx="6229">
                  <c:v>24.574576117763733</c:v>
                </c:pt>
                <c:pt idx="6230">
                  <c:v>11.47651020602812</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9.7746535470253288</c:v>
                </c:pt>
                <c:pt idx="6249">
                  <c:v>28.116104297342229</c:v>
                </c:pt>
                <c:pt idx="6250">
                  <c:v>37.081386860283295</c:v>
                </c:pt>
                <c:pt idx="6251">
                  <c:v>41.183994022874217</c:v>
                </c:pt>
                <c:pt idx="6252">
                  <c:v>38.413486142555016</c:v>
                </c:pt>
                <c:pt idx="6253">
                  <c:v>27.51558143448786</c:v>
                </c:pt>
                <c:pt idx="6254">
                  <c:v>10.607713976828425</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7.8403367517527949</c:v>
                </c:pt>
                <c:pt idx="6275">
                  <c:v>9.7748914662671886</c:v>
                </c:pt>
                <c:pt idx="6276">
                  <c:v>2.3369870288578238</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12.034843169980929</c:v>
                </c:pt>
                <c:pt idx="6322">
                  <c:v>23.957858856888443</c:v>
                </c:pt>
                <c:pt idx="6323">
                  <c:v>34.481901341029193</c:v>
                </c:pt>
                <c:pt idx="6324">
                  <c:v>31.223666012270449</c:v>
                </c:pt>
                <c:pt idx="6325">
                  <c:v>18.928152981701555</c:v>
                </c:pt>
                <c:pt idx="6326">
                  <c:v>9.8496155750021863</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9.0403870480948392</c:v>
                </c:pt>
                <c:pt idx="6345">
                  <c:v>19.812031016835302</c:v>
                </c:pt>
                <c:pt idx="6346">
                  <c:v>21.644503928782797</c:v>
                </c:pt>
                <c:pt idx="6347">
                  <c:v>22.187059802817167</c:v>
                </c:pt>
                <c:pt idx="6348">
                  <c:v>17.827679148026085</c:v>
                </c:pt>
                <c:pt idx="6349">
                  <c:v>5.0616081649020126</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8.9563097225137529</c:v>
                </c:pt>
                <c:pt idx="6369">
                  <c:v>22.081125957825932</c:v>
                </c:pt>
                <c:pt idx="6370">
                  <c:v>32.604815385472016</c:v>
                </c:pt>
                <c:pt idx="6371">
                  <c:v>33.162695194436573</c:v>
                </c:pt>
                <c:pt idx="6372">
                  <c:v>25.626957358818444</c:v>
                </c:pt>
                <c:pt idx="6373">
                  <c:v>13.797049381499994</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0.62511688457468695</c:v>
                </c:pt>
                <c:pt idx="6395">
                  <c:v>7.2443690265831249</c:v>
                </c:pt>
                <c:pt idx="6396">
                  <c:v>2.6604424413521848</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6.915144431300301</c:v>
                </c:pt>
                <c:pt idx="6418">
                  <c:v>16.185023488236578</c:v>
                </c:pt>
                <c:pt idx="6419">
                  <c:v>23.458398721876218</c:v>
                </c:pt>
                <c:pt idx="6420">
                  <c:v>22.231749585494239</c:v>
                </c:pt>
                <c:pt idx="6421">
                  <c:v>12.749559051335003</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17.171300730750328</c:v>
                </c:pt>
                <c:pt idx="6442">
                  <c:v>26.686724972220791</c:v>
                </c:pt>
                <c:pt idx="6443">
                  <c:v>35.361058285951223</c:v>
                </c:pt>
                <c:pt idx="6444">
                  <c:v>31.557116791724852</c:v>
                </c:pt>
                <c:pt idx="6445">
                  <c:v>17.543662174359387</c:v>
                </c:pt>
                <c:pt idx="6446">
                  <c:v>3.6028427074221834</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2.0619470425299951</c:v>
                </c:pt>
                <c:pt idx="6465">
                  <c:v>18.919134856707824</c:v>
                </c:pt>
                <c:pt idx="6466">
                  <c:v>29.084443320342196</c:v>
                </c:pt>
                <c:pt idx="6467">
                  <c:v>35.849010109656113</c:v>
                </c:pt>
                <c:pt idx="6468">
                  <c:v>29.386481903286693</c:v>
                </c:pt>
                <c:pt idx="6469">
                  <c:v>16.683992208613752</c:v>
                </c:pt>
                <c:pt idx="6470">
                  <c:v>4.5183779857581321</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6.6323398179506183</c:v>
                </c:pt>
                <c:pt idx="6490">
                  <c:v>15.788304455296078</c:v>
                </c:pt>
                <c:pt idx="6491">
                  <c:v>22.174322583013112</c:v>
                </c:pt>
                <c:pt idx="6492">
                  <c:v>16.700557371543123</c:v>
                </c:pt>
                <c:pt idx="6493">
                  <c:v>5.2330100203229666</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13.141721267994697</c:v>
                </c:pt>
                <c:pt idx="6513">
                  <c:v>30.05039168494282</c:v>
                </c:pt>
                <c:pt idx="6514">
                  <c:v>39.934377898004357</c:v>
                </c:pt>
                <c:pt idx="6515">
                  <c:v>39.603059722595006</c:v>
                </c:pt>
                <c:pt idx="6516">
                  <c:v>31.366761443633745</c:v>
                </c:pt>
                <c:pt idx="6517">
                  <c:v>17.083399846429355</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16.257387259599383</c:v>
                </c:pt>
                <c:pt idx="6537">
                  <c:v>30.813457094204058</c:v>
                </c:pt>
                <c:pt idx="6538">
                  <c:v>36.029131555008277</c:v>
                </c:pt>
                <c:pt idx="6539">
                  <c:v>34.164035090511256</c:v>
                </c:pt>
                <c:pt idx="6540">
                  <c:v>26.693234692787488</c:v>
                </c:pt>
                <c:pt idx="6541">
                  <c:v>13.650993357995322</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1.7424309448081259</c:v>
                </c:pt>
                <c:pt idx="6563">
                  <c:v>8.5756342113843864</c:v>
                </c:pt>
                <c:pt idx="6564">
                  <c:v>3.5356557329637655</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2.8176454256190628</c:v>
                </c:pt>
                <c:pt idx="6588">
                  <c:v>2.1519648595875043</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5.5551581239377992</c:v>
                </c:pt>
                <c:pt idx="6634">
                  <c:v>9.4544276992681269</c:v>
                </c:pt>
                <c:pt idx="6635">
                  <c:v>13.205965213856572</c:v>
                </c:pt>
                <c:pt idx="6636">
                  <c:v>15.742319844633778</c:v>
                </c:pt>
                <c:pt idx="6637">
                  <c:v>8.5616692218018731</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11.673709049451253</c:v>
                </c:pt>
                <c:pt idx="6658">
                  <c:v>19.125460576570607</c:v>
                </c:pt>
                <c:pt idx="6659">
                  <c:v>28.657802062153117</c:v>
                </c:pt>
                <c:pt idx="6660">
                  <c:v>23.262529089378585</c:v>
                </c:pt>
                <c:pt idx="6661">
                  <c:v>26.980641653623461</c:v>
                </c:pt>
                <c:pt idx="6662">
                  <c:v>12.122574915736564</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20.641901455730913</c:v>
                </c:pt>
                <c:pt idx="6681">
                  <c:v>28.670797276737954</c:v>
                </c:pt>
                <c:pt idx="6682">
                  <c:v>41.472149028899814</c:v>
                </c:pt>
                <c:pt idx="6683">
                  <c:v>41.009674108392019</c:v>
                </c:pt>
                <c:pt idx="6684">
                  <c:v>38.797311422240966</c:v>
                </c:pt>
                <c:pt idx="6685">
                  <c:v>25.383952791039061</c:v>
                </c:pt>
                <c:pt idx="6686">
                  <c:v>7.3644754446556258</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15.313662292542968</c:v>
                </c:pt>
                <c:pt idx="6705">
                  <c:v>31.370592240193115</c:v>
                </c:pt>
                <c:pt idx="6706">
                  <c:v>25.785813243357655</c:v>
                </c:pt>
                <c:pt idx="6707">
                  <c:v>37.445139659691428</c:v>
                </c:pt>
                <c:pt idx="6708">
                  <c:v>28.315564460566108</c:v>
                </c:pt>
                <c:pt idx="6709">
                  <c:v>19.207401215819207</c:v>
                </c:pt>
                <c:pt idx="6710">
                  <c:v>1.6370021510800143</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5.05807064948781</c:v>
                </c:pt>
                <c:pt idx="6731">
                  <c:v>6.5762746801784084</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1.1432375784203177</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6.787703989154048</c:v>
                </c:pt>
                <c:pt idx="6778">
                  <c:v>17.989035848721251</c:v>
                </c:pt>
                <c:pt idx="6779">
                  <c:v>27.206470701083454</c:v>
                </c:pt>
                <c:pt idx="6780">
                  <c:v>23.256364830111895</c:v>
                </c:pt>
                <c:pt idx="6781">
                  <c:v>13.518607935368273</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15.488012715291406</c:v>
                </c:pt>
                <c:pt idx="6802">
                  <c:v>27.49206324015562</c:v>
                </c:pt>
                <c:pt idx="6803">
                  <c:v>33.252705458964698</c:v>
                </c:pt>
                <c:pt idx="6804">
                  <c:v>27.595058400786598</c:v>
                </c:pt>
                <c:pt idx="6805">
                  <c:v>14.476620597284681</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12.546952568332795</c:v>
                </c:pt>
                <c:pt idx="6826">
                  <c:v>26.725096539366845</c:v>
                </c:pt>
                <c:pt idx="6827">
                  <c:v>33.314894751629993</c:v>
                </c:pt>
                <c:pt idx="6828">
                  <c:v>26.776411484448733</c:v>
                </c:pt>
                <c:pt idx="6829">
                  <c:v>17.68318020411904</c:v>
                </c:pt>
                <c:pt idx="6830">
                  <c:v>0.9534821965603042</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12.964340932767657</c:v>
                </c:pt>
                <c:pt idx="6849">
                  <c:v>32.388884686400026</c:v>
                </c:pt>
                <c:pt idx="6850">
                  <c:v>40.348422760342814</c:v>
                </c:pt>
                <c:pt idx="6851">
                  <c:v>46.993759682743594</c:v>
                </c:pt>
                <c:pt idx="6852">
                  <c:v>43.704207736502532</c:v>
                </c:pt>
                <c:pt idx="6853">
                  <c:v>40.877751202153917</c:v>
                </c:pt>
                <c:pt idx="6854">
                  <c:v>20.231324249931692</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10.625177202460007</c:v>
                </c:pt>
                <c:pt idx="6873">
                  <c:v>27.3918695209289</c:v>
                </c:pt>
                <c:pt idx="6874">
                  <c:v>36.763619379681693</c:v>
                </c:pt>
                <c:pt idx="6875">
                  <c:v>37.925490585489982</c:v>
                </c:pt>
                <c:pt idx="6876">
                  <c:v>34.638119966078769</c:v>
                </c:pt>
                <c:pt idx="6877">
                  <c:v>21.248060662914373</c:v>
                </c:pt>
                <c:pt idx="6878">
                  <c:v>1.5910538452709371</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2.8282782061040632</c:v>
                </c:pt>
                <c:pt idx="6898">
                  <c:v>15.480951539080314</c:v>
                </c:pt>
                <c:pt idx="6899">
                  <c:v>22.919778095353074</c:v>
                </c:pt>
                <c:pt idx="6900">
                  <c:v>19.39499961615952</c:v>
                </c:pt>
                <c:pt idx="6901">
                  <c:v>7.3132502874878265</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4.4050756357751526</c:v>
                </c:pt>
                <c:pt idx="6922">
                  <c:v>17.850600603388141</c:v>
                </c:pt>
                <c:pt idx="6923">
                  <c:v>25.901725814310311</c:v>
                </c:pt>
                <c:pt idx="6924">
                  <c:v>23.416114983051564</c:v>
                </c:pt>
                <c:pt idx="6925">
                  <c:v>10.451887927894379</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7.0586116257149989</c:v>
                </c:pt>
                <c:pt idx="6971">
                  <c:v>16.141364551628417</c:v>
                </c:pt>
                <c:pt idx="6972">
                  <c:v>16.023335352423572</c:v>
                </c:pt>
                <c:pt idx="6973">
                  <c:v>5.3474495916220182</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3.6658261638575134</c:v>
                </c:pt>
                <c:pt idx="7018">
                  <c:v>11.987514898503447</c:v>
                </c:pt>
                <c:pt idx="7019">
                  <c:v>14.260039048054372</c:v>
                </c:pt>
                <c:pt idx="7020">
                  <c:v>11.876913504750314</c:v>
                </c:pt>
                <c:pt idx="7021">
                  <c:v>5.3341326126587516</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11.253032090262495</c:v>
                </c:pt>
                <c:pt idx="7042">
                  <c:v>19.370773635074997</c:v>
                </c:pt>
                <c:pt idx="7043">
                  <c:v>19.220036571017502</c:v>
                </c:pt>
                <c:pt idx="7044">
                  <c:v>14.74689207871187</c:v>
                </c:pt>
                <c:pt idx="7045">
                  <c:v>5.3764087704776466</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2.6483293486220356</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7.4171989769411013</c:v>
                </c:pt>
                <c:pt idx="7186">
                  <c:v>21.733409567733137</c:v>
                </c:pt>
                <c:pt idx="7187">
                  <c:v>27.281796277128741</c:v>
                </c:pt>
                <c:pt idx="7188">
                  <c:v>25.987703168820008</c:v>
                </c:pt>
                <c:pt idx="7189">
                  <c:v>13.980583800004686</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8.498849250130311</c:v>
                </c:pt>
                <c:pt idx="7283">
                  <c:v>13.6117292418828</c:v>
                </c:pt>
                <c:pt idx="7284">
                  <c:v>10.188612888890944</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5.855092724916874</c:v>
                </c:pt>
                <c:pt idx="7331">
                  <c:v>14.603284482934679</c:v>
                </c:pt>
                <c:pt idx="7332">
                  <c:v>18.926295085009368</c:v>
                </c:pt>
                <c:pt idx="7333">
                  <c:v>11.82676797983094</c:v>
                </c:pt>
                <c:pt idx="7334">
                  <c:v>0.59219631681906326</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2.1984833826620305</c:v>
                </c:pt>
                <c:pt idx="7354">
                  <c:v>9.1642555348492092</c:v>
                </c:pt>
                <c:pt idx="7355">
                  <c:v>11.243673092723133</c:v>
                </c:pt>
                <c:pt idx="7356">
                  <c:v>9.8448236943395386</c:v>
                </c:pt>
                <c:pt idx="7357">
                  <c:v>4.5934850967007881</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3.928598441636117</c:v>
                </c:pt>
                <c:pt idx="7523">
                  <c:v>4.4728578255011016</c:v>
                </c:pt>
                <c:pt idx="7524">
                  <c:v>3.6196704697726454</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5.560015584150948</c:v>
                </c:pt>
                <c:pt idx="7546">
                  <c:v>16.259564338112483</c:v>
                </c:pt>
                <c:pt idx="7547">
                  <c:v>17.201981113285306</c:v>
                </c:pt>
                <c:pt idx="7548">
                  <c:v>12.541210238289059</c:v>
                </c:pt>
                <c:pt idx="7549">
                  <c:v>2.03407251765376</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5.8651440130025003</c:v>
                </c:pt>
                <c:pt idx="7668">
                  <c:v>8.9606897332718951</c:v>
                </c:pt>
                <c:pt idx="7669">
                  <c:v>0.79451048504157373</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3.3645574593493728</c:v>
                </c:pt>
                <c:pt idx="7690">
                  <c:v>16.655126143913439</c:v>
                </c:pt>
                <c:pt idx="7691">
                  <c:v>24.386158893942962</c:v>
                </c:pt>
                <c:pt idx="7692">
                  <c:v>22.695354794628745</c:v>
                </c:pt>
                <c:pt idx="7693">
                  <c:v>13.634648048843118</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9.2046150982006516</c:v>
                </c:pt>
                <c:pt idx="7714">
                  <c:v>21.37007205635016</c:v>
                </c:pt>
                <c:pt idx="7715">
                  <c:v>28.062035809293274</c:v>
                </c:pt>
                <c:pt idx="7716">
                  <c:v>26.308178446335312</c:v>
                </c:pt>
                <c:pt idx="7717">
                  <c:v>17.274128397113753</c:v>
                </c:pt>
                <c:pt idx="7718">
                  <c:v>1.5118456531809352</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6.1194092312624857</c:v>
                </c:pt>
                <c:pt idx="7763">
                  <c:v>13.654577141563131</c:v>
                </c:pt>
                <c:pt idx="7764">
                  <c:v>13.559916015178416</c:v>
                </c:pt>
                <c:pt idx="7765">
                  <c:v>1.6186925982009415</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4.1728803487109252</c:v>
                </c:pt>
                <c:pt idx="7812">
                  <c:v>3.4032428670971857</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3.0659434013634308</c:v>
                </c:pt>
                <c:pt idx="7836">
                  <c:v>7.3284532528999842</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8.3216323941246877</c:v>
                </c:pt>
                <c:pt idx="7858">
                  <c:v>19.376792079003149</c:v>
                </c:pt>
                <c:pt idx="7859">
                  <c:v>23.453576811184977</c:v>
                </c:pt>
                <c:pt idx="7860">
                  <c:v>23.639191561404061</c:v>
                </c:pt>
                <c:pt idx="7861">
                  <c:v>16.378240587830014</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5.6714897688125205</c:v>
                </c:pt>
                <c:pt idx="7932">
                  <c:v>5.3420704091131341</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5.6648411453025185</c:v>
                </c:pt>
                <c:pt idx="7955">
                  <c:v>7.7699189692081276</c:v>
                </c:pt>
                <c:pt idx="7956">
                  <c:v>8.4943627786565781</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0.72963883701046139</c:v>
                </c:pt>
                <c:pt idx="8050">
                  <c:v>8.4577095103579705</c:v>
                </c:pt>
                <c:pt idx="8051">
                  <c:v>10.764702038420307</c:v>
                </c:pt>
                <c:pt idx="8052">
                  <c:v>11.786156677586252</c:v>
                </c:pt>
                <c:pt idx="8053">
                  <c:v>6.2870720631051586</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0.41079671574158422</c:v>
                </c:pt>
                <c:pt idx="8124">
                  <c:v>0.96967517705063799</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0.1290464141824923</c:v>
                </c:pt>
                <c:pt idx="8172">
                  <c:v>2.7827785867006316</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5.6965405756678225</c:v>
                </c:pt>
                <c:pt idx="8194">
                  <c:v>20.478979070425311</c:v>
                </c:pt>
                <c:pt idx="8195">
                  <c:v>27.085230628961259</c:v>
                </c:pt>
                <c:pt idx="8196">
                  <c:v>27.688556626990291</c:v>
                </c:pt>
                <c:pt idx="8197">
                  <c:v>18.885538109797199</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18.279801731625966</c:v>
                </c:pt>
                <c:pt idx="8218">
                  <c:v>31.887468210832186</c:v>
                </c:pt>
                <c:pt idx="8219">
                  <c:v>35.690960121972473</c:v>
                </c:pt>
                <c:pt idx="8220">
                  <c:v>35.007027802730008</c:v>
                </c:pt>
                <c:pt idx="8221">
                  <c:v>25.473034296469674</c:v>
                </c:pt>
                <c:pt idx="8222">
                  <c:v>3.2708512745168772</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1.7318648623859336</c:v>
                </c:pt>
                <c:pt idx="8507">
                  <c:v>9.3989750680012367</c:v>
                </c:pt>
                <c:pt idx="8508">
                  <c:v>11.418534482834366</c:v>
                </c:pt>
                <c:pt idx="8509">
                  <c:v>3.8226121144243805</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5.1231268773168557</c:v>
                </c:pt>
                <c:pt idx="8530">
                  <c:v>20.45401750903843</c:v>
                </c:pt>
                <c:pt idx="8531">
                  <c:v>29.667879842884709</c:v>
                </c:pt>
                <c:pt idx="8532">
                  <c:v>32.184323189896894</c:v>
                </c:pt>
                <c:pt idx="8533">
                  <c:v>23.654636591042813</c:v>
                </c:pt>
                <c:pt idx="8534">
                  <c:v>5.5016202504368632</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13.493307120562342</c:v>
                </c:pt>
                <c:pt idx="8554">
                  <c:v>28.41339773369873</c:v>
                </c:pt>
                <c:pt idx="8555">
                  <c:v>34.604049821742507</c:v>
                </c:pt>
                <c:pt idx="8556">
                  <c:v>33.744436326865468</c:v>
                </c:pt>
                <c:pt idx="8557">
                  <c:v>28.662393512735346</c:v>
                </c:pt>
                <c:pt idx="8558">
                  <c:v>7.3168426335334367</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0.30021546390657022</c:v>
                </c:pt>
                <c:pt idx="8578">
                  <c:v>15.243125941331847</c:v>
                </c:pt>
                <c:pt idx="8579">
                  <c:v>23.202741962837507</c:v>
                </c:pt>
                <c:pt idx="8580">
                  <c:v>24.549528069067165</c:v>
                </c:pt>
                <c:pt idx="8581">
                  <c:v>15.116524398103429</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4.6110843812115707</c:v>
                </c:pt>
                <c:pt idx="8602">
                  <c:v>19.542747227151253</c:v>
                </c:pt>
                <c:pt idx="8603">
                  <c:v>27.330893462046284</c:v>
                </c:pt>
                <c:pt idx="8604">
                  <c:v>28.462729498873131</c:v>
                </c:pt>
                <c:pt idx="8605">
                  <c:v>19.913968110166564</c:v>
                </c:pt>
                <c:pt idx="8606">
                  <c:v>2.0522832005431337</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4.0753145350303381E-2</c:v>
                </c:pt>
                <c:pt idx="8652">
                  <c:v>2.7850093665071838</c:v>
                </c:pt>
                <c:pt idx="8653">
                  <c:v>3.6749876111549382E-2</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2.0243555901053258</c:v>
                </c:pt>
                <c:pt idx="8674">
                  <c:v>11.50623834766</c:v>
                </c:pt>
                <c:pt idx="8675">
                  <c:v>17.648932338657819</c:v>
                </c:pt>
                <c:pt idx="8676">
                  <c:v>18.969120888154386</c:v>
                </c:pt>
                <c:pt idx="8677">
                  <c:v>10.871039540769997</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0.97061404989124278</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10.224178256510978</c:v>
                </c:pt>
              </c:numCache>
            </c:numRef>
          </c:val>
          <c:smooth val="0"/>
          <c:extLst>
            <c:ext xmlns:c16="http://schemas.microsoft.com/office/drawing/2014/chart" uri="{C3380CC4-5D6E-409C-BE32-E72D297353CC}">
              <c16:uniqueId val="{00000000-3C96-4FA1-91AA-740ADE801607}"/>
            </c:ext>
          </c:extLst>
        </c:ser>
        <c:dLbls>
          <c:showLegendKey val="0"/>
          <c:showVal val="0"/>
          <c:showCatName val="0"/>
          <c:showSerName val="0"/>
          <c:showPercent val="0"/>
          <c:showBubbleSize val="0"/>
        </c:dLbls>
        <c:smooth val="0"/>
        <c:axId val="1128895248"/>
        <c:axId val="1128897048"/>
      </c:lineChart>
      <c:catAx>
        <c:axId val="112889524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1128897048"/>
        <c:crosses val="autoZero"/>
        <c:auto val="1"/>
        <c:lblAlgn val="ctr"/>
        <c:lblOffset val="100"/>
        <c:noMultiLvlLbl val="0"/>
      </c:catAx>
      <c:valAx>
        <c:axId val="1128897048"/>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128895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US"/>
              <a:t>RES curtailment -</a:t>
            </a:r>
            <a:r>
              <a:rPr lang="en-US" baseline="0"/>
              <a:t> </a:t>
            </a:r>
            <a:r>
              <a:rPr lang="en-US"/>
              <a:t>System</a:t>
            </a:r>
            <a:r>
              <a:rPr lang="en-US" baseline="0"/>
              <a:t> need only</a:t>
            </a:r>
            <a:endParaRPr lang="en-US"/>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Foglio1!$E$7:$E$30</c:f>
              <c:numCache>
                <c:formatCode>General</c:formatCode>
                <c:ptCount val="24"/>
                <c:pt idx="0">
                  <c:v>0</c:v>
                </c:pt>
                <c:pt idx="1">
                  <c:v>0</c:v>
                </c:pt>
                <c:pt idx="2">
                  <c:v>0</c:v>
                </c:pt>
                <c:pt idx="3">
                  <c:v>0</c:v>
                </c:pt>
                <c:pt idx="4">
                  <c:v>0</c:v>
                </c:pt>
                <c:pt idx="5">
                  <c:v>0</c:v>
                </c:pt>
                <c:pt idx="6">
                  <c:v>0</c:v>
                </c:pt>
                <c:pt idx="7">
                  <c:v>0</c:v>
                </c:pt>
                <c:pt idx="8">
                  <c:v>3</c:v>
                </c:pt>
                <c:pt idx="9">
                  <c:v>2</c:v>
                </c:pt>
                <c:pt idx="10">
                  <c:v>4</c:v>
                </c:pt>
                <c:pt idx="11">
                  <c:v>0</c:v>
                </c:pt>
                <c:pt idx="12">
                  <c:v>2</c:v>
                </c:pt>
                <c:pt idx="13">
                  <c:v>6</c:v>
                </c:pt>
                <c:pt idx="14">
                  <c:v>4</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0-C0A1-4826-A0E9-DA0743912ECA}"/>
            </c:ext>
          </c:extLst>
        </c:ser>
        <c:dLbls>
          <c:showLegendKey val="0"/>
          <c:showVal val="0"/>
          <c:showCatName val="0"/>
          <c:showSerName val="0"/>
          <c:showPercent val="0"/>
          <c:showBubbleSize val="0"/>
        </c:dLbls>
        <c:gapWidth val="219"/>
        <c:overlap val="-27"/>
        <c:axId val="844250712"/>
        <c:axId val="844249632"/>
      </c:barChart>
      <c:catAx>
        <c:axId val="84425071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249632"/>
        <c:crosses val="autoZero"/>
        <c:auto val="1"/>
        <c:lblAlgn val="ctr"/>
        <c:lblOffset val="100"/>
        <c:noMultiLvlLbl val="0"/>
      </c:catAx>
      <c:valAx>
        <c:axId val="84424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250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US"/>
              <a:t>RES curtailment – Trans. network need</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439665471923532E-2"/>
          <c:y val="0.24038900296600502"/>
          <c:w val="0.88480047789725214"/>
          <c:h val="0.59214464978325343"/>
        </c:manualLayout>
      </c:layout>
      <c:barChart>
        <c:barDir val="col"/>
        <c:grouping val="clustered"/>
        <c:varyColors val="0"/>
        <c:ser>
          <c:idx val="0"/>
          <c:order val="0"/>
          <c:spPr>
            <a:solidFill>
              <a:srgbClr val="ED7D31"/>
            </a:solidFill>
            <a:ln>
              <a:noFill/>
            </a:ln>
            <a:effectLst/>
          </c:spPr>
          <c:invertIfNegative val="0"/>
          <c:val>
            <c:numRef>
              <c:f>Foglio1!$F$7:$F$30</c:f>
              <c:numCache>
                <c:formatCode>General</c:formatCode>
                <c:ptCount val="24"/>
                <c:pt idx="0">
                  <c:v>0</c:v>
                </c:pt>
                <c:pt idx="1">
                  <c:v>0</c:v>
                </c:pt>
                <c:pt idx="2">
                  <c:v>0</c:v>
                </c:pt>
                <c:pt idx="3">
                  <c:v>0</c:v>
                </c:pt>
                <c:pt idx="4">
                  <c:v>2</c:v>
                </c:pt>
                <c:pt idx="5">
                  <c:v>0</c:v>
                </c:pt>
                <c:pt idx="6">
                  <c:v>0</c:v>
                </c:pt>
                <c:pt idx="7">
                  <c:v>1</c:v>
                </c:pt>
                <c:pt idx="8">
                  <c:v>2</c:v>
                </c:pt>
                <c:pt idx="9">
                  <c:v>1</c:v>
                </c:pt>
                <c:pt idx="10">
                  <c:v>0</c:v>
                </c:pt>
                <c:pt idx="11">
                  <c:v>0</c:v>
                </c:pt>
                <c:pt idx="12">
                  <c:v>0</c:v>
                </c:pt>
                <c:pt idx="13">
                  <c:v>0</c:v>
                </c:pt>
                <c:pt idx="14">
                  <c:v>0</c:v>
                </c:pt>
                <c:pt idx="15">
                  <c:v>0</c:v>
                </c:pt>
                <c:pt idx="16">
                  <c:v>0</c:v>
                </c:pt>
                <c:pt idx="17">
                  <c:v>0</c:v>
                </c:pt>
                <c:pt idx="18">
                  <c:v>2</c:v>
                </c:pt>
                <c:pt idx="19">
                  <c:v>0</c:v>
                </c:pt>
                <c:pt idx="20">
                  <c:v>0</c:v>
                </c:pt>
                <c:pt idx="21">
                  <c:v>0</c:v>
                </c:pt>
                <c:pt idx="22">
                  <c:v>0</c:v>
                </c:pt>
                <c:pt idx="23">
                  <c:v>0</c:v>
                </c:pt>
              </c:numCache>
            </c:numRef>
          </c:val>
          <c:extLst>
            <c:ext xmlns:c16="http://schemas.microsoft.com/office/drawing/2014/chart" uri="{C3380CC4-5D6E-409C-BE32-E72D297353CC}">
              <c16:uniqueId val="{00000000-6700-42B1-85C1-242DE283CE99}"/>
            </c:ext>
          </c:extLst>
        </c:ser>
        <c:dLbls>
          <c:showLegendKey val="0"/>
          <c:showVal val="0"/>
          <c:showCatName val="0"/>
          <c:showSerName val="0"/>
          <c:showPercent val="0"/>
          <c:showBubbleSize val="0"/>
        </c:dLbls>
        <c:gapWidth val="219"/>
        <c:overlap val="-27"/>
        <c:axId val="844250712"/>
        <c:axId val="844249632"/>
      </c:barChart>
      <c:catAx>
        <c:axId val="84425071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249632"/>
        <c:crosses val="autoZero"/>
        <c:auto val="1"/>
        <c:lblAlgn val="ctr"/>
        <c:lblOffset val="100"/>
        <c:noMultiLvlLbl val="0"/>
      </c:catAx>
      <c:valAx>
        <c:axId val="844249632"/>
        <c:scaling>
          <c:orientation val="minMax"/>
          <c:max val="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250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US"/>
              <a:t>RES curtailment - Distribution network need</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solidFill>
            <a:ln>
              <a:noFill/>
            </a:ln>
            <a:effectLst/>
          </c:spPr>
          <c:invertIfNegative val="0"/>
          <c:val>
            <c:numRef>
              <c:f>Foglio1!$G$7:$G$30</c:f>
              <c:numCache>
                <c:formatCode>General</c:formatCode>
                <c:ptCount val="24"/>
                <c:pt idx="0">
                  <c:v>0</c:v>
                </c:pt>
                <c:pt idx="1">
                  <c:v>0</c:v>
                </c:pt>
                <c:pt idx="2">
                  <c:v>0</c:v>
                </c:pt>
                <c:pt idx="3">
                  <c:v>0</c:v>
                </c:pt>
                <c:pt idx="4">
                  <c:v>0</c:v>
                </c:pt>
                <c:pt idx="5">
                  <c:v>0</c:v>
                </c:pt>
                <c:pt idx="6">
                  <c:v>0</c:v>
                </c:pt>
                <c:pt idx="7">
                  <c:v>0</c:v>
                </c:pt>
                <c:pt idx="8">
                  <c:v>0.5</c:v>
                </c:pt>
                <c:pt idx="9">
                  <c:v>0.5</c:v>
                </c:pt>
                <c:pt idx="10">
                  <c:v>0</c:v>
                </c:pt>
                <c:pt idx="11">
                  <c:v>0</c:v>
                </c:pt>
                <c:pt idx="12">
                  <c:v>0</c:v>
                </c:pt>
                <c:pt idx="13">
                  <c:v>0</c:v>
                </c:pt>
                <c:pt idx="14">
                  <c:v>0</c:v>
                </c:pt>
                <c:pt idx="15">
                  <c:v>0</c:v>
                </c:pt>
                <c:pt idx="16">
                  <c:v>0.5</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0-56BF-4486-B08A-7FC30F95E6DB}"/>
            </c:ext>
          </c:extLst>
        </c:ser>
        <c:dLbls>
          <c:showLegendKey val="0"/>
          <c:showVal val="0"/>
          <c:showCatName val="0"/>
          <c:showSerName val="0"/>
          <c:showPercent val="0"/>
          <c:showBubbleSize val="0"/>
        </c:dLbls>
        <c:gapWidth val="219"/>
        <c:overlap val="-27"/>
        <c:axId val="844250712"/>
        <c:axId val="844249632"/>
      </c:barChart>
      <c:catAx>
        <c:axId val="84425071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249632"/>
        <c:crosses val="autoZero"/>
        <c:auto val="1"/>
        <c:lblAlgn val="ctr"/>
        <c:lblOffset val="100"/>
        <c:noMultiLvlLbl val="0"/>
      </c:catAx>
      <c:valAx>
        <c:axId val="844249632"/>
        <c:scaling>
          <c:orientation val="minMax"/>
          <c:max val="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250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US"/>
              <a:t>RES curtailment – System need + network</a:t>
            </a:r>
            <a:r>
              <a:rPr lang="en-US" baseline="0"/>
              <a:t> needs</a:t>
            </a:r>
            <a:endParaRPr lang="en-US"/>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Foglio1!$H$7:$H$30</c:f>
              <c:numCache>
                <c:formatCode>General</c:formatCode>
                <c:ptCount val="24"/>
                <c:pt idx="0">
                  <c:v>0</c:v>
                </c:pt>
                <c:pt idx="1">
                  <c:v>0</c:v>
                </c:pt>
                <c:pt idx="2">
                  <c:v>0</c:v>
                </c:pt>
                <c:pt idx="3">
                  <c:v>0</c:v>
                </c:pt>
                <c:pt idx="4">
                  <c:v>2</c:v>
                </c:pt>
                <c:pt idx="5">
                  <c:v>0</c:v>
                </c:pt>
                <c:pt idx="6">
                  <c:v>0</c:v>
                </c:pt>
                <c:pt idx="7">
                  <c:v>1</c:v>
                </c:pt>
                <c:pt idx="8">
                  <c:v>3</c:v>
                </c:pt>
                <c:pt idx="9">
                  <c:v>2</c:v>
                </c:pt>
                <c:pt idx="10">
                  <c:v>4</c:v>
                </c:pt>
                <c:pt idx="11">
                  <c:v>0</c:v>
                </c:pt>
                <c:pt idx="12">
                  <c:v>2</c:v>
                </c:pt>
                <c:pt idx="13">
                  <c:v>6</c:v>
                </c:pt>
                <c:pt idx="14">
                  <c:v>4</c:v>
                </c:pt>
                <c:pt idx="15">
                  <c:v>0</c:v>
                </c:pt>
                <c:pt idx="16">
                  <c:v>0.5</c:v>
                </c:pt>
                <c:pt idx="17">
                  <c:v>0</c:v>
                </c:pt>
                <c:pt idx="18">
                  <c:v>2</c:v>
                </c:pt>
                <c:pt idx="19">
                  <c:v>0</c:v>
                </c:pt>
                <c:pt idx="20">
                  <c:v>0</c:v>
                </c:pt>
                <c:pt idx="21">
                  <c:v>0</c:v>
                </c:pt>
                <c:pt idx="22">
                  <c:v>0</c:v>
                </c:pt>
                <c:pt idx="23">
                  <c:v>0</c:v>
                </c:pt>
              </c:numCache>
            </c:numRef>
          </c:val>
          <c:extLst>
            <c:ext xmlns:c16="http://schemas.microsoft.com/office/drawing/2014/chart" uri="{C3380CC4-5D6E-409C-BE32-E72D297353CC}">
              <c16:uniqueId val="{00000000-9617-4660-841F-3B70920E2989}"/>
            </c:ext>
          </c:extLst>
        </c:ser>
        <c:dLbls>
          <c:showLegendKey val="0"/>
          <c:showVal val="0"/>
          <c:showCatName val="0"/>
          <c:showSerName val="0"/>
          <c:showPercent val="0"/>
          <c:showBubbleSize val="0"/>
        </c:dLbls>
        <c:gapWidth val="219"/>
        <c:overlap val="-27"/>
        <c:axId val="844250712"/>
        <c:axId val="844249632"/>
      </c:barChart>
      <c:catAx>
        <c:axId val="84425071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249632"/>
        <c:crosses val="autoZero"/>
        <c:auto val="1"/>
        <c:lblAlgn val="ctr"/>
        <c:lblOffset val="100"/>
        <c:noMultiLvlLbl val="0"/>
      </c:catAx>
      <c:valAx>
        <c:axId val="844249632"/>
        <c:scaling>
          <c:orientation val="minMax"/>
          <c:max val="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250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91436271478338"/>
          <c:y val="2.0462486769759793E-2"/>
          <c:w val="0.76881060104246868"/>
          <c:h val="0.79057232503278974"/>
        </c:manualLayout>
      </c:layout>
      <c:scatterChart>
        <c:scatterStyle val="lineMarker"/>
        <c:varyColors val="0"/>
        <c:ser>
          <c:idx val="0"/>
          <c:order val="0"/>
          <c:tx>
            <c:strRef>
              <c:f>'Dummy Flex'!$BL$33</c:f>
              <c:strCache>
                <c:ptCount val="1"/>
                <c:pt idx="0">
                  <c:v>Daily - 1h</c:v>
                </c:pt>
              </c:strCache>
            </c:strRef>
          </c:tx>
          <c:spPr>
            <a:ln w="25400" cap="rnd">
              <a:noFill/>
              <a:round/>
            </a:ln>
            <a:effectLst/>
          </c:spPr>
          <c:marker>
            <c:symbol val="circle"/>
            <c:size val="5"/>
            <c:spPr>
              <a:solidFill>
                <a:schemeClr val="accent1"/>
              </a:solidFill>
              <a:ln w="9525">
                <a:solidFill>
                  <a:schemeClr val="accent1"/>
                </a:solidFill>
              </a:ln>
              <a:effectLst/>
            </c:spPr>
          </c:marker>
          <c:xVal>
            <c:numRef>
              <c:f>'Dummy Flex'!$BK$34:$BK$68</c:f>
              <c:numCache>
                <c:formatCode>General</c:formatCode>
                <c:ptCount val="35"/>
                <c:pt idx="0">
                  <c:v>0</c:v>
                </c:pt>
                <c:pt idx="1">
                  <c:v>2</c:v>
                </c:pt>
                <c:pt idx="2">
                  <c:v>5</c:v>
                </c:pt>
                <c:pt idx="3">
                  <c:v>10</c:v>
                </c:pt>
                <c:pt idx="4">
                  <c:v>20</c:v>
                </c:pt>
                <c:pt idx="5">
                  <c:v>30</c:v>
                </c:pt>
                <c:pt idx="6">
                  <c:v>40</c:v>
                </c:pt>
                <c:pt idx="7">
                  <c:v>50</c:v>
                </c:pt>
                <c:pt idx="8">
                  <c:v>60</c:v>
                </c:pt>
                <c:pt idx="9">
                  <c:v>70</c:v>
                </c:pt>
                <c:pt idx="10">
                  <c:v>80</c:v>
                </c:pt>
                <c:pt idx="11">
                  <c:v>90</c:v>
                </c:pt>
                <c:pt idx="12">
                  <c:v>100</c:v>
                </c:pt>
                <c:pt idx="13">
                  <c:v>150</c:v>
                </c:pt>
                <c:pt idx="14">
                  <c:v>200</c:v>
                </c:pt>
                <c:pt idx="15">
                  <c:v>250</c:v>
                </c:pt>
                <c:pt idx="16">
                  <c:v>300</c:v>
                </c:pt>
                <c:pt idx="17">
                  <c:v>350</c:v>
                </c:pt>
                <c:pt idx="18">
                  <c:v>400</c:v>
                </c:pt>
                <c:pt idx="19">
                  <c:v>450</c:v>
                </c:pt>
                <c:pt idx="20">
                  <c:v>500</c:v>
                </c:pt>
                <c:pt idx="21">
                  <c:v>600</c:v>
                </c:pt>
                <c:pt idx="22">
                  <c:v>700</c:v>
                </c:pt>
                <c:pt idx="23">
                  <c:v>800</c:v>
                </c:pt>
                <c:pt idx="24">
                  <c:v>900</c:v>
                </c:pt>
                <c:pt idx="25">
                  <c:v>1000</c:v>
                </c:pt>
                <c:pt idx="26">
                  <c:v>1100</c:v>
                </c:pt>
                <c:pt idx="27">
                  <c:v>1200</c:v>
                </c:pt>
                <c:pt idx="28">
                  <c:v>1300</c:v>
                </c:pt>
                <c:pt idx="29">
                  <c:v>1400</c:v>
                </c:pt>
                <c:pt idx="30">
                  <c:v>1500</c:v>
                </c:pt>
                <c:pt idx="31">
                  <c:v>1750</c:v>
                </c:pt>
                <c:pt idx="32">
                  <c:v>2000</c:v>
                </c:pt>
                <c:pt idx="33">
                  <c:v>2500</c:v>
                </c:pt>
                <c:pt idx="34">
                  <c:v>3000</c:v>
                </c:pt>
              </c:numCache>
            </c:numRef>
          </c:xVal>
          <c:yVal>
            <c:numRef>
              <c:f>'Dummy Flex'!$BL$34:$BL$68</c:f>
              <c:numCache>
                <c:formatCode>General</c:formatCode>
                <c:ptCount val="35"/>
                <c:pt idx="0">
                  <c:v>30239.298146613797</c:v>
                </c:pt>
                <c:pt idx="1">
                  <c:v>29678.464885959678</c:v>
                </c:pt>
                <c:pt idx="2">
                  <c:v>28852.561864000254</c:v>
                </c:pt>
                <c:pt idx="3">
                  <c:v>27510.271874472022</c:v>
                </c:pt>
                <c:pt idx="4">
                  <c:v>24958.316520792319</c:v>
                </c:pt>
                <c:pt idx="5">
                  <c:v>22527.572103900249</c:v>
                </c:pt>
                <c:pt idx="6">
                  <c:v>20201.32957272909</c:v>
                </c:pt>
                <c:pt idx="7">
                  <c:v>17989.787951447186</c:v>
                </c:pt>
                <c:pt idx="8">
                  <c:v>15906.971372192087</c:v>
                </c:pt>
                <c:pt idx="9">
                  <c:v>13983.055147408353</c:v>
                </c:pt>
                <c:pt idx="10">
                  <c:v>12193.624062038081</c:v>
                </c:pt>
                <c:pt idx="11">
                  <c:v>10532.729306610163</c:v>
                </c:pt>
                <c:pt idx="12">
                  <c:v>9007.9069535388935</c:v>
                </c:pt>
                <c:pt idx="13">
                  <c:v>3513.511724042085</c:v>
                </c:pt>
                <c:pt idx="14">
                  <c:v>797.91435330550053</c:v>
                </c:pt>
                <c:pt idx="15">
                  <c:v>105.23665634540646</c:v>
                </c:pt>
                <c:pt idx="16">
                  <c:v>33.875898768599555</c:v>
                </c:pt>
                <c:pt idx="17">
                  <c:v>0</c:v>
                </c:pt>
              </c:numCache>
            </c:numRef>
          </c:yVal>
          <c:smooth val="0"/>
          <c:extLst>
            <c:ext xmlns:c16="http://schemas.microsoft.com/office/drawing/2014/chart" uri="{C3380CC4-5D6E-409C-BE32-E72D297353CC}">
              <c16:uniqueId val="{00000000-A39D-4822-93E9-B41744E44B8F}"/>
            </c:ext>
          </c:extLst>
        </c:ser>
        <c:ser>
          <c:idx val="1"/>
          <c:order val="1"/>
          <c:tx>
            <c:strRef>
              <c:f>'Dummy Flex'!$BM$33</c:f>
              <c:strCache>
                <c:ptCount val="1"/>
                <c:pt idx="0">
                  <c:v>Daily - 4h</c:v>
                </c:pt>
              </c:strCache>
            </c:strRef>
          </c:tx>
          <c:spPr>
            <a:ln w="38100" cap="rnd">
              <a:noFill/>
              <a:round/>
            </a:ln>
            <a:effectLst/>
          </c:spPr>
          <c:marker>
            <c:symbol val="circle"/>
            <c:size val="5"/>
            <c:spPr>
              <a:solidFill>
                <a:schemeClr val="accent2"/>
              </a:solidFill>
              <a:ln w="9525">
                <a:solidFill>
                  <a:schemeClr val="accent2"/>
                </a:solidFill>
              </a:ln>
              <a:effectLst/>
            </c:spPr>
          </c:marker>
          <c:xVal>
            <c:numRef>
              <c:f>'Dummy Flex'!$BK$34:$BK$68</c:f>
              <c:numCache>
                <c:formatCode>General</c:formatCode>
                <c:ptCount val="35"/>
                <c:pt idx="0">
                  <c:v>0</c:v>
                </c:pt>
                <c:pt idx="1">
                  <c:v>2</c:v>
                </c:pt>
                <c:pt idx="2">
                  <c:v>5</c:v>
                </c:pt>
                <c:pt idx="3">
                  <c:v>10</c:v>
                </c:pt>
                <c:pt idx="4">
                  <c:v>20</c:v>
                </c:pt>
                <c:pt idx="5">
                  <c:v>30</c:v>
                </c:pt>
                <c:pt idx="6">
                  <c:v>40</c:v>
                </c:pt>
                <c:pt idx="7">
                  <c:v>50</c:v>
                </c:pt>
                <c:pt idx="8">
                  <c:v>60</c:v>
                </c:pt>
                <c:pt idx="9">
                  <c:v>70</c:v>
                </c:pt>
                <c:pt idx="10">
                  <c:v>80</c:v>
                </c:pt>
                <c:pt idx="11">
                  <c:v>90</c:v>
                </c:pt>
                <c:pt idx="12">
                  <c:v>100</c:v>
                </c:pt>
                <c:pt idx="13">
                  <c:v>150</c:v>
                </c:pt>
                <c:pt idx="14">
                  <c:v>200</c:v>
                </c:pt>
                <c:pt idx="15">
                  <c:v>250</c:v>
                </c:pt>
                <c:pt idx="16">
                  <c:v>300</c:v>
                </c:pt>
                <c:pt idx="17">
                  <c:v>350</c:v>
                </c:pt>
                <c:pt idx="18">
                  <c:v>400</c:v>
                </c:pt>
                <c:pt idx="19">
                  <c:v>450</c:v>
                </c:pt>
                <c:pt idx="20">
                  <c:v>500</c:v>
                </c:pt>
                <c:pt idx="21">
                  <c:v>600</c:v>
                </c:pt>
                <c:pt idx="22">
                  <c:v>700</c:v>
                </c:pt>
                <c:pt idx="23">
                  <c:v>800</c:v>
                </c:pt>
                <c:pt idx="24">
                  <c:v>900</c:v>
                </c:pt>
                <c:pt idx="25">
                  <c:v>1000</c:v>
                </c:pt>
                <c:pt idx="26">
                  <c:v>1100</c:v>
                </c:pt>
                <c:pt idx="27">
                  <c:v>1200</c:v>
                </c:pt>
                <c:pt idx="28">
                  <c:v>1300</c:v>
                </c:pt>
                <c:pt idx="29">
                  <c:v>1400</c:v>
                </c:pt>
                <c:pt idx="30">
                  <c:v>1500</c:v>
                </c:pt>
                <c:pt idx="31">
                  <c:v>1750</c:v>
                </c:pt>
                <c:pt idx="32">
                  <c:v>2000</c:v>
                </c:pt>
                <c:pt idx="33">
                  <c:v>2500</c:v>
                </c:pt>
                <c:pt idx="34">
                  <c:v>3000</c:v>
                </c:pt>
              </c:numCache>
            </c:numRef>
          </c:xVal>
          <c:yVal>
            <c:numRef>
              <c:f>'Dummy Flex'!$BM$34:$BM$68</c:f>
              <c:numCache>
                <c:formatCode>General</c:formatCode>
                <c:ptCount val="35"/>
                <c:pt idx="0">
                  <c:v>30239.298146613797</c:v>
                </c:pt>
                <c:pt idx="1">
                  <c:v>29709.170390413532</c:v>
                </c:pt>
                <c:pt idx="2">
                  <c:v>28918.384868420799</c:v>
                </c:pt>
                <c:pt idx="3">
                  <c:v>27614.60534567271</c:v>
                </c:pt>
                <c:pt idx="4">
                  <c:v>25075.113066782204</c:v>
                </c:pt>
                <c:pt idx="5">
                  <c:v>22630.39153810855</c:v>
                </c:pt>
                <c:pt idx="6">
                  <c:v>20299.898843628445</c:v>
                </c:pt>
                <c:pt idx="7">
                  <c:v>18098.509443887633</c:v>
                </c:pt>
                <c:pt idx="8">
                  <c:v>16025.196534632381</c:v>
                </c:pt>
                <c:pt idx="9">
                  <c:v>14068.879871369074</c:v>
                </c:pt>
                <c:pt idx="10" formatCode="0.00">
                  <c:v>12262.485712156629</c:v>
                </c:pt>
                <c:pt idx="11">
                  <c:v>10575.733855657789</c:v>
                </c:pt>
                <c:pt idx="12">
                  <c:v>9033.9699692510185</c:v>
                </c:pt>
                <c:pt idx="13">
                  <c:v>3513.5117240420836</c:v>
                </c:pt>
                <c:pt idx="14">
                  <c:v>797.91435330550053</c:v>
                </c:pt>
                <c:pt idx="15">
                  <c:v>105.23665634540646</c:v>
                </c:pt>
                <c:pt idx="16">
                  <c:v>33.875898768599555</c:v>
                </c:pt>
                <c:pt idx="17">
                  <c:v>0</c:v>
                </c:pt>
              </c:numCache>
            </c:numRef>
          </c:yVal>
          <c:smooth val="0"/>
          <c:extLst>
            <c:ext xmlns:c16="http://schemas.microsoft.com/office/drawing/2014/chart" uri="{C3380CC4-5D6E-409C-BE32-E72D297353CC}">
              <c16:uniqueId val="{00000001-A39D-4822-93E9-B41744E44B8F}"/>
            </c:ext>
          </c:extLst>
        </c:ser>
        <c:ser>
          <c:idx val="2"/>
          <c:order val="2"/>
          <c:tx>
            <c:strRef>
              <c:f>'Dummy Flex'!$BN$33</c:f>
              <c:strCache>
                <c:ptCount val="1"/>
                <c:pt idx="0">
                  <c:v>Weekly - 20h</c:v>
                </c:pt>
              </c:strCache>
            </c:strRef>
          </c:tx>
          <c:spPr>
            <a:ln w="38100" cap="rnd">
              <a:noFill/>
              <a:round/>
            </a:ln>
            <a:effectLst/>
          </c:spPr>
          <c:marker>
            <c:symbol val="circle"/>
            <c:size val="5"/>
            <c:spPr>
              <a:solidFill>
                <a:schemeClr val="accent3"/>
              </a:solidFill>
              <a:ln w="9525">
                <a:solidFill>
                  <a:schemeClr val="accent3"/>
                </a:solidFill>
              </a:ln>
              <a:effectLst/>
            </c:spPr>
          </c:marker>
          <c:xVal>
            <c:numRef>
              <c:f>'Dummy Flex'!$BK$34:$BK$68</c:f>
              <c:numCache>
                <c:formatCode>General</c:formatCode>
                <c:ptCount val="35"/>
                <c:pt idx="0">
                  <c:v>0</c:v>
                </c:pt>
                <c:pt idx="1">
                  <c:v>2</c:v>
                </c:pt>
                <c:pt idx="2">
                  <c:v>5</c:v>
                </c:pt>
                <c:pt idx="3">
                  <c:v>10</c:v>
                </c:pt>
                <c:pt idx="4">
                  <c:v>20</c:v>
                </c:pt>
                <c:pt idx="5">
                  <c:v>30</c:v>
                </c:pt>
                <c:pt idx="6">
                  <c:v>40</c:v>
                </c:pt>
                <c:pt idx="7">
                  <c:v>50</c:v>
                </c:pt>
                <c:pt idx="8">
                  <c:v>60</c:v>
                </c:pt>
                <c:pt idx="9">
                  <c:v>70</c:v>
                </c:pt>
                <c:pt idx="10">
                  <c:v>80</c:v>
                </c:pt>
                <c:pt idx="11">
                  <c:v>90</c:v>
                </c:pt>
                <c:pt idx="12">
                  <c:v>100</c:v>
                </c:pt>
                <c:pt idx="13">
                  <c:v>150</c:v>
                </c:pt>
                <c:pt idx="14">
                  <c:v>200</c:v>
                </c:pt>
                <c:pt idx="15">
                  <c:v>250</c:v>
                </c:pt>
                <c:pt idx="16">
                  <c:v>300</c:v>
                </c:pt>
                <c:pt idx="17">
                  <c:v>350</c:v>
                </c:pt>
                <c:pt idx="18">
                  <c:v>400</c:v>
                </c:pt>
                <c:pt idx="19">
                  <c:v>450</c:v>
                </c:pt>
                <c:pt idx="20">
                  <c:v>500</c:v>
                </c:pt>
                <c:pt idx="21">
                  <c:v>600</c:v>
                </c:pt>
                <c:pt idx="22">
                  <c:v>700</c:v>
                </c:pt>
                <c:pt idx="23">
                  <c:v>800</c:v>
                </c:pt>
                <c:pt idx="24">
                  <c:v>900</c:v>
                </c:pt>
                <c:pt idx="25">
                  <c:v>1000</c:v>
                </c:pt>
                <c:pt idx="26">
                  <c:v>1100</c:v>
                </c:pt>
                <c:pt idx="27">
                  <c:v>1200</c:v>
                </c:pt>
                <c:pt idx="28">
                  <c:v>1300</c:v>
                </c:pt>
                <c:pt idx="29">
                  <c:v>1400</c:v>
                </c:pt>
                <c:pt idx="30">
                  <c:v>1500</c:v>
                </c:pt>
                <c:pt idx="31">
                  <c:v>1750</c:v>
                </c:pt>
                <c:pt idx="32">
                  <c:v>2000</c:v>
                </c:pt>
                <c:pt idx="33">
                  <c:v>2500</c:v>
                </c:pt>
                <c:pt idx="34">
                  <c:v>3000</c:v>
                </c:pt>
              </c:numCache>
            </c:numRef>
          </c:xVal>
          <c:yVal>
            <c:numRef>
              <c:f>'Dummy Flex'!$BN$34:$BN$68</c:f>
              <c:numCache>
                <c:formatCode>General</c:formatCode>
                <c:ptCount val="35"/>
                <c:pt idx="0">
                  <c:v>30239.298146613797</c:v>
                </c:pt>
                <c:pt idx="1">
                  <c:v>30103.743930038923</c:v>
                </c:pt>
                <c:pt idx="2">
                  <c:v>29901.345510195577</c:v>
                </c:pt>
                <c:pt idx="3">
                  <c:v>29565.726842853484</c:v>
                </c:pt>
                <c:pt idx="4">
                  <c:v>28898.841276587547</c:v>
                </c:pt>
                <c:pt idx="5">
                  <c:v>28237.813718750804</c:v>
                </c:pt>
                <c:pt idx="6">
                  <c:v>27583.479039218088</c:v>
                </c:pt>
                <c:pt idx="7">
                  <c:v>26937.919810492243</c:v>
                </c:pt>
                <c:pt idx="8">
                  <c:v>26299.057678768186</c:v>
                </c:pt>
                <c:pt idx="9">
                  <c:v>25668.058101014183</c:v>
                </c:pt>
                <c:pt idx="10">
                  <c:v>25045.764019848037</c:v>
                </c:pt>
                <c:pt idx="11">
                  <c:v>24428.500285887203</c:v>
                </c:pt>
                <c:pt idx="12">
                  <c:v>23818.875332972661</c:v>
                </c:pt>
                <c:pt idx="13">
                  <c:v>20906.585358597746</c:v>
                </c:pt>
                <c:pt idx="14">
                  <c:v>18190.223890668829</c:v>
                </c:pt>
                <c:pt idx="15">
                  <c:v>15666.323341766467</c:v>
                </c:pt>
                <c:pt idx="16">
                  <c:v>13341.579064493255</c:v>
                </c:pt>
                <c:pt idx="17">
                  <c:v>11218.195659212533</c:v>
                </c:pt>
                <c:pt idx="18">
                  <c:v>9337.2893001749271</c:v>
                </c:pt>
                <c:pt idx="19">
                  <c:v>7663.2888629878134</c:v>
                </c:pt>
                <c:pt idx="20">
                  <c:v>6195.4778972574386</c:v>
                </c:pt>
                <c:pt idx="21">
                  <c:v>3945.5401400412111</c:v>
                </c:pt>
                <c:pt idx="22">
                  <c:v>2410.7135768402832</c:v>
                </c:pt>
                <c:pt idx="23">
                  <c:v>1487.8085445215945</c:v>
                </c:pt>
                <c:pt idx="24">
                  <c:v>1169.6911461815712</c:v>
                </c:pt>
                <c:pt idx="25">
                  <c:v>1056.419126024585</c:v>
                </c:pt>
                <c:pt idx="26">
                  <c:v>1227.564795388761</c:v>
                </c:pt>
              </c:numCache>
            </c:numRef>
          </c:yVal>
          <c:smooth val="0"/>
          <c:extLst>
            <c:ext xmlns:c16="http://schemas.microsoft.com/office/drawing/2014/chart" uri="{C3380CC4-5D6E-409C-BE32-E72D297353CC}">
              <c16:uniqueId val="{00000002-A39D-4822-93E9-B41744E44B8F}"/>
            </c:ext>
          </c:extLst>
        </c:ser>
        <c:ser>
          <c:idx val="3"/>
          <c:order val="3"/>
          <c:tx>
            <c:strRef>
              <c:f>'Dummy Flex'!$BO$33</c:f>
              <c:strCache>
                <c:ptCount val="1"/>
                <c:pt idx="0">
                  <c:v>Weekly - 50h</c:v>
                </c:pt>
              </c:strCache>
            </c:strRef>
          </c:tx>
          <c:spPr>
            <a:ln w="38100" cap="rnd">
              <a:noFill/>
              <a:round/>
            </a:ln>
            <a:effectLst/>
          </c:spPr>
          <c:marker>
            <c:symbol val="circle"/>
            <c:size val="5"/>
            <c:spPr>
              <a:solidFill>
                <a:schemeClr val="accent4"/>
              </a:solidFill>
              <a:ln w="9525">
                <a:solidFill>
                  <a:schemeClr val="accent4"/>
                </a:solidFill>
              </a:ln>
              <a:effectLst/>
            </c:spPr>
          </c:marker>
          <c:xVal>
            <c:numRef>
              <c:f>'Dummy Flex'!$BK$34:$BK$68</c:f>
              <c:numCache>
                <c:formatCode>General</c:formatCode>
                <c:ptCount val="35"/>
                <c:pt idx="0">
                  <c:v>0</c:v>
                </c:pt>
                <c:pt idx="1">
                  <c:v>2</c:v>
                </c:pt>
                <c:pt idx="2">
                  <c:v>5</c:v>
                </c:pt>
                <c:pt idx="3">
                  <c:v>10</c:v>
                </c:pt>
                <c:pt idx="4">
                  <c:v>20</c:v>
                </c:pt>
                <c:pt idx="5">
                  <c:v>30</c:v>
                </c:pt>
                <c:pt idx="6">
                  <c:v>40</c:v>
                </c:pt>
                <c:pt idx="7">
                  <c:v>50</c:v>
                </c:pt>
                <c:pt idx="8">
                  <c:v>60</c:v>
                </c:pt>
                <c:pt idx="9">
                  <c:v>70</c:v>
                </c:pt>
                <c:pt idx="10">
                  <c:v>80</c:v>
                </c:pt>
                <c:pt idx="11">
                  <c:v>90</c:v>
                </c:pt>
                <c:pt idx="12">
                  <c:v>100</c:v>
                </c:pt>
                <c:pt idx="13">
                  <c:v>150</c:v>
                </c:pt>
                <c:pt idx="14">
                  <c:v>200</c:v>
                </c:pt>
                <c:pt idx="15">
                  <c:v>250</c:v>
                </c:pt>
                <c:pt idx="16">
                  <c:v>300</c:v>
                </c:pt>
                <c:pt idx="17">
                  <c:v>350</c:v>
                </c:pt>
                <c:pt idx="18">
                  <c:v>400</c:v>
                </c:pt>
                <c:pt idx="19">
                  <c:v>450</c:v>
                </c:pt>
                <c:pt idx="20">
                  <c:v>500</c:v>
                </c:pt>
                <c:pt idx="21">
                  <c:v>600</c:v>
                </c:pt>
                <c:pt idx="22">
                  <c:v>700</c:v>
                </c:pt>
                <c:pt idx="23">
                  <c:v>800</c:v>
                </c:pt>
                <c:pt idx="24">
                  <c:v>900</c:v>
                </c:pt>
                <c:pt idx="25">
                  <c:v>1000</c:v>
                </c:pt>
                <c:pt idx="26">
                  <c:v>1100</c:v>
                </c:pt>
                <c:pt idx="27">
                  <c:v>1200</c:v>
                </c:pt>
                <c:pt idx="28">
                  <c:v>1300</c:v>
                </c:pt>
                <c:pt idx="29">
                  <c:v>1400</c:v>
                </c:pt>
                <c:pt idx="30">
                  <c:v>1500</c:v>
                </c:pt>
                <c:pt idx="31">
                  <c:v>1750</c:v>
                </c:pt>
                <c:pt idx="32">
                  <c:v>2000</c:v>
                </c:pt>
                <c:pt idx="33">
                  <c:v>2500</c:v>
                </c:pt>
                <c:pt idx="34">
                  <c:v>3000</c:v>
                </c:pt>
              </c:numCache>
            </c:numRef>
          </c:xVal>
          <c:yVal>
            <c:numRef>
              <c:f>'Dummy Flex'!$BO$34:$BO$68</c:f>
              <c:numCache>
                <c:formatCode>General</c:formatCode>
                <c:ptCount val="35"/>
                <c:pt idx="0">
                  <c:v>30239.298146613797</c:v>
                </c:pt>
                <c:pt idx="1">
                  <c:v>30181.511433169871</c:v>
                </c:pt>
                <c:pt idx="2">
                  <c:v>30095.053333008007</c:v>
                </c:pt>
                <c:pt idx="3">
                  <c:v>29951.401039997054</c:v>
                </c:pt>
                <c:pt idx="4">
                  <c:v>29665.377140383171</c:v>
                </c:pt>
                <c:pt idx="5">
                  <c:v>29380.693767115004</c:v>
                </c:pt>
                <c:pt idx="6">
                  <c:v>29096.99121143053</c:v>
                </c:pt>
                <c:pt idx="7">
                  <c:v>28814.582730416281</c:v>
                </c:pt>
                <c:pt idx="8">
                  <c:v>28533.287010937995</c:v>
                </c:pt>
                <c:pt idx="9">
                  <c:v>28252.954408131769</c:v>
                </c:pt>
                <c:pt idx="10">
                  <c:v>27973.18645777967</c:v>
                </c:pt>
                <c:pt idx="11">
                  <c:v>27694.907842161396</c:v>
                </c:pt>
                <c:pt idx="12">
                  <c:v>27417.525789722684</c:v>
                </c:pt>
                <c:pt idx="13">
                  <c:v>26050.025543816366</c:v>
                </c:pt>
                <c:pt idx="14">
                  <c:v>24713.326421487109</c:v>
                </c:pt>
                <c:pt idx="15">
                  <c:v>23402.332499558099</c:v>
                </c:pt>
                <c:pt idx="16">
                  <c:v>22121.693811357873</c:v>
                </c:pt>
                <c:pt idx="17">
                  <c:v>20879.423558361254</c:v>
                </c:pt>
                <c:pt idx="18">
                  <c:v>19667.523578291934</c:v>
                </c:pt>
                <c:pt idx="19">
                  <c:v>18483.262558757342</c:v>
                </c:pt>
                <c:pt idx="20">
                  <c:v>17326.709395365251</c:v>
                </c:pt>
                <c:pt idx="21">
                  <c:v>15104.74924548295</c:v>
                </c:pt>
                <c:pt idx="22">
                  <c:v>12989.540987220356</c:v>
                </c:pt>
                <c:pt idx="23">
                  <c:v>11022.412284320613</c:v>
                </c:pt>
                <c:pt idx="24">
                  <c:v>9336.3295225952315</c:v>
                </c:pt>
                <c:pt idx="25">
                  <c:v>7843.7677396207764</c:v>
                </c:pt>
                <c:pt idx="26">
                  <c:v>6498.1006245011667</c:v>
                </c:pt>
                <c:pt idx="27">
                  <c:v>5314.1227218370204</c:v>
                </c:pt>
                <c:pt idx="28">
                  <c:v>4274.6841134569395</c:v>
                </c:pt>
                <c:pt idx="29">
                  <c:v>3391.2111768567393</c:v>
                </c:pt>
                <c:pt idx="30">
                  <c:v>2629.3900667380531</c:v>
                </c:pt>
                <c:pt idx="31">
                  <c:v>1216.6730214261211</c:v>
                </c:pt>
                <c:pt idx="32">
                  <c:v>386.72478448740344</c:v>
                </c:pt>
              </c:numCache>
            </c:numRef>
          </c:yVal>
          <c:smooth val="0"/>
          <c:extLst>
            <c:ext xmlns:c16="http://schemas.microsoft.com/office/drawing/2014/chart" uri="{C3380CC4-5D6E-409C-BE32-E72D297353CC}">
              <c16:uniqueId val="{00000003-A39D-4822-93E9-B41744E44B8F}"/>
            </c:ext>
          </c:extLst>
        </c:ser>
        <c:ser>
          <c:idx val="4"/>
          <c:order val="4"/>
          <c:tx>
            <c:strRef>
              <c:f>'Dummy Flex'!$BP$33</c:f>
              <c:strCache>
                <c:ptCount val="1"/>
                <c:pt idx="0">
                  <c:v>Annual - 50h</c:v>
                </c:pt>
              </c:strCache>
            </c:strRef>
          </c:tx>
          <c:spPr>
            <a:ln w="38100" cap="rnd">
              <a:noFill/>
              <a:round/>
            </a:ln>
            <a:effectLst/>
          </c:spPr>
          <c:marker>
            <c:symbol val="circle"/>
            <c:size val="5"/>
            <c:spPr>
              <a:solidFill>
                <a:schemeClr val="accent5"/>
              </a:solidFill>
              <a:ln w="9525">
                <a:solidFill>
                  <a:schemeClr val="accent5"/>
                </a:solidFill>
              </a:ln>
              <a:effectLst/>
            </c:spPr>
          </c:marker>
          <c:xVal>
            <c:numRef>
              <c:f>'Dummy Flex'!$BK$34:$BK$68</c:f>
              <c:numCache>
                <c:formatCode>General</c:formatCode>
                <c:ptCount val="35"/>
                <c:pt idx="0">
                  <c:v>0</c:v>
                </c:pt>
                <c:pt idx="1">
                  <c:v>2</c:v>
                </c:pt>
                <c:pt idx="2">
                  <c:v>5</c:v>
                </c:pt>
                <c:pt idx="3">
                  <c:v>10</c:v>
                </c:pt>
                <c:pt idx="4">
                  <c:v>20</c:v>
                </c:pt>
                <c:pt idx="5">
                  <c:v>30</c:v>
                </c:pt>
                <c:pt idx="6">
                  <c:v>40</c:v>
                </c:pt>
                <c:pt idx="7">
                  <c:v>50</c:v>
                </c:pt>
                <c:pt idx="8">
                  <c:v>60</c:v>
                </c:pt>
                <c:pt idx="9">
                  <c:v>70</c:v>
                </c:pt>
                <c:pt idx="10">
                  <c:v>80</c:v>
                </c:pt>
                <c:pt idx="11">
                  <c:v>90</c:v>
                </c:pt>
                <c:pt idx="12">
                  <c:v>100</c:v>
                </c:pt>
                <c:pt idx="13">
                  <c:v>150</c:v>
                </c:pt>
                <c:pt idx="14">
                  <c:v>200</c:v>
                </c:pt>
                <c:pt idx="15">
                  <c:v>250</c:v>
                </c:pt>
                <c:pt idx="16">
                  <c:v>300</c:v>
                </c:pt>
                <c:pt idx="17">
                  <c:v>350</c:v>
                </c:pt>
                <c:pt idx="18">
                  <c:v>400</c:v>
                </c:pt>
                <c:pt idx="19">
                  <c:v>450</c:v>
                </c:pt>
                <c:pt idx="20">
                  <c:v>500</c:v>
                </c:pt>
                <c:pt idx="21">
                  <c:v>600</c:v>
                </c:pt>
                <c:pt idx="22">
                  <c:v>700</c:v>
                </c:pt>
                <c:pt idx="23">
                  <c:v>800</c:v>
                </c:pt>
                <c:pt idx="24">
                  <c:v>900</c:v>
                </c:pt>
                <c:pt idx="25">
                  <c:v>1000</c:v>
                </c:pt>
                <c:pt idx="26">
                  <c:v>1100</c:v>
                </c:pt>
                <c:pt idx="27">
                  <c:v>1200</c:v>
                </c:pt>
                <c:pt idx="28">
                  <c:v>1300</c:v>
                </c:pt>
                <c:pt idx="29">
                  <c:v>1400</c:v>
                </c:pt>
                <c:pt idx="30">
                  <c:v>1500</c:v>
                </c:pt>
                <c:pt idx="31">
                  <c:v>1750</c:v>
                </c:pt>
                <c:pt idx="32">
                  <c:v>2000</c:v>
                </c:pt>
                <c:pt idx="33">
                  <c:v>2500</c:v>
                </c:pt>
                <c:pt idx="34">
                  <c:v>3000</c:v>
                </c:pt>
              </c:numCache>
            </c:numRef>
          </c:xVal>
          <c:yVal>
            <c:numRef>
              <c:f>'Dummy Flex'!$BP$34:$BP$68</c:f>
              <c:numCache>
                <c:formatCode>General</c:formatCode>
                <c:ptCount val="35"/>
                <c:pt idx="0">
                  <c:v>30239.298146613797</c:v>
                </c:pt>
                <c:pt idx="1">
                  <c:v>30214.97213861423</c:v>
                </c:pt>
                <c:pt idx="2">
                  <c:v>30178.510704585595</c:v>
                </c:pt>
                <c:pt idx="3">
                  <c:v>30117.814032102739</c:v>
                </c:pt>
                <c:pt idx="4">
                  <c:v>29996.786455681573</c:v>
                </c:pt>
                <c:pt idx="5">
                  <c:v>29876.083112342381</c:v>
                </c:pt>
                <c:pt idx="6">
                  <c:v>29755.606508725017</c:v>
                </c:pt>
                <c:pt idx="7">
                  <c:v>29635.506153814884</c:v>
                </c:pt>
                <c:pt idx="8">
                  <c:v>29515.573725519782</c:v>
                </c:pt>
                <c:pt idx="9">
                  <c:v>29396.001586721828</c:v>
                </c:pt>
                <c:pt idx="10">
                  <c:v>29276.639471699989</c:v>
                </c:pt>
                <c:pt idx="11">
                  <c:v>29157.564640632838</c:v>
                </c:pt>
                <c:pt idx="12">
                  <c:v>29038.657587639733</c:v>
                </c:pt>
                <c:pt idx="13">
                  <c:v>28447.685738093329</c:v>
                </c:pt>
                <c:pt idx="14">
                  <c:v>27864.593849954341</c:v>
                </c:pt>
                <c:pt idx="15">
                  <c:v>27290.882350580167</c:v>
                </c:pt>
                <c:pt idx="16">
                  <c:v>26724.063318036657</c:v>
                </c:pt>
                <c:pt idx="17">
                  <c:v>26165.445558027168</c:v>
                </c:pt>
                <c:pt idx="18">
                  <c:v>25614.725589819129</c:v>
                </c:pt>
                <c:pt idx="19">
                  <c:v>25072.275937670689</c:v>
                </c:pt>
                <c:pt idx="20">
                  <c:v>24537.939880874532</c:v>
                </c:pt>
                <c:pt idx="21">
                  <c:v>23493.58591227702</c:v>
                </c:pt>
                <c:pt idx="22">
                  <c:v>22487.671710934657</c:v>
                </c:pt>
                <c:pt idx="23">
                  <c:v>21516.280207449432</c:v>
                </c:pt>
                <c:pt idx="24">
                  <c:v>20581.170566810149</c:v>
                </c:pt>
                <c:pt idx="25">
                  <c:v>19687.12770287969</c:v>
                </c:pt>
                <c:pt idx="26">
                  <c:v>18828.9968601664</c:v>
                </c:pt>
                <c:pt idx="27">
                  <c:v>18011.440016737506</c:v>
                </c:pt>
                <c:pt idx="28">
                  <c:v>17230.326755692739</c:v>
                </c:pt>
                <c:pt idx="29">
                  <c:v>16487.148274806128</c:v>
                </c:pt>
                <c:pt idx="30">
                  <c:v>15780.811589792218</c:v>
                </c:pt>
                <c:pt idx="31">
                  <c:v>14175.726010788925</c:v>
                </c:pt>
                <c:pt idx="32">
                  <c:v>12791.771219101252</c:v>
                </c:pt>
                <c:pt idx="33">
                  <c:v>10570.323874420726</c:v>
                </c:pt>
                <c:pt idx="34">
                  <c:v>9052.4607558311054</c:v>
                </c:pt>
              </c:numCache>
            </c:numRef>
          </c:yVal>
          <c:smooth val="0"/>
          <c:extLst>
            <c:ext xmlns:c16="http://schemas.microsoft.com/office/drawing/2014/chart" uri="{C3380CC4-5D6E-409C-BE32-E72D297353CC}">
              <c16:uniqueId val="{00000004-A39D-4822-93E9-B41744E44B8F}"/>
            </c:ext>
          </c:extLst>
        </c:ser>
        <c:dLbls>
          <c:showLegendKey val="0"/>
          <c:showVal val="0"/>
          <c:showCatName val="0"/>
          <c:showSerName val="0"/>
          <c:showPercent val="0"/>
          <c:showBubbleSize val="0"/>
        </c:dLbls>
        <c:axId val="739885424"/>
        <c:axId val="739891904"/>
      </c:scatterChart>
      <c:valAx>
        <c:axId val="7398854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Flex capacity (GWh)</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39891904"/>
        <c:crosses val="autoZero"/>
        <c:crossBetween val="midCat"/>
      </c:valAx>
      <c:valAx>
        <c:axId val="739891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RES generation curtailment (GWh)</a:t>
                </a:r>
              </a:p>
            </c:rich>
          </c:tx>
          <c:layout>
            <c:manualLayout>
              <c:xMode val="edge"/>
              <c:yMode val="edge"/>
              <c:x val="7.0327462450623782E-2"/>
              <c:y val="0.1809760179917029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398854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C2995-CE5C-4432-A39C-BF36F6D6815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C9AF4DD5-AEE4-49E7-B5CE-00130C4AF196}">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200"/>
            <a:t>Para 3</a:t>
          </a:r>
        </a:p>
      </dgm:t>
    </dgm:pt>
    <dgm:pt modelId="{748299ED-7ACA-43C8-8C61-CDC080A98CF5}" type="parTrans" cxnId="{F06D9F7B-E389-4913-A921-81AE36FCC749}">
      <dgm:prSet/>
      <dgm:spPr/>
      <dgm:t>
        <a:bodyPr/>
        <a:lstStyle/>
        <a:p>
          <a:endParaRPr lang="en-US" sz="1200"/>
        </a:p>
      </dgm:t>
    </dgm:pt>
    <dgm:pt modelId="{BC782C11-BCE8-4C69-9C25-701714F07F3B}" type="sibTrans" cxnId="{F06D9F7B-E389-4913-A921-81AE36FCC749}">
      <dgm:prSet custT="1"/>
      <dgm:spPr/>
      <dgm:t>
        <a:bodyPr/>
        <a:lstStyle/>
        <a:p>
          <a:endParaRPr lang="en-US" sz="1200"/>
        </a:p>
      </dgm:t>
    </dgm:pt>
    <dgm:pt modelId="{D23614D9-4A2D-4967-AD8C-D2D158A10874}">
      <dgm:prSet phldrT="[Text]" custT="1"/>
      <dgm:spPr>
        <a:solidFill>
          <a:schemeClr val="accent2">
            <a:lumMod val="20000"/>
            <a:lumOff val="80000"/>
            <a:alpha val="90000"/>
          </a:schemeClr>
        </a:solidFill>
      </dgm:spPr>
      <dgm:t>
        <a:bodyPr/>
        <a:lstStyle/>
        <a:p>
          <a:endParaRPr lang="en-US" sz="1200" b="1"/>
        </a:p>
      </dgm:t>
    </dgm:pt>
    <dgm:pt modelId="{AF67F9A2-78DF-43B7-A82E-85D0333A7610}" type="parTrans" cxnId="{8BE79A16-BA4D-4B65-9706-946C6A48E8A0}">
      <dgm:prSet/>
      <dgm:spPr/>
      <dgm:t>
        <a:bodyPr/>
        <a:lstStyle/>
        <a:p>
          <a:endParaRPr lang="en-US" sz="1200"/>
        </a:p>
      </dgm:t>
    </dgm:pt>
    <dgm:pt modelId="{D00864A4-40B0-40A5-A2C7-A6490CD5E31C}" type="sibTrans" cxnId="{8BE79A16-BA4D-4B65-9706-946C6A48E8A0}">
      <dgm:prSet/>
      <dgm:spPr/>
      <dgm:t>
        <a:bodyPr/>
        <a:lstStyle/>
        <a:p>
          <a:endParaRPr lang="en-US" sz="1200"/>
        </a:p>
      </dgm:t>
    </dgm:pt>
    <dgm:pt modelId="{461AE316-379E-420F-8AFF-5F4F46145AF5}">
      <dgm:prSet phldrT="[Text]" custT="1"/>
      <dgm:spPr>
        <a:solidFill>
          <a:schemeClr val="accent4">
            <a:lumMod val="50000"/>
          </a:schemeClr>
        </a:solidFill>
        <a:ln>
          <a:solidFill>
            <a:schemeClr val="accent4">
              <a:lumMod val="50000"/>
            </a:schemeClr>
          </a:solidFill>
        </a:ln>
      </dgm:spPr>
      <dgm:t>
        <a:bodyPr/>
        <a:lstStyle/>
        <a:p>
          <a:r>
            <a:rPr lang="en-US" sz="1200"/>
            <a:t>Para 4</a:t>
          </a:r>
        </a:p>
      </dgm:t>
    </dgm:pt>
    <dgm:pt modelId="{E9BC1026-D092-48BF-8404-2938F988CAA9}" type="parTrans" cxnId="{E8DF848F-A148-497C-883B-075ADED70B2C}">
      <dgm:prSet/>
      <dgm:spPr/>
      <dgm:t>
        <a:bodyPr/>
        <a:lstStyle/>
        <a:p>
          <a:endParaRPr lang="en-US" sz="1200"/>
        </a:p>
      </dgm:t>
    </dgm:pt>
    <dgm:pt modelId="{1D3F3026-BD0F-461E-8C45-F42D7A015322}" type="sibTrans" cxnId="{E8DF848F-A148-497C-883B-075ADED70B2C}">
      <dgm:prSet custT="1"/>
      <dgm:spPr>
        <a:solidFill>
          <a:schemeClr val="accent4">
            <a:lumMod val="50000"/>
          </a:schemeClr>
        </a:solidFill>
        <a:ln>
          <a:solidFill>
            <a:schemeClr val="accent4">
              <a:lumMod val="50000"/>
            </a:schemeClr>
          </a:solidFill>
        </a:ln>
      </dgm:spPr>
      <dgm:t>
        <a:bodyPr/>
        <a:lstStyle/>
        <a:p>
          <a:endParaRPr lang="en-US" sz="1200"/>
        </a:p>
      </dgm:t>
    </dgm:pt>
    <dgm:pt modelId="{A924AF27-FB7A-4BD5-BFA7-B5B9B742A52A}">
      <dgm:prSet phldrT="[Text]" custT="1"/>
      <dgm:spPr>
        <a:solidFill>
          <a:schemeClr val="accent4">
            <a:lumMod val="20000"/>
            <a:lumOff val="80000"/>
            <a:alpha val="90000"/>
          </a:schemeClr>
        </a:solidFill>
        <a:ln>
          <a:solidFill>
            <a:schemeClr val="accent4">
              <a:lumMod val="50000"/>
            </a:schemeClr>
          </a:solidFill>
        </a:ln>
      </dgm:spPr>
      <dgm:t>
        <a:bodyPr/>
        <a:lstStyle/>
        <a:p>
          <a:r>
            <a:rPr lang="en-US" sz="1200" b="0">
              <a:solidFill>
                <a:schemeClr val="tx1"/>
              </a:solidFill>
            </a:rPr>
            <a:t>DSO Entity and ENTSO-E submit the Methodology to ACER (16 April 2025)</a:t>
          </a:r>
        </a:p>
      </dgm:t>
    </dgm:pt>
    <dgm:pt modelId="{DB0E6A6B-A312-4BD5-9BF9-11B618FC069C}" type="parTrans" cxnId="{5026044E-435F-4607-9BEF-4709F75712BC}">
      <dgm:prSet/>
      <dgm:spPr/>
      <dgm:t>
        <a:bodyPr/>
        <a:lstStyle/>
        <a:p>
          <a:endParaRPr lang="en-US" sz="1200"/>
        </a:p>
      </dgm:t>
    </dgm:pt>
    <dgm:pt modelId="{D42B10A8-ECC3-4AC6-B4AB-83714F8C6239}" type="sibTrans" cxnId="{5026044E-435F-4607-9BEF-4709F75712BC}">
      <dgm:prSet/>
      <dgm:spPr/>
      <dgm:t>
        <a:bodyPr/>
        <a:lstStyle/>
        <a:p>
          <a:endParaRPr lang="en-US" sz="1200"/>
        </a:p>
      </dgm:t>
    </dgm:pt>
    <dgm:pt modelId="{82C9316F-028F-4788-BD8D-D4C118F056C4}">
      <dgm:prSet phldrT="[Text]" custT="1"/>
      <dgm:spPr>
        <a:solidFill>
          <a:schemeClr val="accent4">
            <a:lumMod val="50000"/>
          </a:schemeClr>
        </a:solidFill>
        <a:ln>
          <a:solidFill>
            <a:schemeClr val="accent4">
              <a:lumMod val="50000"/>
            </a:schemeClr>
          </a:solidFill>
        </a:ln>
      </dgm:spPr>
      <dgm:t>
        <a:bodyPr/>
        <a:lstStyle/>
        <a:p>
          <a:r>
            <a:rPr lang="en-US" sz="1200"/>
            <a:t>Para 6</a:t>
          </a:r>
        </a:p>
      </dgm:t>
    </dgm:pt>
    <dgm:pt modelId="{79467D7E-7419-4235-ABED-B5A915090BA4}" type="parTrans" cxnId="{D701B308-08B8-44C4-9010-AC7AE01C2BD8}">
      <dgm:prSet/>
      <dgm:spPr/>
      <dgm:t>
        <a:bodyPr/>
        <a:lstStyle/>
        <a:p>
          <a:endParaRPr lang="en-US" sz="1200"/>
        </a:p>
      </dgm:t>
    </dgm:pt>
    <dgm:pt modelId="{2444AA65-AC4F-4FCC-8421-38C2DA18E7EF}" type="sibTrans" cxnId="{D701B308-08B8-44C4-9010-AC7AE01C2BD8}">
      <dgm:prSet custT="1"/>
      <dgm:spPr>
        <a:solidFill>
          <a:schemeClr val="accent4">
            <a:lumMod val="50000"/>
          </a:schemeClr>
        </a:solidFill>
        <a:ln>
          <a:solidFill>
            <a:schemeClr val="accent4">
              <a:lumMod val="50000"/>
            </a:schemeClr>
          </a:solidFill>
        </a:ln>
      </dgm:spPr>
      <dgm:t>
        <a:bodyPr/>
        <a:lstStyle/>
        <a:p>
          <a:endParaRPr lang="en-US" sz="1200"/>
        </a:p>
      </dgm:t>
    </dgm:pt>
    <dgm:pt modelId="{198304E8-0F98-4EB5-8231-9E277402D414}">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200"/>
            <a:t>Para 3</a:t>
          </a:r>
        </a:p>
      </dgm:t>
    </dgm:pt>
    <dgm:pt modelId="{59CA9314-D7B1-404B-883A-A3461B1C81A9}" type="parTrans" cxnId="{BF10739C-534D-434E-A198-16C53EBC4375}">
      <dgm:prSet/>
      <dgm:spPr/>
      <dgm:t>
        <a:bodyPr/>
        <a:lstStyle/>
        <a:p>
          <a:endParaRPr lang="en-US" sz="1200"/>
        </a:p>
      </dgm:t>
    </dgm:pt>
    <dgm:pt modelId="{464477A8-EB29-4697-9DA5-50FE9DB4939F}" type="sibTrans" cxnId="{BF10739C-534D-434E-A198-16C53EBC4375}">
      <dgm:prSet custT="1"/>
      <dgm:spPr/>
      <dgm:t>
        <a:bodyPr/>
        <a:lstStyle/>
        <a:p>
          <a:endParaRPr lang="en-US" sz="1200"/>
        </a:p>
      </dgm:t>
    </dgm:pt>
    <dgm:pt modelId="{9E277106-5F8F-4A2E-874F-0DE1D99B21EF}">
      <dgm:prSet phldrT="[Text]" custT="1"/>
      <dgm:spPr>
        <a:solidFill>
          <a:schemeClr val="accent4">
            <a:lumMod val="20000"/>
            <a:lumOff val="80000"/>
            <a:alpha val="90000"/>
          </a:schemeClr>
        </a:solidFill>
        <a:ln>
          <a:solidFill>
            <a:schemeClr val="accent4">
              <a:lumMod val="50000"/>
            </a:schemeClr>
          </a:solidFill>
        </a:ln>
      </dgm:spPr>
      <dgm:t>
        <a:bodyPr/>
        <a:lstStyle/>
        <a:p>
          <a:pPr rtl="0"/>
          <a:r>
            <a:rPr lang="en-US" sz="1200"/>
            <a:t>ACER review amend and/or approve the Methodology within 3 months</a:t>
          </a:r>
          <a:r>
            <a:rPr lang="en-US" sz="1200">
              <a:latin typeface="Aptos Display" panose="02110004020202020204"/>
            </a:rPr>
            <a:t> of the receipt of the proposal of DSO Entity &amp; ENTSO-E (16 July 2025)</a:t>
          </a:r>
          <a:endParaRPr lang="en-US" sz="1200"/>
        </a:p>
      </dgm:t>
    </dgm:pt>
    <dgm:pt modelId="{A8A086D6-45A7-46CE-88F9-3D0ECD1E92F5}" type="parTrans" cxnId="{BCDD0BCB-AD20-4754-867D-72B37A7AD103}">
      <dgm:prSet/>
      <dgm:spPr/>
      <dgm:t>
        <a:bodyPr/>
        <a:lstStyle/>
        <a:p>
          <a:endParaRPr lang="en-US" sz="1200"/>
        </a:p>
      </dgm:t>
    </dgm:pt>
    <dgm:pt modelId="{043928B5-814B-4EF5-A4DF-E1167817E80D}" type="sibTrans" cxnId="{BCDD0BCB-AD20-4754-867D-72B37A7AD103}">
      <dgm:prSet/>
      <dgm:spPr/>
      <dgm:t>
        <a:bodyPr/>
        <a:lstStyle/>
        <a:p>
          <a:endParaRPr lang="en-US" sz="1200"/>
        </a:p>
      </dgm:t>
    </dgm:pt>
    <dgm:pt modelId="{95079A84-4D13-499B-9CE5-CFA18A732886}">
      <dgm:prSet phldrT="[Text]" custT="1"/>
      <dgm:spPr/>
      <dgm:t>
        <a:bodyPr/>
        <a:lstStyle/>
        <a:p>
          <a:pPr rtl="0"/>
          <a:r>
            <a:rPr lang="en-US" sz="1200" b="0">
              <a:solidFill>
                <a:schemeClr val="tx2"/>
              </a:solidFill>
            </a:rPr>
            <a:t>DSOs &amp; TSOs implement the methodology and provide data and analysis to the NRA and/or Designated</a:t>
          </a:r>
          <a:r>
            <a:rPr lang="en-US" sz="1200" b="0">
              <a:solidFill>
                <a:schemeClr val="tx2"/>
              </a:solidFill>
              <a:latin typeface="Aptos Display" panose="02110004020202020204"/>
            </a:rPr>
            <a:t> </a:t>
          </a:r>
          <a:r>
            <a:rPr lang="en-US" sz="1200" b="0">
              <a:solidFill>
                <a:schemeClr val="tx2"/>
              </a:solidFill>
            </a:rPr>
            <a:t> Entity</a:t>
          </a:r>
        </a:p>
      </dgm:t>
    </dgm:pt>
    <dgm:pt modelId="{DA40D132-0783-42D3-95BA-A3F3B29401AA}" type="parTrans" cxnId="{891AB767-200E-40D5-ADA4-8A2D38D7A068}">
      <dgm:prSet/>
      <dgm:spPr/>
      <dgm:t>
        <a:bodyPr/>
        <a:lstStyle/>
        <a:p>
          <a:endParaRPr lang="en-US" sz="1200"/>
        </a:p>
      </dgm:t>
    </dgm:pt>
    <dgm:pt modelId="{6C01E644-BB22-4B62-8695-4964AF2C4A9B}" type="sibTrans" cxnId="{891AB767-200E-40D5-ADA4-8A2D38D7A068}">
      <dgm:prSet/>
      <dgm:spPr/>
      <dgm:t>
        <a:bodyPr/>
        <a:lstStyle/>
        <a:p>
          <a:endParaRPr lang="en-US" sz="1200"/>
        </a:p>
      </dgm:t>
    </dgm:pt>
    <dgm:pt modelId="{EDFAA9FC-C9FC-4508-919F-4AFA8086B9E4}">
      <dgm:prSet phldrT="[Text]" custT="1">
        <dgm:style>
          <a:lnRef idx="1">
            <a:schemeClr val="accent1"/>
          </a:lnRef>
          <a:fillRef idx="3">
            <a:schemeClr val="accent1"/>
          </a:fillRef>
          <a:effectRef idx="2">
            <a:schemeClr val="accent1"/>
          </a:effectRef>
          <a:fontRef idx="minor">
            <a:schemeClr val="lt1"/>
          </a:fontRef>
        </dgm:style>
      </dgm:prSet>
      <dgm:spPr/>
      <dgm:t>
        <a:bodyPr/>
        <a:lstStyle/>
        <a:p>
          <a:pPr rtl="0"/>
          <a:r>
            <a:rPr lang="en-US" sz="1200"/>
            <a:t>Para 1</a:t>
          </a:r>
          <a:r>
            <a:rPr lang="en-US" sz="1200">
              <a:solidFill>
                <a:schemeClr val="bg1"/>
              </a:solidFill>
            </a:rPr>
            <a:t>&amp; </a:t>
          </a:r>
          <a:r>
            <a:rPr lang="en-US" sz="1200">
              <a:solidFill>
                <a:schemeClr val="bg1"/>
              </a:solidFill>
              <a:latin typeface="Aptos Display" panose="02110004020202020204"/>
            </a:rPr>
            <a:t>2 </a:t>
          </a:r>
          <a:endParaRPr lang="en-US" sz="1200">
            <a:solidFill>
              <a:schemeClr val="bg1"/>
            </a:solidFill>
          </a:endParaRPr>
        </a:p>
      </dgm:t>
    </dgm:pt>
    <dgm:pt modelId="{63576F61-DE4C-4A2A-82D6-1A058C843A8B}" type="parTrans" cxnId="{2CE48CBC-DC4D-400F-BF9A-FBD6684092EC}">
      <dgm:prSet/>
      <dgm:spPr/>
      <dgm:t>
        <a:bodyPr/>
        <a:lstStyle/>
        <a:p>
          <a:endParaRPr lang="en-US" sz="1200"/>
        </a:p>
      </dgm:t>
    </dgm:pt>
    <dgm:pt modelId="{40B99899-46DC-4481-B453-F52BA51D80D9}" type="sibTrans" cxnId="{2CE48CBC-DC4D-400F-BF9A-FBD6684092EC}">
      <dgm:prSet custT="1"/>
      <dgm:spPr/>
      <dgm:t>
        <a:bodyPr/>
        <a:lstStyle/>
        <a:p>
          <a:endParaRPr lang="en-US" sz="1200"/>
        </a:p>
      </dgm:t>
    </dgm:pt>
    <dgm:pt modelId="{F9558B05-B7A7-439B-860D-F657B4C39B39}">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200"/>
            <a:t>Para 7</a:t>
          </a:r>
        </a:p>
      </dgm:t>
    </dgm:pt>
    <dgm:pt modelId="{8A5B2ECF-1765-4751-82FC-9B6E1D024652}" type="parTrans" cxnId="{9D4DD25C-9708-43F9-A6C4-41CE1F8C2D6C}">
      <dgm:prSet/>
      <dgm:spPr/>
      <dgm:t>
        <a:bodyPr/>
        <a:lstStyle/>
        <a:p>
          <a:endParaRPr lang="en-US" sz="1200"/>
        </a:p>
      </dgm:t>
    </dgm:pt>
    <dgm:pt modelId="{BD5A097E-FFFB-4E47-9A4A-C4B08C48F79F}" type="sibTrans" cxnId="{9D4DD25C-9708-43F9-A6C4-41CE1F8C2D6C}">
      <dgm:prSet/>
      <dgm:spPr/>
      <dgm:t>
        <a:bodyPr/>
        <a:lstStyle/>
        <a:p>
          <a:endParaRPr lang="en-US" sz="1200"/>
        </a:p>
      </dgm:t>
    </dgm:pt>
    <dgm:pt modelId="{EF9D6D8F-BE1C-4DB1-8DAA-1D64C498C5F2}">
      <dgm:prSet phldrT="[Text]" custT="1"/>
      <dgm:spPr/>
      <dgm:t>
        <a:bodyPr/>
        <a:lstStyle/>
        <a:p>
          <a:pPr rtl="0"/>
          <a:r>
            <a:rPr lang="en-US" sz="1200">
              <a:solidFill>
                <a:srgbClr val="333333"/>
              </a:solidFill>
              <a:latin typeface="Aptos Display" panose="02110004020202020204"/>
            </a:rPr>
            <a:t>NRA</a:t>
          </a:r>
          <a:r>
            <a:rPr lang="en-US" sz="1200">
              <a:solidFill>
                <a:srgbClr val="333333"/>
              </a:solidFill>
            </a:rPr>
            <a:t> </a:t>
          </a:r>
          <a:r>
            <a:rPr lang="en-US" sz="1200">
              <a:solidFill>
                <a:srgbClr val="333333"/>
              </a:solidFill>
              <a:latin typeface="Aptos Display" panose="02110004020202020204"/>
            </a:rPr>
            <a:t> </a:t>
          </a:r>
          <a:r>
            <a:rPr lang="en-US" sz="1200">
              <a:solidFill>
                <a:srgbClr val="333333"/>
              </a:solidFill>
            </a:rPr>
            <a:t>or</a:t>
          </a:r>
          <a:r>
            <a:rPr lang="en-US" sz="1200">
              <a:solidFill>
                <a:srgbClr val="333333"/>
              </a:solidFill>
              <a:latin typeface="Aptos Display" panose="02110004020202020204"/>
            </a:rPr>
            <a:t> Designated</a:t>
          </a:r>
          <a:r>
            <a:rPr lang="en-US" sz="1200">
              <a:solidFill>
                <a:srgbClr val="333333"/>
              </a:solidFill>
            </a:rPr>
            <a:t> </a:t>
          </a:r>
          <a:r>
            <a:rPr lang="en-US" sz="1200">
              <a:solidFill>
                <a:srgbClr val="333333"/>
              </a:solidFill>
              <a:latin typeface="Aptos Display" panose="02110004020202020204"/>
            </a:rPr>
            <a:t>Entity </a:t>
          </a:r>
          <a:r>
            <a:rPr lang="en-US" sz="1200">
              <a:solidFill>
                <a:srgbClr val="333333"/>
              </a:solidFill>
            </a:rPr>
            <a:t>shall submit the reports to the </a:t>
          </a:r>
          <a:r>
            <a:rPr lang="en-US" sz="1200">
              <a:solidFill>
                <a:srgbClr val="333333"/>
              </a:solidFill>
              <a:latin typeface="Aptos Display" panose="02110004020202020204"/>
            </a:rPr>
            <a:t>EC and</a:t>
          </a:r>
          <a:r>
            <a:rPr lang="en-US" sz="1200">
              <a:solidFill>
                <a:srgbClr val="333333"/>
              </a:solidFill>
            </a:rPr>
            <a:t> to ACER and shall publish them</a:t>
          </a:r>
        </a:p>
      </dgm:t>
    </dgm:pt>
    <dgm:pt modelId="{E6029226-4828-48F7-BB69-8EBD0CFC443D}" type="parTrans" cxnId="{899C614F-71B6-47C7-B76E-79BEC7AA3F72}">
      <dgm:prSet/>
      <dgm:spPr/>
      <dgm:t>
        <a:bodyPr/>
        <a:lstStyle/>
        <a:p>
          <a:endParaRPr lang="en-US" sz="1200"/>
        </a:p>
      </dgm:t>
    </dgm:pt>
    <dgm:pt modelId="{9C73EB27-D5E6-4FE4-809F-52943C3E7CD6}" type="sibTrans" cxnId="{899C614F-71B6-47C7-B76E-79BEC7AA3F72}">
      <dgm:prSet/>
      <dgm:spPr/>
      <dgm:t>
        <a:bodyPr/>
        <a:lstStyle/>
        <a:p>
          <a:endParaRPr lang="en-US" sz="1200"/>
        </a:p>
      </dgm:t>
    </dgm:pt>
    <dgm:pt modelId="{82421DBB-6833-44BC-997C-5E75C96B4CC3}">
      <dgm:prSet custT="1"/>
      <dgm:spPr/>
      <dgm:t>
        <a:bodyPr/>
        <a:lstStyle/>
        <a:p>
          <a:pPr rtl="0"/>
          <a:r>
            <a:rPr lang="en-US" sz="1200" b="0"/>
            <a:t>DSO Entity &amp; ENTSO-E develop a joint Methodology</a:t>
          </a:r>
          <a:r>
            <a:rPr lang="en-US" sz="1200" b="0">
              <a:latin typeface="Aptos Display" panose="02110004020202020204"/>
            </a:rPr>
            <a:t> for Assesment of Flexibility Needs</a:t>
          </a:r>
          <a:endParaRPr lang="en-US" sz="1200" b="0"/>
        </a:p>
      </dgm:t>
    </dgm:pt>
    <dgm:pt modelId="{260B45F0-69A4-47D8-BDA0-1FF2D3A04063}" type="parTrans" cxnId="{1E30018E-DF95-4898-96A0-0B86645C608B}">
      <dgm:prSet/>
      <dgm:spPr/>
      <dgm:t>
        <a:bodyPr/>
        <a:lstStyle/>
        <a:p>
          <a:endParaRPr lang="en-US"/>
        </a:p>
      </dgm:t>
    </dgm:pt>
    <dgm:pt modelId="{1F0A6B5C-4F7F-40FF-BB60-EDFC2227999E}" type="sibTrans" cxnId="{1E30018E-DF95-4898-96A0-0B86645C608B}">
      <dgm:prSet/>
      <dgm:spPr/>
      <dgm:t>
        <a:bodyPr/>
        <a:lstStyle/>
        <a:p>
          <a:endParaRPr lang="en-US"/>
        </a:p>
      </dgm:t>
    </dgm:pt>
    <dgm:pt modelId="{9662C52B-07BA-47AD-9AF3-25E957143913}">
      <dgm:prSet custT="1"/>
      <dgm:spPr/>
      <dgm:t>
        <a:bodyPr/>
        <a:lstStyle/>
        <a:p>
          <a:endParaRPr lang="en-US" sz="1200" b="1"/>
        </a:p>
      </dgm:t>
    </dgm:pt>
    <dgm:pt modelId="{32CBCD8D-BE86-4190-8742-D40DF56790A1}" type="parTrans" cxnId="{47BACEB8-62C8-4D90-BD90-8EDE8A782CF4}">
      <dgm:prSet/>
      <dgm:spPr/>
      <dgm:t>
        <a:bodyPr/>
        <a:lstStyle/>
        <a:p>
          <a:endParaRPr lang="en-US"/>
        </a:p>
      </dgm:t>
    </dgm:pt>
    <dgm:pt modelId="{FB8B6E29-583A-4126-AB2C-EA2D8EF1F78E}" type="sibTrans" cxnId="{47BACEB8-62C8-4D90-BD90-8EDE8A782CF4}">
      <dgm:prSet/>
      <dgm:spPr/>
      <dgm:t>
        <a:bodyPr/>
        <a:lstStyle/>
        <a:p>
          <a:endParaRPr lang="en-US"/>
        </a:p>
      </dgm:t>
    </dgm:pt>
    <dgm:pt modelId="{422F5FC7-1382-4F1E-9A72-DB97EDC81F65}">
      <dgm:prSet phldr="0" custT="1"/>
      <dgm:spPr/>
      <dgm:t>
        <a:bodyPr/>
        <a:lstStyle/>
        <a:p>
          <a:pPr rtl="0"/>
          <a:r>
            <a:rPr lang="en-US" sz="1200" b="0">
              <a:solidFill>
                <a:srgbClr val="000000"/>
              </a:solidFill>
              <a:latin typeface="Calibri"/>
              <a:ea typeface="Calibri"/>
              <a:cs typeface="Calibri"/>
            </a:rPr>
            <a:t>No later than 12 months after ACER approves the Methodology, NRAs or Designated Entity prepare National Flexibility Needs Assessment Reports</a:t>
          </a:r>
          <a:endParaRPr lang="en-US" sz="1200" b="1">
            <a:solidFill>
              <a:schemeClr val="tx2"/>
            </a:solidFill>
          </a:endParaRPr>
        </a:p>
      </dgm:t>
    </dgm:pt>
    <dgm:pt modelId="{7EF4DEF7-3CAF-4304-9CC2-BAA0C437491C}" type="parTrans" cxnId="{8851E6EE-28DB-44D7-8857-2DEADA58B7A5}">
      <dgm:prSet/>
      <dgm:spPr/>
      <dgm:t>
        <a:bodyPr/>
        <a:lstStyle/>
        <a:p>
          <a:endParaRPr lang="en-US"/>
        </a:p>
      </dgm:t>
    </dgm:pt>
    <dgm:pt modelId="{86EF54ED-95F5-4665-9C6C-54791706FD4C}" type="sibTrans" cxnId="{8851E6EE-28DB-44D7-8857-2DEADA58B7A5}">
      <dgm:prSet/>
      <dgm:spPr/>
      <dgm:t>
        <a:bodyPr/>
        <a:lstStyle/>
        <a:p>
          <a:endParaRPr lang="en-US"/>
        </a:p>
      </dgm:t>
    </dgm:pt>
    <dgm:pt modelId="{848FBFD8-1CDA-489E-9D94-F120C54C1AB2}" type="pres">
      <dgm:prSet presAssocID="{9B5C2995-CE5C-4432-A39C-BF36F6D68156}" presName="linearFlow" presStyleCnt="0">
        <dgm:presLayoutVars>
          <dgm:dir/>
          <dgm:animLvl val="lvl"/>
          <dgm:resizeHandles val="exact"/>
        </dgm:presLayoutVars>
      </dgm:prSet>
      <dgm:spPr/>
    </dgm:pt>
    <dgm:pt modelId="{926D1680-88CA-4D83-8D62-6AC6FF3E17D6}" type="pres">
      <dgm:prSet presAssocID="{C9AF4DD5-AEE4-49E7-B5CE-00130C4AF196}" presName="composite" presStyleCnt="0"/>
      <dgm:spPr/>
    </dgm:pt>
    <dgm:pt modelId="{66016593-DCCC-4125-92AA-10A87570FF78}" type="pres">
      <dgm:prSet presAssocID="{C9AF4DD5-AEE4-49E7-B5CE-00130C4AF196}" presName="parTx" presStyleLbl="node1" presStyleIdx="0" presStyleCnt="6">
        <dgm:presLayoutVars>
          <dgm:chMax val="0"/>
          <dgm:chPref val="0"/>
          <dgm:bulletEnabled val="1"/>
        </dgm:presLayoutVars>
      </dgm:prSet>
      <dgm:spPr/>
    </dgm:pt>
    <dgm:pt modelId="{DEB04BDA-7E6A-4DC6-A865-B54DE5842D22}" type="pres">
      <dgm:prSet presAssocID="{C9AF4DD5-AEE4-49E7-B5CE-00130C4AF196}" presName="parSh" presStyleLbl="node1" presStyleIdx="0" presStyleCnt="6" custLinFactNeighborX="-1180" custLinFactNeighborY="-28325"/>
      <dgm:spPr/>
    </dgm:pt>
    <dgm:pt modelId="{3A8097C6-3F5E-47D8-A770-6BB94C4F611F}" type="pres">
      <dgm:prSet presAssocID="{C9AF4DD5-AEE4-49E7-B5CE-00130C4AF196}" presName="desTx" presStyleLbl="fgAcc1" presStyleIdx="0" presStyleCnt="6">
        <dgm:presLayoutVars>
          <dgm:bulletEnabled val="1"/>
        </dgm:presLayoutVars>
      </dgm:prSet>
      <dgm:spPr/>
    </dgm:pt>
    <dgm:pt modelId="{669F038D-162D-4B3F-B972-2F8DB3D804AB}" type="pres">
      <dgm:prSet presAssocID="{BC782C11-BCE8-4C69-9C25-701714F07F3B}" presName="sibTrans" presStyleLbl="sibTrans2D1" presStyleIdx="0" presStyleCnt="5" custAng="311943" custLinFactNeighborX="-16204" custLinFactNeighborY="-86148"/>
      <dgm:spPr/>
    </dgm:pt>
    <dgm:pt modelId="{2E6FD924-B564-4F75-AEC2-BD2A6A3A10FA}" type="pres">
      <dgm:prSet presAssocID="{BC782C11-BCE8-4C69-9C25-701714F07F3B}" presName="connTx" presStyleLbl="sibTrans2D1" presStyleIdx="0" presStyleCnt="5"/>
      <dgm:spPr/>
    </dgm:pt>
    <dgm:pt modelId="{6D60210C-4269-45D0-B058-16BBAA3AB922}" type="pres">
      <dgm:prSet presAssocID="{461AE316-379E-420F-8AFF-5F4F46145AF5}" presName="composite" presStyleCnt="0"/>
      <dgm:spPr/>
    </dgm:pt>
    <dgm:pt modelId="{B8440293-F5BC-4165-9A3F-B0464CEE088D}" type="pres">
      <dgm:prSet presAssocID="{461AE316-379E-420F-8AFF-5F4F46145AF5}" presName="parTx" presStyleLbl="node1" presStyleIdx="0" presStyleCnt="6">
        <dgm:presLayoutVars>
          <dgm:chMax val="0"/>
          <dgm:chPref val="0"/>
          <dgm:bulletEnabled val="1"/>
        </dgm:presLayoutVars>
      </dgm:prSet>
      <dgm:spPr/>
    </dgm:pt>
    <dgm:pt modelId="{1C8A6D9B-3F53-437C-8776-936C1B423EB9}" type="pres">
      <dgm:prSet presAssocID="{461AE316-379E-420F-8AFF-5F4F46145AF5}" presName="parSh" presStyleLbl="node1" presStyleIdx="1" presStyleCnt="6"/>
      <dgm:spPr/>
    </dgm:pt>
    <dgm:pt modelId="{76F77282-D601-4D0E-967B-C23AB743A67F}" type="pres">
      <dgm:prSet presAssocID="{461AE316-379E-420F-8AFF-5F4F46145AF5}" presName="desTx" presStyleLbl="fgAcc1" presStyleIdx="1" presStyleCnt="6" custScaleX="107194">
        <dgm:presLayoutVars>
          <dgm:bulletEnabled val="1"/>
        </dgm:presLayoutVars>
      </dgm:prSet>
      <dgm:spPr/>
    </dgm:pt>
    <dgm:pt modelId="{FB2CDF41-D0A1-4189-B599-9400248051F3}" type="pres">
      <dgm:prSet presAssocID="{1D3F3026-BD0F-461E-8C45-F42D7A015322}" presName="sibTrans" presStyleLbl="sibTrans2D1" presStyleIdx="1" presStyleCnt="5"/>
      <dgm:spPr/>
    </dgm:pt>
    <dgm:pt modelId="{6E8D5A70-13B5-42AD-8EEC-DAC3B576D212}" type="pres">
      <dgm:prSet presAssocID="{1D3F3026-BD0F-461E-8C45-F42D7A015322}" presName="connTx" presStyleLbl="sibTrans2D1" presStyleIdx="1" presStyleCnt="5"/>
      <dgm:spPr/>
    </dgm:pt>
    <dgm:pt modelId="{F1EB07BF-6B29-416C-B757-40E9CC27FA17}" type="pres">
      <dgm:prSet presAssocID="{82C9316F-028F-4788-BD8D-D4C118F056C4}" presName="composite" presStyleCnt="0"/>
      <dgm:spPr/>
    </dgm:pt>
    <dgm:pt modelId="{97B3FA81-615A-49B3-B78C-9BAAC5448F23}" type="pres">
      <dgm:prSet presAssocID="{82C9316F-028F-4788-BD8D-D4C118F056C4}" presName="parTx" presStyleLbl="node1" presStyleIdx="1" presStyleCnt="6">
        <dgm:presLayoutVars>
          <dgm:chMax val="0"/>
          <dgm:chPref val="0"/>
          <dgm:bulletEnabled val="1"/>
        </dgm:presLayoutVars>
      </dgm:prSet>
      <dgm:spPr/>
    </dgm:pt>
    <dgm:pt modelId="{7EC6A3DD-579C-4CAA-BF80-DDDE4EAA958F}" type="pres">
      <dgm:prSet presAssocID="{82C9316F-028F-4788-BD8D-D4C118F056C4}" presName="parSh" presStyleLbl="node1" presStyleIdx="2" presStyleCnt="6"/>
      <dgm:spPr/>
    </dgm:pt>
    <dgm:pt modelId="{D2CB288E-9023-4E14-815A-EFE88BA9A168}" type="pres">
      <dgm:prSet presAssocID="{82C9316F-028F-4788-BD8D-D4C118F056C4}" presName="desTx" presStyleLbl="fgAcc1" presStyleIdx="2" presStyleCnt="6" custScaleX="126149">
        <dgm:presLayoutVars>
          <dgm:bulletEnabled val="1"/>
        </dgm:presLayoutVars>
      </dgm:prSet>
      <dgm:spPr/>
    </dgm:pt>
    <dgm:pt modelId="{1FFBB742-A16E-4FB5-A379-D4B3F27C25D9}" type="pres">
      <dgm:prSet presAssocID="{2444AA65-AC4F-4FCC-8421-38C2DA18E7EF}" presName="sibTrans" presStyleLbl="sibTrans2D1" presStyleIdx="2" presStyleCnt="5"/>
      <dgm:spPr/>
    </dgm:pt>
    <dgm:pt modelId="{53DF0091-79E3-4412-8B54-F32553926A65}" type="pres">
      <dgm:prSet presAssocID="{2444AA65-AC4F-4FCC-8421-38C2DA18E7EF}" presName="connTx" presStyleLbl="sibTrans2D1" presStyleIdx="2" presStyleCnt="5"/>
      <dgm:spPr/>
    </dgm:pt>
    <dgm:pt modelId="{68EE2C58-D821-4B92-BB46-3AA0E9B6AE0A}" type="pres">
      <dgm:prSet presAssocID="{198304E8-0F98-4EB5-8231-9E277402D414}" presName="composite" presStyleCnt="0"/>
      <dgm:spPr/>
    </dgm:pt>
    <dgm:pt modelId="{623CEA76-BB49-4F75-8770-655F34143FE4}" type="pres">
      <dgm:prSet presAssocID="{198304E8-0F98-4EB5-8231-9E277402D414}" presName="parTx" presStyleLbl="node1" presStyleIdx="2" presStyleCnt="6">
        <dgm:presLayoutVars>
          <dgm:chMax val="0"/>
          <dgm:chPref val="0"/>
          <dgm:bulletEnabled val="1"/>
        </dgm:presLayoutVars>
      </dgm:prSet>
      <dgm:spPr/>
    </dgm:pt>
    <dgm:pt modelId="{E3E950B5-3FE6-4456-9E5E-BC807B8A6EFE}" type="pres">
      <dgm:prSet presAssocID="{198304E8-0F98-4EB5-8231-9E277402D414}" presName="parSh" presStyleLbl="node1" presStyleIdx="3" presStyleCnt="6"/>
      <dgm:spPr/>
    </dgm:pt>
    <dgm:pt modelId="{4221C402-18D3-4380-B873-D38ECB0D7475}" type="pres">
      <dgm:prSet presAssocID="{198304E8-0F98-4EB5-8231-9E277402D414}" presName="desTx" presStyleLbl="fgAcc1" presStyleIdx="3" presStyleCnt="6" custScaleX="136529" custLinFactNeighborX="16916" custLinFactNeighborY="2384">
        <dgm:presLayoutVars>
          <dgm:bulletEnabled val="1"/>
        </dgm:presLayoutVars>
      </dgm:prSet>
      <dgm:spPr/>
    </dgm:pt>
    <dgm:pt modelId="{2076CB80-DE63-4944-A639-7823D711E960}" type="pres">
      <dgm:prSet presAssocID="{464477A8-EB29-4697-9DA5-50FE9DB4939F}" presName="sibTrans" presStyleLbl="sibTrans2D1" presStyleIdx="3" presStyleCnt="5"/>
      <dgm:spPr/>
    </dgm:pt>
    <dgm:pt modelId="{4B914672-8E1D-4873-8FBE-4DEF909158C6}" type="pres">
      <dgm:prSet presAssocID="{464477A8-EB29-4697-9DA5-50FE9DB4939F}" presName="connTx" presStyleLbl="sibTrans2D1" presStyleIdx="3" presStyleCnt="5"/>
      <dgm:spPr/>
    </dgm:pt>
    <dgm:pt modelId="{E90AAEAB-ADF0-43AD-8735-2BC8C2CD66C1}" type="pres">
      <dgm:prSet presAssocID="{EDFAA9FC-C9FC-4508-919F-4AFA8086B9E4}" presName="composite" presStyleCnt="0"/>
      <dgm:spPr/>
    </dgm:pt>
    <dgm:pt modelId="{34F1848F-C11E-4C1E-AC0D-E11538D2437C}" type="pres">
      <dgm:prSet presAssocID="{EDFAA9FC-C9FC-4508-919F-4AFA8086B9E4}" presName="parTx" presStyleLbl="node1" presStyleIdx="3" presStyleCnt="6">
        <dgm:presLayoutVars>
          <dgm:chMax val="0"/>
          <dgm:chPref val="0"/>
          <dgm:bulletEnabled val="1"/>
        </dgm:presLayoutVars>
      </dgm:prSet>
      <dgm:spPr/>
    </dgm:pt>
    <dgm:pt modelId="{9D981D81-93EB-41DB-BB74-46C6BFD8844F}" type="pres">
      <dgm:prSet presAssocID="{EDFAA9FC-C9FC-4508-919F-4AFA8086B9E4}" presName="parSh" presStyleLbl="node1" presStyleIdx="4" presStyleCnt="6" custLinFactNeighborX="2065" custLinFactNeighborY="-16898"/>
      <dgm:spPr/>
    </dgm:pt>
    <dgm:pt modelId="{448D482C-177B-4A2B-8933-88F6B2238F51}" type="pres">
      <dgm:prSet presAssocID="{EDFAA9FC-C9FC-4508-919F-4AFA8086B9E4}" presName="desTx" presStyleLbl="fgAcc1" presStyleIdx="4" presStyleCnt="6" custScaleX="112591">
        <dgm:presLayoutVars>
          <dgm:bulletEnabled val="1"/>
        </dgm:presLayoutVars>
      </dgm:prSet>
      <dgm:spPr/>
    </dgm:pt>
    <dgm:pt modelId="{F82C94A2-0356-483B-BA8E-68C5349C7332}" type="pres">
      <dgm:prSet presAssocID="{40B99899-46DC-4481-B453-F52BA51D80D9}" presName="sibTrans" presStyleLbl="sibTrans2D1" presStyleIdx="4" presStyleCnt="5" custAng="21293805" custLinFactNeighborY="-50036"/>
      <dgm:spPr/>
    </dgm:pt>
    <dgm:pt modelId="{5F50B214-9B51-443F-9F54-A2CAD5B24B9C}" type="pres">
      <dgm:prSet presAssocID="{40B99899-46DC-4481-B453-F52BA51D80D9}" presName="connTx" presStyleLbl="sibTrans2D1" presStyleIdx="4" presStyleCnt="5"/>
      <dgm:spPr/>
    </dgm:pt>
    <dgm:pt modelId="{FEBB0D5E-A5CE-4D63-B055-376225BDCD94}" type="pres">
      <dgm:prSet presAssocID="{F9558B05-B7A7-439B-860D-F657B4C39B39}" presName="composite" presStyleCnt="0"/>
      <dgm:spPr/>
    </dgm:pt>
    <dgm:pt modelId="{C6D5D360-1434-40F0-BCA1-EA3622A00AEE}" type="pres">
      <dgm:prSet presAssocID="{F9558B05-B7A7-439B-860D-F657B4C39B39}" presName="parTx" presStyleLbl="node1" presStyleIdx="4" presStyleCnt="6">
        <dgm:presLayoutVars>
          <dgm:chMax val="0"/>
          <dgm:chPref val="0"/>
          <dgm:bulletEnabled val="1"/>
        </dgm:presLayoutVars>
      </dgm:prSet>
      <dgm:spPr/>
    </dgm:pt>
    <dgm:pt modelId="{654906A3-9AE7-42A3-960B-7994EAE06BDD}" type="pres">
      <dgm:prSet presAssocID="{F9558B05-B7A7-439B-860D-F657B4C39B39}" presName="parSh" presStyleLbl="node1" presStyleIdx="5" presStyleCnt="6" custLinFactNeighborX="0" custLinFactNeighborY="-29187"/>
      <dgm:spPr/>
    </dgm:pt>
    <dgm:pt modelId="{912DE639-3146-4C4D-901D-B7E848501211}" type="pres">
      <dgm:prSet presAssocID="{F9558B05-B7A7-439B-860D-F657B4C39B39}" presName="desTx" presStyleLbl="fgAcc1" presStyleIdx="5" presStyleCnt="6">
        <dgm:presLayoutVars>
          <dgm:bulletEnabled val="1"/>
        </dgm:presLayoutVars>
      </dgm:prSet>
      <dgm:spPr/>
    </dgm:pt>
  </dgm:ptLst>
  <dgm:cxnLst>
    <dgm:cxn modelId="{E99B2C02-DB22-489D-8802-29A02AD33485}" type="presOf" srcId="{C9AF4DD5-AEE4-49E7-B5CE-00130C4AF196}" destId="{66016593-DCCC-4125-92AA-10A87570FF78}" srcOrd="0" destOrd="0" presId="urn:microsoft.com/office/officeart/2005/8/layout/process3"/>
    <dgm:cxn modelId="{D701B308-08B8-44C4-9010-AC7AE01C2BD8}" srcId="{9B5C2995-CE5C-4432-A39C-BF36F6D68156}" destId="{82C9316F-028F-4788-BD8D-D4C118F056C4}" srcOrd="2" destOrd="0" parTransId="{79467D7E-7419-4235-ABED-B5A915090BA4}" sibTransId="{2444AA65-AC4F-4FCC-8421-38C2DA18E7EF}"/>
    <dgm:cxn modelId="{30739112-33DF-4592-AF2F-51BD74C0A6CA}" type="presOf" srcId="{EDFAA9FC-C9FC-4508-919F-4AFA8086B9E4}" destId="{34F1848F-C11E-4C1E-AC0D-E11538D2437C}" srcOrd="0" destOrd="0" presId="urn:microsoft.com/office/officeart/2005/8/layout/process3"/>
    <dgm:cxn modelId="{C2962813-0D3C-472A-9F2A-871D9B708E3E}" type="presOf" srcId="{422F5FC7-1382-4F1E-9A72-DB97EDC81F65}" destId="{448D482C-177B-4A2B-8933-88F6B2238F51}" srcOrd="0" destOrd="0" presId="urn:microsoft.com/office/officeart/2005/8/layout/process3"/>
    <dgm:cxn modelId="{8BE79A16-BA4D-4B65-9706-946C6A48E8A0}" srcId="{C9AF4DD5-AEE4-49E7-B5CE-00130C4AF196}" destId="{D23614D9-4A2D-4967-AD8C-D2D158A10874}" srcOrd="0" destOrd="0" parTransId="{AF67F9A2-78DF-43B7-A82E-85D0333A7610}" sibTransId="{D00864A4-40B0-40A5-A2C7-A6490CD5E31C}"/>
    <dgm:cxn modelId="{A8978619-0341-4B92-A039-CC1344DD5A72}" type="presOf" srcId="{461AE316-379E-420F-8AFF-5F4F46145AF5}" destId="{1C8A6D9B-3F53-437C-8776-936C1B423EB9}" srcOrd="1" destOrd="0" presId="urn:microsoft.com/office/officeart/2005/8/layout/process3"/>
    <dgm:cxn modelId="{4FF0D71F-71F4-440A-BD52-2EC0F87A6AF8}" type="presOf" srcId="{BC782C11-BCE8-4C69-9C25-701714F07F3B}" destId="{669F038D-162D-4B3F-B972-2F8DB3D804AB}" srcOrd="0" destOrd="0" presId="urn:microsoft.com/office/officeart/2005/8/layout/process3"/>
    <dgm:cxn modelId="{5DE0142B-1E29-483F-A3C0-BA31A563C279}" type="presOf" srcId="{82C9316F-028F-4788-BD8D-D4C118F056C4}" destId="{7EC6A3DD-579C-4CAA-BF80-DDDE4EAA958F}" srcOrd="1" destOrd="0" presId="urn:microsoft.com/office/officeart/2005/8/layout/process3"/>
    <dgm:cxn modelId="{9D4DD25C-9708-43F9-A6C4-41CE1F8C2D6C}" srcId="{9B5C2995-CE5C-4432-A39C-BF36F6D68156}" destId="{F9558B05-B7A7-439B-860D-F657B4C39B39}" srcOrd="5" destOrd="0" parTransId="{8A5B2ECF-1765-4751-82FC-9B6E1D024652}" sibTransId="{BD5A097E-FFFB-4E47-9A4A-C4B08C48F79F}"/>
    <dgm:cxn modelId="{EEC32B5D-3B58-4C47-A68A-B39F98F703FA}" type="presOf" srcId="{461AE316-379E-420F-8AFF-5F4F46145AF5}" destId="{B8440293-F5BC-4165-9A3F-B0464CEE088D}" srcOrd="0" destOrd="0" presId="urn:microsoft.com/office/officeart/2005/8/layout/process3"/>
    <dgm:cxn modelId="{8C34FF5D-A1C1-4568-B1C3-8371558D75F3}" type="presOf" srcId="{D23614D9-4A2D-4967-AD8C-D2D158A10874}" destId="{3A8097C6-3F5E-47D8-A770-6BB94C4F611F}" srcOrd="0" destOrd="0" presId="urn:microsoft.com/office/officeart/2005/8/layout/process3"/>
    <dgm:cxn modelId="{4C1B8466-ED56-4D33-90F8-289E174CE6B1}" type="presOf" srcId="{9B5C2995-CE5C-4432-A39C-BF36F6D68156}" destId="{848FBFD8-1CDA-489E-9D94-F120C54C1AB2}" srcOrd="0" destOrd="0" presId="urn:microsoft.com/office/officeart/2005/8/layout/process3"/>
    <dgm:cxn modelId="{891AB767-200E-40D5-ADA4-8A2D38D7A068}" srcId="{198304E8-0F98-4EB5-8231-9E277402D414}" destId="{95079A84-4D13-499B-9CE5-CFA18A732886}" srcOrd="0" destOrd="0" parTransId="{DA40D132-0783-42D3-95BA-A3F3B29401AA}" sibTransId="{6C01E644-BB22-4B62-8695-4964AF2C4A9B}"/>
    <dgm:cxn modelId="{933DEC67-47A1-414F-BF37-D5746D3F3B47}" type="presOf" srcId="{82C9316F-028F-4788-BD8D-D4C118F056C4}" destId="{97B3FA81-615A-49B3-B78C-9BAAC5448F23}" srcOrd="0" destOrd="0" presId="urn:microsoft.com/office/officeart/2005/8/layout/process3"/>
    <dgm:cxn modelId="{BA64106B-2241-4598-8CD6-106D1385C40E}" type="presOf" srcId="{40B99899-46DC-4481-B453-F52BA51D80D9}" destId="{5F50B214-9B51-443F-9F54-A2CAD5B24B9C}" srcOrd="1" destOrd="0" presId="urn:microsoft.com/office/officeart/2005/8/layout/process3"/>
    <dgm:cxn modelId="{95EA666B-11F3-43B9-9220-8D29B3EC5D84}" type="presOf" srcId="{EDFAA9FC-C9FC-4508-919F-4AFA8086B9E4}" destId="{9D981D81-93EB-41DB-BB74-46C6BFD8844F}" srcOrd="1" destOrd="0" presId="urn:microsoft.com/office/officeart/2005/8/layout/process3"/>
    <dgm:cxn modelId="{145ED76C-FCF0-458C-94D7-AF395D25036B}" type="presOf" srcId="{EF9D6D8F-BE1C-4DB1-8DAA-1D64C498C5F2}" destId="{912DE639-3146-4C4D-901D-B7E848501211}" srcOrd="0" destOrd="0" presId="urn:microsoft.com/office/officeart/2005/8/layout/process3"/>
    <dgm:cxn modelId="{5026044E-435F-4607-9BEF-4709F75712BC}" srcId="{461AE316-379E-420F-8AFF-5F4F46145AF5}" destId="{A924AF27-FB7A-4BD5-BFA7-B5B9B742A52A}" srcOrd="0" destOrd="0" parTransId="{DB0E6A6B-A312-4BD5-9BF9-11B618FC069C}" sibTransId="{D42B10A8-ECC3-4AC6-B4AB-83714F8C6239}"/>
    <dgm:cxn modelId="{A79D856E-5ED6-4CC9-822D-9340C17C3313}" type="presOf" srcId="{198304E8-0F98-4EB5-8231-9E277402D414}" destId="{E3E950B5-3FE6-4456-9E5E-BC807B8A6EFE}" srcOrd="1" destOrd="0" presId="urn:microsoft.com/office/officeart/2005/8/layout/process3"/>
    <dgm:cxn modelId="{41C05C4F-803F-4BE6-808E-F700758230EB}" type="presOf" srcId="{464477A8-EB29-4697-9DA5-50FE9DB4939F}" destId="{4B914672-8E1D-4873-8FBE-4DEF909158C6}" srcOrd="1" destOrd="0" presId="urn:microsoft.com/office/officeart/2005/8/layout/process3"/>
    <dgm:cxn modelId="{899C614F-71B6-47C7-B76E-79BEC7AA3F72}" srcId="{F9558B05-B7A7-439B-860D-F657B4C39B39}" destId="{EF9D6D8F-BE1C-4DB1-8DAA-1D64C498C5F2}" srcOrd="0" destOrd="0" parTransId="{E6029226-4828-48F7-BB69-8EBD0CFC443D}" sibTransId="{9C73EB27-D5E6-4FE4-809F-52943C3E7CD6}"/>
    <dgm:cxn modelId="{B03E7372-1758-4F10-8ECE-F3606D9BAEF1}" type="presOf" srcId="{F9558B05-B7A7-439B-860D-F657B4C39B39}" destId="{C6D5D360-1434-40F0-BCA1-EA3622A00AEE}" srcOrd="0" destOrd="0" presId="urn:microsoft.com/office/officeart/2005/8/layout/process3"/>
    <dgm:cxn modelId="{2D63A174-4875-4AC2-B40B-7654B53F02B8}" type="presOf" srcId="{F9558B05-B7A7-439B-860D-F657B4C39B39}" destId="{654906A3-9AE7-42A3-960B-7994EAE06BDD}" srcOrd="1" destOrd="0" presId="urn:microsoft.com/office/officeart/2005/8/layout/process3"/>
    <dgm:cxn modelId="{0AEC3F79-FE69-4E50-B108-DE5740B5C82D}" type="presOf" srcId="{BC782C11-BCE8-4C69-9C25-701714F07F3B}" destId="{2E6FD924-B564-4F75-AEC2-BD2A6A3A10FA}" srcOrd="1" destOrd="0" presId="urn:microsoft.com/office/officeart/2005/8/layout/process3"/>
    <dgm:cxn modelId="{F06D9F7B-E389-4913-A921-81AE36FCC749}" srcId="{9B5C2995-CE5C-4432-A39C-BF36F6D68156}" destId="{C9AF4DD5-AEE4-49E7-B5CE-00130C4AF196}" srcOrd="0" destOrd="0" parTransId="{748299ED-7ACA-43C8-8C61-CDC080A98CF5}" sibTransId="{BC782C11-BCE8-4C69-9C25-701714F07F3B}"/>
    <dgm:cxn modelId="{BE7EBB8A-E6B0-4DCC-A3B9-C3E25EB44572}" type="presOf" srcId="{1D3F3026-BD0F-461E-8C45-F42D7A015322}" destId="{FB2CDF41-D0A1-4189-B599-9400248051F3}" srcOrd="0" destOrd="0" presId="urn:microsoft.com/office/officeart/2005/8/layout/process3"/>
    <dgm:cxn modelId="{1E30018E-DF95-4898-96A0-0B86645C608B}" srcId="{C9AF4DD5-AEE4-49E7-B5CE-00130C4AF196}" destId="{82421DBB-6833-44BC-997C-5E75C96B4CC3}" srcOrd="1" destOrd="0" parTransId="{260B45F0-69A4-47D8-BDA0-1FF2D3A04063}" sibTransId="{1F0A6B5C-4F7F-40FF-BB60-EDFC2227999E}"/>
    <dgm:cxn modelId="{E8DF848F-A148-497C-883B-075ADED70B2C}" srcId="{9B5C2995-CE5C-4432-A39C-BF36F6D68156}" destId="{461AE316-379E-420F-8AFF-5F4F46145AF5}" srcOrd="1" destOrd="0" parTransId="{E9BC1026-D092-48BF-8404-2938F988CAA9}" sibTransId="{1D3F3026-BD0F-461E-8C45-F42D7A015322}"/>
    <dgm:cxn modelId="{C13EA794-1C34-498F-BBB1-04DAB8A62F01}" type="presOf" srcId="{9662C52B-07BA-47AD-9AF3-25E957143913}" destId="{3A8097C6-3F5E-47D8-A770-6BB94C4F611F}" srcOrd="0" destOrd="2" presId="urn:microsoft.com/office/officeart/2005/8/layout/process3"/>
    <dgm:cxn modelId="{BF10739C-534D-434E-A198-16C53EBC4375}" srcId="{9B5C2995-CE5C-4432-A39C-BF36F6D68156}" destId="{198304E8-0F98-4EB5-8231-9E277402D414}" srcOrd="3" destOrd="0" parTransId="{59CA9314-D7B1-404B-883A-A3461B1C81A9}" sibTransId="{464477A8-EB29-4697-9DA5-50FE9DB4939F}"/>
    <dgm:cxn modelId="{63939CB1-02B8-4EFD-A10A-7A8EDF7357A3}" type="presOf" srcId="{40B99899-46DC-4481-B453-F52BA51D80D9}" destId="{F82C94A2-0356-483B-BA8E-68C5349C7332}" srcOrd="0" destOrd="0" presId="urn:microsoft.com/office/officeart/2005/8/layout/process3"/>
    <dgm:cxn modelId="{47BACEB8-62C8-4D90-BD90-8EDE8A782CF4}" srcId="{C9AF4DD5-AEE4-49E7-B5CE-00130C4AF196}" destId="{9662C52B-07BA-47AD-9AF3-25E957143913}" srcOrd="2" destOrd="0" parTransId="{32CBCD8D-BE86-4190-8742-D40DF56790A1}" sibTransId="{FB8B6E29-583A-4126-AB2C-EA2D8EF1F78E}"/>
    <dgm:cxn modelId="{2CE48CBC-DC4D-400F-BF9A-FBD6684092EC}" srcId="{9B5C2995-CE5C-4432-A39C-BF36F6D68156}" destId="{EDFAA9FC-C9FC-4508-919F-4AFA8086B9E4}" srcOrd="4" destOrd="0" parTransId="{63576F61-DE4C-4A2A-82D6-1A058C843A8B}" sibTransId="{40B99899-46DC-4481-B453-F52BA51D80D9}"/>
    <dgm:cxn modelId="{588F6DBF-EED1-425E-897C-2DDA6B34AA7C}" type="presOf" srcId="{198304E8-0F98-4EB5-8231-9E277402D414}" destId="{623CEA76-BB49-4F75-8770-655F34143FE4}" srcOrd="0" destOrd="0" presId="urn:microsoft.com/office/officeart/2005/8/layout/process3"/>
    <dgm:cxn modelId="{BCDD0BCB-AD20-4754-867D-72B37A7AD103}" srcId="{82C9316F-028F-4788-BD8D-D4C118F056C4}" destId="{9E277106-5F8F-4A2E-874F-0DE1D99B21EF}" srcOrd="0" destOrd="0" parTransId="{A8A086D6-45A7-46CE-88F9-3D0ECD1E92F5}" sibTransId="{043928B5-814B-4EF5-A4DF-E1167817E80D}"/>
    <dgm:cxn modelId="{62F65BD3-2987-4DED-84D8-85E6F56268C5}" type="presOf" srcId="{2444AA65-AC4F-4FCC-8421-38C2DA18E7EF}" destId="{1FFBB742-A16E-4FB5-A379-D4B3F27C25D9}" srcOrd="0" destOrd="0" presId="urn:microsoft.com/office/officeart/2005/8/layout/process3"/>
    <dgm:cxn modelId="{D5A1C0D8-7AE2-4299-8B01-0ADF2C971CFD}" type="presOf" srcId="{2444AA65-AC4F-4FCC-8421-38C2DA18E7EF}" destId="{53DF0091-79E3-4412-8B54-F32553926A65}" srcOrd="1" destOrd="0" presId="urn:microsoft.com/office/officeart/2005/8/layout/process3"/>
    <dgm:cxn modelId="{72C94DDE-1DD2-4D11-8E27-4EF1FDDFF358}" type="presOf" srcId="{1D3F3026-BD0F-461E-8C45-F42D7A015322}" destId="{6E8D5A70-13B5-42AD-8EEC-DAC3B576D212}" srcOrd="1" destOrd="0" presId="urn:microsoft.com/office/officeart/2005/8/layout/process3"/>
    <dgm:cxn modelId="{7C2AA1E3-1F25-4C11-BED7-865186692C57}" type="presOf" srcId="{9E277106-5F8F-4A2E-874F-0DE1D99B21EF}" destId="{D2CB288E-9023-4E14-815A-EFE88BA9A168}" srcOrd="0" destOrd="0" presId="urn:microsoft.com/office/officeart/2005/8/layout/process3"/>
    <dgm:cxn modelId="{C9A701E8-1602-42BE-B3B4-EB0B489AB609}" type="presOf" srcId="{82421DBB-6833-44BC-997C-5E75C96B4CC3}" destId="{3A8097C6-3F5E-47D8-A770-6BB94C4F611F}" srcOrd="0" destOrd="1" presId="urn:microsoft.com/office/officeart/2005/8/layout/process3"/>
    <dgm:cxn modelId="{8851E6EE-28DB-44D7-8857-2DEADA58B7A5}" srcId="{EDFAA9FC-C9FC-4508-919F-4AFA8086B9E4}" destId="{422F5FC7-1382-4F1E-9A72-DB97EDC81F65}" srcOrd="0" destOrd="0" parTransId="{7EF4DEF7-3CAF-4304-9CC2-BAA0C437491C}" sibTransId="{86EF54ED-95F5-4665-9C6C-54791706FD4C}"/>
    <dgm:cxn modelId="{4CFD1BF6-980C-4CD3-A367-5D394DFD5E88}" type="presOf" srcId="{A924AF27-FB7A-4BD5-BFA7-B5B9B742A52A}" destId="{76F77282-D601-4D0E-967B-C23AB743A67F}" srcOrd="0" destOrd="0" presId="urn:microsoft.com/office/officeart/2005/8/layout/process3"/>
    <dgm:cxn modelId="{AA14CCF8-4C78-411C-B0DF-4B5209F98A1D}" type="presOf" srcId="{95079A84-4D13-499B-9CE5-CFA18A732886}" destId="{4221C402-18D3-4380-B873-D38ECB0D7475}" srcOrd="0" destOrd="0" presId="urn:microsoft.com/office/officeart/2005/8/layout/process3"/>
    <dgm:cxn modelId="{FDD25FFB-FEF9-44EC-A0D3-9B7AD2BB33FF}" type="presOf" srcId="{464477A8-EB29-4697-9DA5-50FE9DB4939F}" destId="{2076CB80-DE63-4944-A639-7823D711E960}" srcOrd="0" destOrd="0" presId="urn:microsoft.com/office/officeart/2005/8/layout/process3"/>
    <dgm:cxn modelId="{676002FD-9E83-4C65-9B83-2E303D02B6E3}" type="presOf" srcId="{C9AF4DD5-AEE4-49E7-B5CE-00130C4AF196}" destId="{DEB04BDA-7E6A-4DC6-A865-B54DE5842D22}" srcOrd="1" destOrd="0" presId="urn:microsoft.com/office/officeart/2005/8/layout/process3"/>
    <dgm:cxn modelId="{4AEA4866-E299-464D-A290-ACD2FF7F1ED9}" type="presParOf" srcId="{848FBFD8-1CDA-489E-9D94-F120C54C1AB2}" destId="{926D1680-88CA-4D83-8D62-6AC6FF3E17D6}" srcOrd="0" destOrd="0" presId="urn:microsoft.com/office/officeart/2005/8/layout/process3"/>
    <dgm:cxn modelId="{8A2C8244-8A12-4D71-8B73-32299262DBB2}" type="presParOf" srcId="{926D1680-88CA-4D83-8D62-6AC6FF3E17D6}" destId="{66016593-DCCC-4125-92AA-10A87570FF78}" srcOrd="0" destOrd="0" presId="urn:microsoft.com/office/officeart/2005/8/layout/process3"/>
    <dgm:cxn modelId="{CCDD50BE-BDFA-47CD-83D9-91E06873FD22}" type="presParOf" srcId="{926D1680-88CA-4D83-8D62-6AC6FF3E17D6}" destId="{DEB04BDA-7E6A-4DC6-A865-B54DE5842D22}" srcOrd="1" destOrd="0" presId="urn:microsoft.com/office/officeart/2005/8/layout/process3"/>
    <dgm:cxn modelId="{4FE3E3D3-A27B-45FE-A18B-89A8B051CDE9}" type="presParOf" srcId="{926D1680-88CA-4D83-8D62-6AC6FF3E17D6}" destId="{3A8097C6-3F5E-47D8-A770-6BB94C4F611F}" srcOrd="2" destOrd="0" presId="urn:microsoft.com/office/officeart/2005/8/layout/process3"/>
    <dgm:cxn modelId="{3E10AA45-2884-4BC8-9241-C97CC2EA4F59}" type="presParOf" srcId="{848FBFD8-1CDA-489E-9D94-F120C54C1AB2}" destId="{669F038D-162D-4B3F-B972-2F8DB3D804AB}" srcOrd="1" destOrd="0" presId="urn:microsoft.com/office/officeart/2005/8/layout/process3"/>
    <dgm:cxn modelId="{80E2C902-9DEE-4C0E-97F4-0DC60933D29C}" type="presParOf" srcId="{669F038D-162D-4B3F-B972-2F8DB3D804AB}" destId="{2E6FD924-B564-4F75-AEC2-BD2A6A3A10FA}" srcOrd="0" destOrd="0" presId="urn:microsoft.com/office/officeart/2005/8/layout/process3"/>
    <dgm:cxn modelId="{C096A00B-F861-434C-8F15-23A47F9E21F9}" type="presParOf" srcId="{848FBFD8-1CDA-489E-9D94-F120C54C1AB2}" destId="{6D60210C-4269-45D0-B058-16BBAA3AB922}" srcOrd="2" destOrd="0" presId="urn:microsoft.com/office/officeart/2005/8/layout/process3"/>
    <dgm:cxn modelId="{D9A891F0-7D11-40AB-AF00-7E4D20F56D91}" type="presParOf" srcId="{6D60210C-4269-45D0-B058-16BBAA3AB922}" destId="{B8440293-F5BC-4165-9A3F-B0464CEE088D}" srcOrd="0" destOrd="0" presId="urn:microsoft.com/office/officeart/2005/8/layout/process3"/>
    <dgm:cxn modelId="{A23FA765-3250-4788-A776-1E6207ECC4C2}" type="presParOf" srcId="{6D60210C-4269-45D0-B058-16BBAA3AB922}" destId="{1C8A6D9B-3F53-437C-8776-936C1B423EB9}" srcOrd="1" destOrd="0" presId="urn:microsoft.com/office/officeart/2005/8/layout/process3"/>
    <dgm:cxn modelId="{E26EC5CB-466C-4D60-94D1-D4FC439F4D81}" type="presParOf" srcId="{6D60210C-4269-45D0-B058-16BBAA3AB922}" destId="{76F77282-D601-4D0E-967B-C23AB743A67F}" srcOrd="2" destOrd="0" presId="urn:microsoft.com/office/officeart/2005/8/layout/process3"/>
    <dgm:cxn modelId="{BF7A1493-42BF-411C-B1A6-0EFDA756DC4D}" type="presParOf" srcId="{848FBFD8-1CDA-489E-9D94-F120C54C1AB2}" destId="{FB2CDF41-D0A1-4189-B599-9400248051F3}" srcOrd="3" destOrd="0" presId="urn:microsoft.com/office/officeart/2005/8/layout/process3"/>
    <dgm:cxn modelId="{F89AB8AD-7AC0-4A78-AEA1-0ECA5F0EB58B}" type="presParOf" srcId="{FB2CDF41-D0A1-4189-B599-9400248051F3}" destId="{6E8D5A70-13B5-42AD-8EEC-DAC3B576D212}" srcOrd="0" destOrd="0" presId="urn:microsoft.com/office/officeart/2005/8/layout/process3"/>
    <dgm:cxn modelId="{2D98EE02-9190-4157-86D0-8002135B2F05}" type="presParOf" srcId="{848FBFD8-1CDA-489E-9D94-F120C54C1AB2}" destId="{F1EB07BF-6B29-416C-B757-40E9CC27FA17}" srcOrd="4" destOrd="0" presId="urn:microsoft.com/office/officeart/2005/8/layout/process3"/>
    <dgm:cxn modelId="{748623F7-0174-43AD-B36A-5F121959F95B}" type="presParOf" srcId="{F1EB07BF-6B29-416C-B757-40E9CC27FA17}" destId="{97B3FA81-615A-49B3-B78C-9BAAC5448F23}" srcOrd="0" destOrd="0" presId="urn:microsoft.com/office/officeart/2005/8/layout/process3"/>
    <dgm:cxn modelId="{1A94A96B-1B75-4971-9EC4-904EDDCB0710}" type="presParOf" srcId="{F1EB07BF-6B29-416C-B757-40E9CC27FA17}" destId="{7EC6A3DD-579C-4CAA-BF80-DDDE4EAA958F}" srcOrd="1" destOrd="0" presId="urn:microsoft.com/office/officeart/2005/8/layout/process3"/>
    <dgm:cxn modelId="{41135D28-3A7D-4502-ABB5-1B194BD8614D}" type="presParOf" srcId="{F1EB07BF-6B29-416C-B757-40E9CC27FA17}" destId="{D2CB288E-9023-4E14-815A-EFE88BA9A168}" srcOrd="2" destOrd="0" presId="urn:microsoft.com/office/officeart/2005/8/layout/process3"/>
    <dgm:cxn modelId="{3E30A231-C594-4CEE-BDEC-C7BBF8767C4B}" type="presParOf" srcId="{848FBFD8-1CDA-489E-9D94-F120C54C1AB2}" destId="{1FFBB742-A16E-4FB5-A379-D4B3F27C25D9}" srcOrd="5" destOrd="0" presId="urn:microsoft.com/office/officeart/2005/8/layout/process3"/>
    <dgm:cxn modelId="{12C6D018-112C-419F-9F47-76103076B905}" type="presParOf" srcId="{1FFBB742-A16E-4FB5-A379-D4B3F27C25D9}" destId="{53DF0091-79E3-4412-8B54-F32553926A65}" srcOrd="0" destOrd="0" presId="urn:microsoft.com/office/officeart/2005/8/layout/process3"/>
    <dgm:cxn modelId="{741A6B44-0D14-4540-B26A-B0E19A0A6F6A}" type="presParOf" srcId="{848FBFD8-1CDA-489E-9D94-F120C54C1AB2}" destId="{68EE2C58-D821-4B92-BB46-3AA0E9B6AE0A}" srcOrd="6" destOrd="0" presId="urn:microsoft.com/office/officeart/2005/8/layout/process3"/>
    <dgm:cxn modelId="{B2AD9F88-DBA5-4A5A-BCFD-71F65F3ACB0B}" type="presParOf" srcId="{68EE2C58-D821-4B92-BB46-3AA0E9B6AE0A}" destId="{623CEA76-BB49-4F75-8770-655F34143FE4}" srcOrd="0" destOrd="0" presId="urn:microsoft.com/office/officeart/2005/8/layout/process3"/>
    <dgm:cxn modelId="{38BD132A-F3B4-40C3-A41C-D12AF80988A9}" type="presParOf" srcId="{68EE2C58-D821-4B92-BB46-3AA0E9B6AE0A}" destId="{E3E950B5-3FE6-4456-9E5E-BC807B8A6EFE}" srcOrd="1" destOrd="0" presId="urn:microsoft.com/office/officeart/2005/8/layout/process3"/>
    <dgm:cxn modelId="{F8E822E8-2E5B-4269-8DEC-180CF90395E1}" type="presParOf" srcId="{68EE2C58-D821-4B92-BB46-3AA0E9B6AE0A}" destId="{4221C402-18D3-4380-B873-D38ECB0D7475}" srcOrd="2" destOrd="0" presId="urn:microsoft.com/office/officeart/2005/8/layout/process3"/>
    <dgm:cxn modelId="{05C5060C-330A-44F7-B834-CE328004AB99}" type="presParOf" srcId="{848FBFD8-1CDA-489E-9D94-F120C54C1AB2}" destId="{2076CB80-DE63-4944-A639-7823D711E960}" srcOrd="7" destOrd="0" presId="urn:microsoft.com/office/officeart/2005/8/layout/process3"/>
    <dgm:cxn modelId="{8FC5951A-0CFE-4510-9AEB-1123AC10160E}" type="presParOf" srcId="{2076CB80-DE63-4944-A639-7823D711E960}" destId="{4B914672-8E1D-4873-8FBE-4DEF909158C6}" srcOrd="0" destOrd="0" presId="urn:microsoft.com/office/officeart/2005/8/layout/process3"/>
    <dgm:cxn modelId="{F4AA61D3-73F2-4D7B-B698-18C3138DB884}" type="presParOf" srcId="{848FBFD8-1CDA-489E-9D94-F120C54C1AB2}" destId="{E90AAEAB-ADF0-43AD-8735-2BC8C2CD66C1}" srcOrd="8" destOrd="0" presId="urn:microsoft.com/office/officeart/2005/8/layout/process3"/>
    <dgm:cxn modelId="{134CD27E-964E-452A-84A1-B537A47AE088}" type="presParOf" srcId="{E90AAEAB-ADF0-43AD-8735-2BC8C2CD66C1}" destId="{34F1848F-C11E-4C1E-AC0D-E11538D2437C}" srcOrd="0" destOrd="0" presId="urn:microsoft.com/office/officeart/2005/8/layout/process3"/>
    <dgm:cxn modelId="{91289B06-78D9-47B2-9B92-1691CA6ACD75}" type="presParOf" srcId="{E90AAEAB-ADF0-43AD-8735-2BC8C2CD66C1}" destId="{9D981D81-93EB-41DB-BB74-46C6BFD8844F}" srcOrd="1" destOrd="0" presId="urn:microsoft.com/office/officeart/2005/8/layout/process3"/>
    <dgm:cxn modelId="{986CB093-9340-45A9-B8B0-D6BF24EF7CCD}" type="presParOf" srcId="{E90AAEAB-ADF0-43AD-8735-2BC8C2CD66C1}" destId="{448D482C-177B-4A2B-8933-88F6B2238F51}" srcOrd="2" destOrd="0" presId="urn:microsoft.com/office/officeart/2005/8/layout/process3"/>
    <dgm:cxn modelId="{E4E915FA-47C4-4CCC-8D13-84FA34DC8437}" type="presParOf" srcId="{848FBFD8-1CDA-489E-9D94-F120C54C1AB2}" destId="{F82C94A2-0356-483B-BA8E-68C5349C7332}" srcOrd="9" destOrd="0" presId="urn:microsoft.com/office/officeart/2005/8/layout/process3"/>
    <dgm:cxn modelId="{452749BB-D259-4240-8269-91BE9AA00D2E}" type="presParOf" srcId="{F82C94A2-0356-483B-BA8E-68C5349C7332}" destId="{5F50B214-9B51-443F-9F54-A2CAD5B24B9C}" srcOrd="0" destOrd="0" presId="urn:microsoft.com/office/officeart/2005/8/layout/process3"/>
    <dgm:cxn modelId="{46221E58-2FC1-46F7-89E4-B8B588B2CCC6}" type="presParOf" srcId="{848FBFD8-1CDA-489E-9D94-F120C54C1AB2}" destId="{FEBB0D5E-A5CE-4D63-B055-376225BDCD94}" srcOrd="10" destOrd="0" presId="urn:microsoft.com/office/officeart/2005/8/layout/process3"/>
    <dgm:cxn modelId="{D463D316-D0E8-4CBB-9079-19A64C584664}" type="presParOf" srcId="{FEBB0D5E-A5CE-4D63-B055-376225BDCD94}" destId="{C6D5D360-1434-40F0-BCA1-EA3622A00AEE}" srcOrd="0" destOrd="0" presId="urn:microsoft.com/office/officeart/2005/8/layout/process3"/>
    <dgm:cxn modelId="{24E57AF0-735E-4B52-94EF-390A5CD395CF}" type="presParOf" srcId="{FEBB0D5E-A5CE-4D63-B055-376225BDCD94}" destId="{654906A3-9AE7-42A3-960B-7994EAE06BDD}" srcOrd="1" destOrd="0" presId="urn:microsoft.com/office/officeart/2005/8/layout/process3"/>
    <dgm:cxn modelId="{18044D8A-27F5-491C-B41B-2AD8F390FB6A}" type="presParOf" srcId="{FEBB0D5E-A5CE-4D63-B055-376225BDCD94}" destId="{912DE639-3146-4C4D-901D-B7E84850121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14A284-8A0F-4298-8E37-8D48E1E02AE7}"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n-US"/>
        </a:p>
      </dgm:t>
    </dgm:pt>
    <dgm:pt modelId="{A1BDD688-4F6E-44EA-BFAE-0756C2488B50}">
      <dgm:prSet phldrT="[Text]"/>
      <dgm:spPr/>
      <dgm:t>
        <a:bodyPr/>
        <a:lstStyle/>
        <a:p>
          <a:r>
            <a:rPr lang="en-US"/>
            <a:t>Governance, Scope  &amp; Data  </a:t>
          </a:r>
        </a:p>
      </dgm:t>
    </dgm:pt>
    <dgm:pt modelId="{CC9554D5-A39B-4E13-91E2-F7431C5626C8}" type="parTrans" cxnId="{427C2E84-5404-42D0-9B75-16BE9F8134F1}">
      <dgm:prSet/>
      <dgm:spPr/>
      <dgm:t>
        <a:bodyPr/>
        <a:lstStyle/>
        <a:p>
          <a:endParaRPr lang="en-US"/>
        </a:p>
      </dgm:t>
    </dgm:pt>
    <dgm:pt modelId="{85809B7C-D9AB-4187-B6F3-6FEE6105F8D5}" type="sibTrans" cxnId="{427C2E84-5404-42D0-9B75-16BE9F8134F1}">
      <dgm:prSet/>
      <dgm:spPr/>
      <dgm:t>
        <a:bodyPr/>
        <a:lstStyle/>
        <a:p>
          <a:endParaRPr lang="en-US"/>
        </a:p>
      </dgm:t>
    </dgm:pt>
    <dgm:pt modelId="{4261EA3F-75A9-4266-912A-34DFBCFB594F}">
      <dgm:prSet phldrT="[Text]" custT="1"/>
      <dgm:spPr/>
      <dgm:t>
        <a:bodyPr/>
        <a:lstStyle/>
        <a:p>
          <a:pPr>
            <a:buClrTx/>
            <a:buSzTx/>
            <a:buFont typeface="Arial" panose="020B0604020202020204" pitchFamily="34" charset="0"/>
            <a:buChar char="•"/>
          </a:pPr>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Subject matter and scope </a:t>
          </a:r>
          <a:endParaRPr lang="en-US" sz="1000"/>
        </a:p>
      </dgm:t>
    </dgm:pt>
    <dgm:pt modelId="{98B4D0EA-2F1B-405B-8341-B79CB5CA9F2B}" type="parTrans" cxnId="{1DDF9A59-4B09-47DB-A9BD-4062075CCA78}">
      <dgm:prSet/>
      <dgm:spPr/>
      <dgm:t>
        <a:bodyPr/>
        <a:lstStyle/>
        <a:p>
          <a:endParaRPr lang="en-US"/>
        </a:p>
      </dgm:t>
    </dgm:pt>
    <dgm:pt modelId="{D6781019-97D5-432E-A4A6-ED1171F17E47}" type="sibTrans" cxnId="{1DDF9A59-4B09-47DB-A9BD-4062075CCA78}">
      <dgm:prSet/>
      <dgm:spPr/>
      <dgm:t>
        <a:bodyPr/>
        <a:lstStyle/>
        <a:p>
          <a:endParaRPr lang="en-US"/>
        </a:p>
      </dgm:t>
    </dgm:pt>
    <dgm:pt modelId="{1EC5F8E2-4308-419D-804D-89F9D22D3AB3}">
      <dgm:prSet phldrT="[Text]"/>
      <dgm:spPr/>
      <dgm:t>
        <a:bodyPr/>
        <a:lstStyle/>
        <a:p>
          <a:r>
            <a:rPr lang="en-US"/>
            <a:t>System Needs</a:t>
          </a:r>
        </a:p>
      </dgm:t>
    </dgm:pt>
    <dgm:pt modelId="{CD0DA10B-2C08-4FCC-84BC-3A72919ECF6B}" type="parTrans" cxnId="{1BA166FB-2531-440A-A836-6F9E4926EBC0}">
      <dgm:prSet/>
      <dgm:spPr/>
      <dgm:t>
        <a:bodyPr/>
        <a:lstStyle/>
        <a:p>
          <a:endParaRPr lang="en-US"/>
        </a:p>
      </dgm:t>
    </dgm:pt>
    <dgm:pt modelId="{EB2836E2-58A9-43E3-BE66-05D5715D08A4}" type="sibTrans" cxnId="{1BA166FB-2531-440A-A836-6F9E4926EBC0}">
      <dgm:prSet/>
      <dgm:spPr/>
      <dgm:t>
        <a:bodyPr/>
        <a:lstStyle/>
        <a:p>
          <a:endParaRPr lang="en-US"/>
        </a:p>
      </dgm:t>
    </dgm:pt>
    <dgm:pt modelId="{1C8DDE67-DE37-4739-BD76-522FD1216682}">
      <dgm:prSet phldrT="[Text]" custT="1"/>
      <dgm:spPr/>
      <dgm:t>
        <a:bodyPr/>
        <a:lstStyle/>
        <a:p>
          <a:pPr>
            <a:buClrTx/>
            <a:buSzTx/>
            <a:buFont typeface="Arial" panose="020B0604020202020204" pitchFamily="34" charset="0"/>
            <a:buChar char="•"/>
          </a:pPr>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8</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System needs </a:t>
          </a:r>
          <a:endParaRPr lang="en-US" sz="1000"/>
        </a:p>
      </dgm:t>
    </dgm:pt>
    <dgm:pt modelId="{45A6DB6E-AD87-401A-8CA8-F7F18B93CFCC}" type="parTrans" cxnId="{54D999C2-E687-4DB9-B65E-63DF84374C8C}">
      <dgm:prSet/>
      <dgm:spPr/>
      <dgm:t>
        <a:bodyPr/>
        <a:lstStyle/>
        <a:p>
          <a:endParaRPr lang="en-US"/>
        </a:p>
      </dgm:t>
    </dgm:pt>
    <dgm:pt modelId="{0C7498C7-9B4D-4A96-9B57-AA4030E3D0A4}" type="sibTrans" cxnId="{54D999C2-E687-4DB9-B65E-63DF84374C8C}">
      <dgm:prSet/>
      <dgm:spPr/>
      <dgm:t>
        <a:bodyPr/>
        <a:lstStyle/>
        <a:p>
          <a:endParaRPr lang="en-US"/>
        </a:p>
      </dgm:t>
    </dgm:pt>
    <dgm:pt modelId="{C7495543-4848-4DC3-A553-518F8F759C8B}">
      <dgm:prSet phldrT="[Text]"/>
      <dgm:spPr/>
      <dgm:t>
        <a:bodyPr/>
        <a:lstStyle/>
        <a:p>
          <a:r>
            <a:rPr lang="en-US"/>
            <a:t>General Provisions</a:t>
          </a:r>
        </a:p>
      </dgm:t>
    </dgm:pt>
    <dgm:pt modelId="{16CA82A3-8D08-4F39-8F05-C592A46A1326}" type="parTrans" cxnId="{5534BBF9-D627-46FF-A593-5207E99A3D3B}">
      <dgm:prSet/>
      <dgm:spPr/>
      <dgm:t>
        <a:bodyPr/>
        <a:lstStyle/>
        <a:p>
          <a:endParaRPr lang="en-US"/>
        </a:p>
      </dgm:t>
    </dgm:pt>
    <dgm:pt modelId="{E3BF2FD2-96E5-4721-84C7-B112A9775026}" type="sibTrans" cxnId="{5534BBF9-D627-46FF-A593-5207E99A3D3B}">
      <dgm:prSet/>
      <dgm:spPr/>
      <dgm:t>
        <a:bodyPr/>
        <a:lstStyle/>
        <a:p>
          <a:endParaRPr lang="en-US"/>
        </a:p>
      </dgm:t>
    </dgm:pt>
    <dgm:pt modelId="{57C98071-489B-4E62-BDCF-6EF366710C9B}">
      <dgm:prSet phldrT="[Text]" custT="1"/>
      <dgm:spPr/>
      <dgm:t>
        <a:bodyPr/>
        <a:lstStyle/>
        <a:p>
          <a:pPr>
            <a:buClrTx/>
            <a:buSzTx/>
            <a:buFont typeface="Arial" panose="020B0604020202020204" pitchFamily="34" charset="0"/>
            <a:buChar char="•"/>
          </a:pPr>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17</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Guiding criteria </a:t>
          </a:r>
          <a:endParaRPr lang="en-US" sz="1000"/>
        </a:p>
      </dgm:t>
    </dgm:pt>
    <dgm:pt modelId="{32D05E20-AB99-40DC-A1FF-751A4953AAF1}" type="parTrans" cxnId="{5C9E48B5-A30D-4A6C-A120-7F0827379834}">
      <dgm:prSet/>
      <dgm:spPr/>
      <dgm:t>
        <a:bodyPr/>
        <a:lstStyle/>
        <a:p>
          <a:endParaRPr lang="en-US"/>
        </a:p>
      </dgm:t>
    </dgm:pt>
    <dgm:pt modelId="{EB6B0FAA-5AFD-42ED-82FF-07755198AAB4}" type="sibTrans" cxnId="{5C9E48B5-A30D-4A6C-A120-7F0827379834}">
      <dgm:prSet/>
      <dgm:spPr/>
      <dgm:t>
        <a:bodyPr/>
        <a:lstStyle/>
        <a:p>
          <a:endParaRPr lang="en-US"/>
        </a:p>
      </dgm:t>
    </dgm:pt>
    <dgm:pt modelId="{A77B2012-1F99-42F4-9E04-3F74EACF95D9}">
      <dgm:prSet phldrT="[Text]"/>
      <dgm:spPr/>
      <dgm:t>
        <a:bodyPr/>
        <a:lstStyle/>
        <a:p>
          <a:r>
            <a:rPr lang="en-US"/>
            <a:t>Network Needs &amp; finetuning</a:t>
          </a:r>
        </a:p>
      </dgm:t>
    </dgm:pt>
    <dgm:pt modelId="{5975B047-9992-4BE5-9011-BEF32F97F634}" type="parTrans" cxnId="{70CB10A1-9A2E-4D36-9AFA-F0B2A73CAF30}">
      <dgm:prSet/>
      <dgm:spPr/>
      <dgm:t>
        <a:bodyPr/>
        <a:lstStyle/>
        <a:p>
          <a:endParaRPr lang="en-US"/>
        </a:p>
      </dgm:t>
    </dgm:pt>
    <dgm:pt modelId="{47CF51ED-8913-4459-B121-57669EE89568}" type="sibTrans" cxnId="{70CB10A1-9A2E-4D36-9AFA-F0B2A73CAF30}">
      <dgm:prSet/>
      <dgm:spPr/>
      <dgm:t>
        <a:bodyPr/>
        <a:lstStyle/>
        <a:p>
          <a:endParaRPr lang="en-US"/>
        </a:p>
      </dgm:t>
    </dgm:pt>
    <dgm:pt modelId="{EE70E044-8947-4444-8410-6E78A02DFD71}">
      <dgm:prSet phldrT="[Text]" custT="1"/>
      <dgm:spPr/>
      <dgm:t>
        <a:bodyPr/>
        <a:lstStyle/>
        <a:p>
          <a:pPr>
            <a:buClrTx/>
            <a:buSzTx/>
            <a:buFontTx/>
            <a:buNone/>
          </a:pPr>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12</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Principles to assess DSO network flexibility needs </a:t>
          </a:r>
          <a:endParaRPr lang="en-US" sz="1000"/>
        </a:p>
      </dgm:t>
    </dgm:pt>
    <dgm:pt modelId="{06854003-6FAC-4AF3-BC36-0A0797F74F28}" type="parTrans" cxnId="{E3B961B0-F950-4F85-957C-61FF06FC9381}">
      <dgm:prSet/>
      <dgm:spPr/>
      <dgm:t>
        <a:bodyPr/>
        <a:lstStyle/>
        <a:p>
          <a:endParaRPr lang="en-US"/>
        </a:p>
      </dgm:t>
    </dgm:pt>
    <dgm:pt modelId="{F687B399-9E0F-4E70-8409-6AD40AC0DC5D}" type="sibTrans" cxnId="{E3B961B0-F950-4F85-957C-61FF06FC9381}">
      <dgm:prSet/>
      <dgm:spPr/>
      <dgm:t>
        <a:bodyPr/>
        <a:lstStyle/>
        <a:p>
          <a:endParaRPr lang="en-US"/>
        </a:p>
      </dgm:t>
    </dgm:pt>
    <dgm:pt modelId="{B70F0043-F14B-4E37-882D-505A4D054B0C}">
      <dgm:prSet custT="1"/>
      <dgm:spPr/>
      <dgm:t>
        <a:bodyPr/>
        <a:lstStyle/>
        <a:p>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2</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Definitions </a:t>
          </a:r>
        </a:p>
      </dgm:t>
    </dgm:pt>
    <dgm:pt modelId="{8B3B9ACD-FCF1-4E1E-A050-2C6278C0ADAA}" type="parTrans" cxnId="{501FAAD7-EE5D-4CF1-901A-543A48755683}">
      <dgm:prSet/>
      <dgm:spPr/>
      <dgm:t>
        <a:bodyPr/>
        <a:lstStyle/>
        <a:p>
          <a:endParaRPr lang="en-US"/>
        </a:p>
      </dgm:t>
    </dgm:pt>
    <dgm:pt modelId="{BBC968DD-5FFE-44DB-B6C0-A2AD394BA35B}" type="sibTrans" cxnId="{501FAAD7-EE5D-4CF1-901A-543A48755683}">
      <dgm:prSet/>
      <dgm:spPr/>
      <dgm:t>
        <a:bodyPr/>
        <a:lstStyle/>
        <a:p>
          <a:endParaRPr lang="en-US"/>
        </a:p>
      </dgm:t>
    </dgm:pt>
    <dgm:pt modelId="{567C75B5-1817-4048-A9D3-7FCDD6C6D37E}">
      <dgm:prSet custT="1"/>
      <dgm:spPr/>
      <dgm:t>
        <a:bodyPr/>
        <a:lstStyle/>
        <a:p>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3</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Roles and responsibilities </a:t>
          </a:r>
        </a:p>
      </dgm:t>
    </dgm:pt>
    <dgm:pt modelId="{7D206AC9-6730-49AD-8F92-FD2819A40624}" type="parTrans" cxnId="{556F8799-0BEB-448B-807C-17B70331AEAE}">
      <dgm:prSet/>
      <dgm:spPr/>
      <dgm:t>
        <a:bodyPr/>
        <a:lstStyle/>
        <a:p>
          <a:endParaRPr lang="en-US"/>
        </a:p>
      </dgm:t>
    </dgm:pt>
    <dgm:pt modelId="{168E756E-AEB1-4FC4-94BC-FFE04D6F7BB2}" type="sibTrans" cxnId="{556F8799-0BEB-448B-807C-17B70331AEAE}">
      <dgm:prSet/>
      <dgm:spPr/>
      <dgm:t>
        <a:bodyPr/>
        <a:lstStyle/>
        <a:p>
          <a:endParaRPr lang="en-US"/>
        </a:p>
      </dgm:t>
    </dgm:pt>
    <dgm:pt modelId="{692D1096-C896-48CE-A4F8-2E037FBA2838}">
      <dgm:prSet custT="1"/>
      <dgm:spPr/>
      <dgm:t>
        <a:bodyPr/>
        <a:lstStyle/>
        <a:p>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4</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National implementation </a:t>
          </a:r>
        </a:p>
      </dgm:t>
    </dgm:pt>
    <dgm:pt modelId="{CD99C232-59DA-47E6-B170-8014ACF97A6E}" type="parTrans" cxnId="{8A96FD7F-B3F5-488A-AD8C-8BF9AC7CAB45}">
      <dgm:prSet/>
      <dgm:spPr/>
      <dgm:t>
        <a:bodyPr/>
        <a:lstStyle/>
        <a:p>
          <a:endParaRPr lang="en-US"/>
        </a:p>
      </dgm:t>
    </dgm:pt>
    <dgm:pt modelId="{88858126-D251-4CD1-A9F4-A8FDD95F6F2B}" type="sibTrans" cxnId="{8A96FD7F-B3F5-488A-AD8C-8BF9AC7CAB45}">
      <dgm:prSet/>
      <dgm:spPr/>
      <dgm:t>
        <a:bodyPr/>
        <a:lstStyle/>
        <a:p>
          <a:endParaRPr lang="en-US"/>
        </a:p>
      </dgm:t>
    </dgm:pt>
    <dgm:pt modelId="{C7B146D5-EEF8-475C-9683-9436D3FAED7C}">
      <dgm:prSet custT="1"/>
      <dgm:spPr/>
      <dgm:t>
        <a:bodyPr/>
        <a:lstStyle/>
        <a:p>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5</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Confidentiality obligations </a:t>
          </a:r>
        </a:p>
      </dgm:t>
    </dgm:pt>
    <dgm:pt modelId="{71524627-733C-490A-8831-267165E949F7}" type="parTrans" cxnId="{009162A4-73E7-4F76-BC6D-D9683B97ECB1}">
      <dgm:prSet/>
      <dgm:spPr/>
      <dgm:t>
        <a:bodyPr/>
        <a:lstStyle/>
        <a:p>
          <a:endParaRPr lang="en-US"/>
        </a:p>
      </dgm:t>
    </dgm:pt>
    <dgm:pt modelId="{DD2D43FB-8C25-468F-948F-F3BB1BB3E986}" type="sibTrans" cxnId="{009162A4-73E7-4F76-BC6D-D9683B97ECB1}">
      <dgm:prSet/>
      <dgm:spPr/>
      <dgm:t>
        <a:bodyPr/>
        <a:lstStyle/>
        <a:p>
          <a:endParaRPr lang="en-US"/>
        </a:p>
      </dgm:t>
    </dgm:pt>
    <dgm:pt modelId="{0CDB7455-8F33-4DE2-A447-BF4A53434979}">
      <dgm:prSet custT="1"/>
      <dgm:spPr/>
      <dgm:t>
        <a:bodyPr/>
        <a:lstStyle/>
        <a:p>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6</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Data and analyses </a:t>
          </a:r>
          <a:endParaRPr lang="en-US" sz="1000"/>
        </a:p>
      </dgm:t>
    </dgm:pt>
    <dgm:pt modelId="{5B6AB758-B0AB-4DAF-83BD-15B50B948EA3}" type="parTrans" cxnId="{6BF7A914-54CD-49F3-88A9-D00B9DAF813E}">
      <dgm:prSet/>
      <dgm:spPr/>
      <dgm:t>
        <a:bodyPr/>
        <a:lstStyle/>
        <a:p>
          <a:endParaRPr lang="en-US"/>
        </a:p>
      </dgm:t>
    </dgm:pt>
    <dgm:pt modelId="{9C899A54-38AF-4E29-AF70-1D59B74818FC}" type="sibTrans" cxnId="{6BF7A914-54CD-49F3-88A9-D00B9DAF813E}">
      <dgm:prSet/>
      <dgm:spPr/>
      <dgm:t>
        <a:bodyPr/>
        <a:lstStyle/>
        <a:p>
          <a:endParaRPr lang="en-US"/>
        </a:p>
      </dgm:t>
    </dgm:pt>
    <dgm:pt modelId="{C3F2F285-3541-4977-808A-1A2E0ECB54C8}">
      <dgm:prSet custT="1"/>
      <dgm:spPr/>
      <dgm:t>
        <a:bodyPr/>
        <a:lstStyle/>
        <a:p>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7</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Needs covered </a:t>
          </a:r>
          <a:endParaRPr lang="en-US" sz="1000"/>
        </a:p>
      </dgm:t>
    </dgm:pt>
    <dgm:pt modelId="{E1EE5E05-B185-4665-B67F-BAA44FFCCCD3}" type="parTrans" cxnId="{AAAF818D-66E5-4A6B-B26E-E305F1B6287D}">
      <dgm:prSet/>
      <dgm:spPr/>
      <dgm:t>
        <a:bodyPr/>
        <a:lstStyle/>
        <a:p>
          <a:endParaRPr lang="en-US"/>
        </a:p>
      </dgm:t>
    </dgm:pt>
    <dgm:pt modelId="{1B99B8D4-EF39-4B5B-93FD-1172671DEFBF}" type="sibTrans" cxnId="{AAAF818D-66E5-4A6B-B26E-E305F1B6287D}">
      <dgm:prSet/>
      <dgm:spPr/>
      <dgm:t>
        <a:bodyPr/>
        <a:lstStyle/>
        <a:p>
          <a:endParaRPr lang="en-US"/>
        </a:p>
      </dgm:t>
    </dgm:pt>
    <dgm:pt modelId="{62367AF9-D3EB-4988-B3FA-699A8DE0ECD6}">
      <dgm:prSet custT="1"/>
      <dgm:spPr/>
      <dgm:t>
        <a:bodyPr/>
        <a:lstStyle/>
        <a:p>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9</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System needs – RES integration </a:t>
          </a:r>
        </a:p>
      </dgm:t>
    </dgm:pt>
    <dgm:pt modelId="{586FC947-E3D1-4D3A-8A46-E23D195E2FB9}" type="parTrans" cxnId="{48B292C3-F10D-420C-8206-E6703CB4577C}">
      <dgm:prSet/>
      <dgm:spPr/>
      <dgm:t>
        <a:bodyPr/>
        <a:lstStyle/>
        <a:p>
          <a:endParaRPr lang="en-US"/>
        </a:p>
      </dgm:t>
    </dgm:pt>
    <dgm:pt modelId="{94A24552-172E-4358-BE02-C910C70E746E}" type="sibTrans" cxnId="{48B292C3-F10D-420C-8206-E6703CB4577C}">
      <dgm:prSet/>
      <dgm:spPr/>
      <dgm:t>
        <a:bodyPr/>
        <a:lstStyle/>
        <a:p>
          <a:endParaRPr lang="en-US"/>
        </a:p>
      </dgm:t>
    </dgm:pt>
    <dgm:pt modelId="{BF1BFA5A-0154-4C30-8C03-9F33230F0E9E}">
      <dgm:prSet custT="1"/>
      <dgm:spPr/>
      <dgm:t>
        <a:bodyPr/>
        <a:lstStyle/>
        <a:p>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10</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System needs – Ramping Needs </a:t>
          </a:r>
        </a:p>
      </dgm:t>
    </dgm:pt>
    <dgm:pt modelId="{ED255E7D-F020-46ED-BF2B-B49D4CB31493}" type="parTrans" cxnId="{46733D9D-0D1D-4FFA-B5EE-CE17A9DEC1F0}">
      <dgm:prSet/>
      <dgm:spPr/>
      <dgm:t>
        <a:bodyPr/>
        <a:lstStyle/>
        <a:p>
          <a:endParaRPr lang="en-US"/>
        </a:p>
      </dgm:t>
    </dgm:pt>
    <dgm:pt modelId="{84934086-874A-4CB5-BA10-F7CE01E2D7CF}" type="sibTrans" cxnId="{46733D9D-0D1D-4FFA-B5EE-CE17A9DEC1F0}">
      <dgm:prSet/>
      <dgm:spPr/>
      <dgm:t>
        <a:bodyPr/>
        <a:lstStyle/>
        <a:p>
          <a:endParaRPr lang="en-US"/>
        </a:p>
      </dgm:t>
    </dgm:pt>
    <dgm:pt modelId="{9C206DE8-ECB9-4C0A-B4B0-670D3A0041B1}">
      <dgm:prSet custT="1"/>
      <dgm:spPr/>
      <dgm:t>
        <a:bodyPr/>
        <a:lstStyle/>
        <a:p>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11</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System needs – Short-term flexibility needs </a:t>
          </a:r>
        </a:p>
      </dgm:t>
    </dgm:pt>
    <dgm:pt modelId="{7C74546F-CB50-49BC-864C-F912CDED5FF0}" type="parTrans" cxnId="{57FAB355-4938-4B83-875E-A12E971280A6}">
      <dgm:prSet/>
      <dgm:spPr/>
      <dgm:t>
        <a:bodyPr/>
        <a:lstStyle/>
        <a:p>
          <a:endParaRPr lang="en-US"/>
        </a:p>
      </dgm:t>
    </dgm:pt>
    <dgm:pt modelId="{97014F4D-4ECE-4079-B698-4A0EE6E612A3}" type="sibTrans" cxnId="{57FAB355-4938-4B83-875E-A12E971280A6}">
      <dgm:prSet/>
      <dgm:spPr/>
      <dgm:t>
        <a:bodyPr/>
        <a:lstStyle/>
        <a:p>
          <a:endParaRPr lang="en-US"/>
        </a:p>
      </dgm:t>
    </dgm:pt>
    <dgm:pt modelId="{BCF81675-9E08-4BAC-AB93-E23D9674414F}">
      <dgm:prSet phldrT="[Text]" custT="1"/>
      <dgm:spPr/>
      <dgm:t>
        <a:bodyPr/>
        <a:lstStyle/>
        <a:p>
          <a:pPr>
            <a:buClrTx/>
            <a:buSzTx/>
            <a:buFontTx/>
            <a:buNone/>
          </a:pPr>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13</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DSO network flexibility needs </a:t>
          </a:r>
          <a:endParaRPr lang="en-US" sz="1000"/>
        </a:p>
      </dgm:t>
    </dgm:pt>
    <dgm:pt modelId="{3B9BAD8F-A8A0-42D2-B24D-FE543D55E220}" type="parTrans" cxnId="{A6ABD6F6-163B-4DAB-84F5-4DA63A1FC1DC}">
      <dgm:prSet/>
      <dgm:spPr/>
      <dgm:t>
        <a:bodyPr/>
        <a:lstStyle/>
        <a:p>
          <a:endParaRPr lang="en-US"/>
        </a:p>
      </dgm:t>
    </dgm:pt>
    <dgm:pt modelId="{C24F98C1-76C7-4264-8CA0-69E6E4672632}" type="sibTrans" cxnId="{A6ABD6F6-163B-4DAB-84F5-4DA63A1FC1DC}">
      <dgm:prSet/>
      <dgm:spPr/>
      <dgm:t>
        <a:bodyPr/>
        <a:lstStyle/>
        <a:p>
          <a:endParaRPr lang="en-US"/>
        </a:p>
      </dgm:t>
    </dgm:pt>
    <dgm:pt modelId="{3493C516-824F-49CF-829D-01829D0AACA6}">
      <dgm:prSet phldrT="[Text]" custT="1"/>
      <dgm:spPr/>
      <dgm:t>
        <a:bodyPr/>
        <a:lstStyle/>
        <a:p>
          <a:pPr>
            <a:buClrTx/>
            <a:buSzTx/>
            <a:buFontTx/>
            <a:buNone/>
          </a:pPr>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14</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TSO network flexibility needs </a:t>
          </a:r>
          <a:endParaRPr lang="en-US" sz="1000"/>
        </a:p>
      </dgm:t>
    </dgm:pt>
    <dgm:pt modelId="{E73813F8-798B-4FD5-ADCB-03FD5180C1D5}" type="parTrans" cxnId="{BEEB6E04-A0D7-4F0D-88F2-4B56F9667F47}">
      <dgm:prSet/>
      <dgm:spPr/>
      <dgm:t>
        <a:bodyPr/>
        <a:lstStyle/>
        <a:p>
          <a:endParaRPr lang="en-US"/>
        </a:p>
      </dgm:t>
    </dgm:pt>
    <dgm:pt modelId="{1BF0C434-CADB-499D-AC6B-F5660D84BDA0}" type="sibTrans" cxnId="{BEEB6E04-A0D7-4F0D-88F2-4B56F9667F47}">
      <dgm:prSet/>
      <dgm:spPr/>
      <dgm:t>
        <a:bodyPr/>
        <a:lstStyle/>
        <a:p>
          <a:endParaRPr lang="en-US"/>
        </a:p>
      </dgm:t>
    </dgm:pt>
    <dgm:pt modelId="{B87A2EC3-7543-421B-8AB5-2A756239E22C}">
      <dgm:prSet custT="1"/>
      <dgm:spPr/>
      <dgm:t>
        <a:bodyPr/>
        <a:lstStyle/>
        <a:p>
          <a:pPr>
            <a:buClrTx/>
            <a:buSzTx/>
            <a:buFontTx/>
            <a:buNone/>
          </a:pPr>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15</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Unavailability of flexible resources due to grid prequalification and temporary limits </a:t>
          </a:r>
        </a:p>
      </dgm:t>
    </dgm:pt>
    <dgm:pt modelId="{59DEA870-5A5F-4A40-AE00-E7A5EDAD26C1}" type="parTrans" cxnId="{B9C8A9C1-E047-4178-80C3-DAC82389FA7D}">
      <dgm:prSet/>
      <dgm:spPr/>
      <dgm:t>
        <a:bodyPr/>
        <a:lstStyle/>
        <a:p>
          <a:endParaRPr lang="en-US"/>
        </a:p>
      </dgm:t>
    </dgm:pt>
    <dgm:pt modelId="{53888063-152D-426F-A6C8-1175D616D98D}" type="sibTrans" cxnId="{B9C8A9C1-E047-4178-80C3-DAC82389FA7D}">
      <dgm:prSet/>
      <dgm:spPr/>
      <dgm:t>
        <a:bodyPr/>
        <a:lstStyle/>
        <a:p>
          <a:endParaRPr lang="en-US"/>
        </a:p>
      </dgm:t>
    </dgm:pt>
    <dgm:pt modelId="{F431A48C-3A32-4C9A-9714-C391C9B53115}">
      <dgm:prSet custT="1"/>
      <dgm:spPr/>
      <dgm:t>
        <a:bodyPr/>
        <a:lstStyle/>
        <a:p>
          <a:pPr>
            <a:buClrTx/>
            <a:buSzTx/>
            <a:buFontTx/>
            <a:buNone/>
          </a:pPr>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16</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Fine-tuning system needs with network needs </a:t>
          </a:r>
        </a:p>
      </dgm:t>
    </dgm:pt>
    <dgm:pt modelId="{D8773765-DA9A-4754-9D5C-1D46EBE22B78}" type="parTrans" cxnId="{CC759E19-8163-4E79-8607-AEE99090FB31}">
      <dgm:prSet/>
      <dgm:spPr/>
      <dgm:t>
        <a:bodyPr/>
        <a:lstStyle/>
        <a:p>
          <a:endParaRPr lang="en-US"/>
        </a:p>
      </dgm:t>
    </dgm:pt>
    <dgm:pt modelId="{2F4FF66A-E47E-4DE0-B9D2-87347A8F7940}" type="sibTrans" cxnId="{CC759E19-8163-4E79-8607-AEE99090FB31}">
      <dgm:prSet/>
      <dgm:spPr/>
      <dgm:t>
        <a:bodyPr/>
        <a:lstStyle/>
        <a:p>
          <a:endParaRPr lang="en-US"/>
        </a:p>
      </dgm:t>
    </dgm:pt>
    <dgm:pt modelId="{E3F4240E-1029-48BB-8A1E-A3F9D5512CD8}">
      <dgm:prSet custT="1"/>
      <dgm:spPr/>
      <dgm:t>
        <a:bodyPr/>
        <a:lstStyle/>
        <a:p>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18</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Derogations </a:t>
          </a:r>
        </a:p>
      </dgm:t>
    </dgm:pt>
    <dgm:pt modelId="{7B1AFD0B-6D29-4494-A8B2-09CF5E1BD521}" type="parTrans" cxnId="{AC6D5D9D-73D2-44F1-9952-CB5354586D5C}">
      <dgm:prSet/>
      <dgm:spPr/>
      <dgm:t>
        <a:bodyPr/>
        <a:lstStyle/>
        <a:p>
          <a:endParaRPr lang="en-US"/>
        </a:p>
      </dgm:t>
    </dgm:pt>
    <dgm:pt modelId="{F3D8EBE4-4470-4E4E-A194-EFF0EA3B9F09}" type="sibTrans" cxnId="{AC6D5D9D-73D2-44F1-9952-CB5354586D5C}">
      <dgm:prSet/>
      <dgm:spPr/>
      <dgm:t>
        <a:bodyPr/>
        <a:lstStyle/>
        <a:p>
          <a:endParaRPr lang="en-US"/>
        </a:p>
      </dgm:t>
    </dgm:pt>
    <dgm:pt modelId="{5BB67D5B-69E7-4349-9BD6-063AC8114231}">
      <dgm:prSet custT="1"/>
      <dgm:spPr/>
      <dgm:t>
        <a:bodyPr/>
        <a:lstStyle/>
        <a:p>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19</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Amendments of the methodology </a:t>
          </a:r>
        </a:p>
      </dgm:t>
    </dgm:pt>
    <dgm:pt modelId="{F944A8BE-341E-49DB-A7C2-3C6AD86B34E7}" type="parTrans" cxnId="{8CEBA4AD-A0D7-499D-9620-A0CD4471504C}">
      <dgm:prSet/>
      <dgm:spPr/>
      <dgm:t>
        <a:bodyPr/>
        <a:lstStyle/>
        <a:p>
          <a:endParaRPr lang="en-US"/>
        </a:p>
      </dgm:t>
    </dgm:pt>
    <dgm:pt modelId="{D9F8DEF5-C78A-4D09-A2E7-ED54DAFABD6C}" type="sibTrans" cxnId="{8CEBA4AD-A0D7-499D-9620-A0CD4471504C}">
      <dgm:prSet/>
      <dgm:spPr/>
      <dgm:t>
        <a:bodyPr/>
        <a:lstStyle/>
        <a:p>
          <a:endParaRPr lang="en-US"/>
        </a:p>
      </dgm:t>
    </dgm:pt>
    <dgm:pt modelId="{5D6C720A-9138-4BFA-BC25-6BD1A357AD97}">
      <dgm:prSet custT="1"/>
      <dgm:spPr/>
      <dgm:t>
        <a:bodyPr/>
        <a:lstStyle/>
        <a:p>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20</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Language </a:t>
          </a:r>
        </a:p>
      </dgm:t>
    </dgm:pt>
    <dgm:pt modelId="{20EABD2E-302F-440D-AF21-54F3362BB902}" type="parTrans" cxnId="{8120894B-9521-4B06-9B94-9BE076E3285A}">
      <dgm:prSet/>
      <dgm:spPr/>
      <dgm:t>
        <a:bodyPr/>
        <a:lstStyle/>
        <a:p>
          <a:endParaRPr lang="en-US"/>
        </a:p>
      </dgm:t>
    </dgm:pt>
    <dgm:pt modelId="{F8F033DE-553F-4061-BC1C-DE3D8A23BDF9}" type="sibTrans" cxnId="{8120894B-9521-4B06-9B94-9BE076E3285A}">
      <dgm:prSet/>
      <dgm:spPr/>
      <dgm:t>
        <a:bodyPr/>
        <a:lstStyle/>
        <a:p>
          <a:endParaRPr lang="en-US"/>
        </a:p>
      </dgm:t>
    </dgm:pt>
    <dgm:pt modelId="{73BF467C-7A5A-4EED-BADA-DF4675968971}">
      <dgm:prSet custT="1"/>
      <dgm:spPr/>
      <dgm:t>
        <a:bodyPr/>
        <a:lstStyle/>
        <a:p>
          <a:r>
            <a:rPr kumimoji="0" lang="en-GB" sz="1000" b="1"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21</a:t>
          </a:r>
          <a:r>
            <a:rPr kumimoji="0" lang="en-GB" sz="1000" b="0" i="0" u="none" strike="noStrike"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Market Barriers and contribution of digitalisation </a:t>
          </a:r>
        </a:p>
      </dgm:t>
    </dgm:pt>
    <dgm:pt modelId="{52E7CE7D-14D1-4FCA-96BF-6244A0B88A58}" type="parTrans" cxnId="{280E7984-03B5-43A6-8D91-40726501E752}">
      <dgm:prSet/>
      <dgm:spPr/>
      <dgm:t>
        <a:bodyPr/>
        <a:lstStyle/>
        <a:p>
          <a:endParaRPr lang="en-US"/>
        </a:p>
      </dgm:t>
    </dgm:pt>
    <dgm:pt modelId="{F902230B-6FC2-4291-B3E2-72ACADDB1F48}" type="sibTrans" cxnId="{280E7984-03B5-43A6-8D91-40726501E752}">
      <dgm:prSet/>
      <dgm:spPr/>
      <dgm:t>
        <a:bodyPr/>
        <a:lstStyle/>
        <a:p>
          <a:endParaRPr lang="en-US"/>
        </a:p>
      </dgm:t>
    </dgm:pt>
    <dgm:pt modelId="{B1CDC6E2-4A69-4684-88E9-CE22E4C05665}">
      <dgm:prSet phldrT="[Text]" custT="1"/>
      <dgm:spPr/>
      <dgm:t>
        <a:bodyPr/>
        <a:lstStyle/>
        <a:p>
          <a:pPr>
            <a:buClrTx/>
            <a:buSzTx/>
            <a:buFont typeface="Arial" panose="020B0604020202020204" pitchFamily="34" charset="0"/>
            <a:buChar char="•"/>
          </a:pPr>
          <a:endParaRPr lang="en-US" sz="1000"/>
        </a:p>
      </dgm:t>
    </dgm:pt>
    <dgm:pt modelId="{70379A71-5F4F-4473-89A9-B9AB8A8E8B39}" type="parTrans" cxnId="{C6D637DC-7FB2-4688-B65B-34D85B1E8887}">
      <dgm:prSet/>
      <dgm:spPr/>
      <dgm:t>
        <a:bodyPr/>
        <a:lstStyle/>
        <a:p>
          <a:endParaRPr lang="en-US"/>
        </a:p>
      </dgm:t>
    </dgm:pt>
    <dgm:pt modelId="{9FF3C277-E1D8-4BE8-BDCA-C94EC875818C}" type="sibTrans" cxnId="{C6D637DC-7FB2-4688-B65B-34D85B1E8887}">
      <dgm:prSet/>
      <dgm:spPr/>
      <dgm:t>
        <a:bodyPr/>
        <a:lstStyle/>
        <a:p>
          <a:endParaRPr lang="en-US"/>
        </a:p>
      </dgm:t>
    </dgm:pt>
    <dgm:pt modelId="{F687809D-906B-4C22-8022-EA7C53E84E99}">
      <dgm:prSet phldrT="[Text]" custT="1"/>
      <dgm:spPr/>
      <dgm:t>
        <a:bodyPr/>
        <a:lstStyle/>
        <a:p>
          <a:pPr>
            <a:buClrTx/>
            <a:buSzTx/>
            <a:buFont typeface="Arial" panose="020B0604020202020204" pitchFamily="34" charset="0"/>
            <a:buChar char="•"/>
          </a:pPr>
          <a:endParaRPr lang="en-US" sz="1000"/>
        </a:p>
      </dgm:t>
    </dgm:pt>
    <dgm:pt modelId="{ACC8A36B-19D6-4867-869A-8B94D5F7D52E}" type="parTrans" cxnId="{74D65892-AF8A-4D40-BA7E-F7CF90FA5B0E}">
      <dgm:prSet/>
      <dgm:spPr/>
      <dgm:t>
        <a:bodyPr/>
        <a:lstStyle/>
        <a:p>
          <a:endParaRPr lang="en-US"/>
        </a:p>
      </dgm:t>
    </dgm:pt>
    <dgm:pt modelId="{C9833FBF-75F1-4FB4-8A0A-2C21BB5E78CD}" type="sibTrans" cxnId="{74D65892-AF8A-4D40-BA7E-F7CF90FA5B0E}">
      <dgm:prSet/>
      <dgm:spPr/>
      <dgm:t>
        <a:bodyPr/>
        <a:lstStyle/>
        <a:p>
          <a:endParaRPr lang="en-US"/>
        </a:p>
      </dgm:t>
    </dgm:pt>
    <dgm:pt modelId="{A18CDC4B-3607-43B7-88F4-B9B07B5BC130}" type="pres">
      <dgm:prSet presAssocID="{3114A284-8A0F-4298-8E37-8D48E1E02AE7}" presName="cycleMatrixDiagram" presStyleCnt="0">
        <dgm:presLayoutVars>
          <dgm:chMax val="1"/>
          <dgm:dir/>
          <dgm:animLvl val="lvl"/>
          <dgm:resizeHandles val="exact"/>
        </dgm:presLayoutVars>
      </dgm:prSet>
      <dgm:spPr/>
    </dgm:pt>
    <dgm:pt modelId="{82DA6119-E707-4C88-83DB-617EB8196A94}" type="pres">
      <dgm:prSet presAssocID="{3114A284-8A0F-4298-8E37-8D48E1E02AE7}" presName="children" presStyleCnt="0"/>
      <dgm:spPr/>
    </dgm:pt>
    <dgm:pt modelId="{33870371-957A-484D-A5D9-4EAF272178BB}" type="pres">
      <dgm:prSet presAssocID="{3114A284-8A0F-4298-8E37-8D48E1E02AE7}" presName="child1group" presStyleCnt="0"/>
      <dgm:spPr/>
    </dgm:pt>
    <dgm:pt modelId="{05532EA0-B37B-4F7D-A12B-5EC68527A9CD}" type="pres">
      <dgm:prSet presAssocID="{3114A284-8A0F-4298-8E37-8D48E1E02AE7}" presName="child1" presStyleLbl="bgAcc1" presStyleIdx="0" presStyleCnt="4" custScaleY="113569"/>
      <dgm:spPr/>
    </dgm:pt>
    <dgm:pt modelId="{C94313EE-EB54-4E4A-BF97-B3E79031C7A8}" type="pres">
      <dgm:prSet presAssocID="{3114A284-8A0F-4298-8E37-8D48E1E02AE7}" presName="child1Text" presStyleLbl="bgAcc1" presStyleIdx="0" presStyleCnt="4">
        <dgm:presLayoutVars>
          <dgm:bulletEnabled val="1"/>
        </dgm:presLayoutVars>
      </dgm:prSet>
      <dgm:spPr/>
    </dgm:pt>
    <dgm:pt modelId="{D381295B-34CE-450E-89B6-0E32E5981D46}" type="pres">
      <dgm:prSet presAssocID="{3114A284-8A0F-4298-8E37-8D48E1E02AE7}" presName="child2group" presStyleCnt="0"/>
      <dgm:spPr/>
    </dgm:pt>
    <dgm:pt modelId="{B9E1DBA9-E0FF-4DFA-99CC-F40CB5428525}" type="pres">
      <dgm:prSet presAssocID="{3114A284-8A0F-4298-8E37-8D48E1E02AE7}" presName="child2" presStyleLbl="bgAcc1" presStyleIdx="1" presStyleCnt="4"/>
      <dgm:spPr/>
    </dgm:pt>
    <dgm:pt modelId="{38D1C36D-57D9-4318-8288-9986B9CE9225}" type="pres">
      <dgm:prSet presAssocID="{3114A284-8A0F-4298-8E37-8D48E1E02AE7}" presName="child2Text" presStyleLbl="bgAcc1" presStyleIdx="1" presStyleCnt="4">
        <dgm:presLayoutVars>
          <dgm:bulletEnabled val="1"/>
        </dgm:presLayoutVars>
      </dgm:prSet>
      <dgm:spPr/>
    </dgm:pt>
    <dgm:pt modelId="{12EF8829-7311-4F1F-B7E5-A160F1B67303}" type="pres">
      <dgm:prSet presAssocID="{3114A284-8A0F-4298-8E37-8D48E1E02AE7}" presName="child3group" presStyleCnt="0"/>
      <dgm:spPr/>
    </dgm:pt>
    <dgm:pt modelId="{99D02713-4061-4CC5-8467-83DB1C2C780B}" type="pres">
      <dgm:prSet presAssocID="{3114A284-8A0F-4298-8E37-8D48E1E02AE7}" presName="child3" presStyleLbl="bgAcc1" presStyleIdx="2" presStyleCnt="4" custScaleX="101372" custScaleY="122535" custLinFactNeighborX="343" custLinFactNeighborY="5834"/>
      <dgm:spPr/>
    </dgm:pt>
    <dgm:pt modelId="{B47DCC6C-3C3A-41E3-A411-1C1B8DA36081}" type="pres">
      <dgm:prSet presAssocID="{3114A284-8A0F-4298-8E37-8D48E1E02AE7}" presName="child3Text" presStyleLbl="bgAcc1" presStyleIdx="2" presStyleCnt="4">
        <dgm:presLayoutVars>
          <dgm:bulletEnabled val="1"/>
        </dgm:presLayoutVars>
      </dgm:prSet>
      <dgm:spPr/>
    </dgm:pt>
    <dgm:pt modelId="{3B6445A1-E694-4FA7-A28F-22A669EF34DF}" type="pres">
      <dgm:prSet presAssocID="{3114A284-8A0F-4298-8E37-8D48E1E02AE7}" presName="child4group" presStyleCnt="0"/>
      <dgm:spPr/>
    </dgm:pt>
    <dgm:pt modelId="{9CF413E5-D3C7-41C6-8FD0-ADA6C1D391DA}" type="pres">
      <dgm:prSet presAssocID="{3114A284-8A0F-4298-8E37-8D48E1E02AE7}" presName="child4" presStyleLbl="bgAcc1" presStyleIdx="3" presStyleCnt="4" custScaleY="153586"/>
      <dgm:spPr/>
    </dgm:pt>
    <dgm:pt modelId="{6D075EF7-F396-438D-BEEB-9F7D83646EE7}" type="pres">
      <dgm:prSet presAssocID="{3114A284-8A0F-4298-8E37-8D48E1E02AE7}" presName="child4Text" presStyleLbl="bgAcc1" presStyleIdx="3" presStyleCnt="4">
        <dgm:presLayoutVars>
          <dgm:bulletEnabled val="1"/>
        </dgm:presLayoutVars>
      </dgm:prSet>
      <dgm:spPr/>
    </dgm:pt>
    <dgm:pt modelId="{8FD43798-E849-41EE-B9BC-4E967198756B}" type="pres">
      <dgm:prSet presAssocID="{3114A284-8A0F-4298-8E37-8D48E1E02AE7}" presName="childPlaceholder" presStyleCnt="0"/>
      <dgm:spPr/>
    </dgm:pt>
    <dgm:pt modelId="{A8D6F8F0-0EF5-4FD1-80C6-AF9999B795B1}" type="pres">
      <dgm:prSet presAssocID="{3114A284-8A0F-4298-8E37-8D48E1E02AE7}" presName="circle" presStyleCnt="0"/>
      <dgm:spPr/>
    </dgm:pt>
    <dgm:pt modelId="{ADCAB969-C351-490D-8BDE-9FF324ADE58D}" type="pres">
      <dgm:prSet presAssocID="{3114A284-8A0F-4298-8E37-8D48E1E02AE7}" presName="quadrant1" presStyleLbl="node1" presStyleIdx="0" presStyleCnt="4">
        <dgm:presLayoutVars>
          <dgm:chMax val="1"/>
          <dgm:bulletEnabled val="1"/>
        </dgm:presLayoutVars>
      </dgm:prSet>
      <dgm:spPr/>
    </dgm:pt>
    <dgm:pt modelId="{7787E74E-2CE8-465F-9FFE-DD4CC04EB757}" type="pres">
      <dgm:prSet presAssocID="{3114A284-8A0F-4298-8E37-8D48E1E02AE7}" presName="quadrant2" presStyleLbl="node1" presStyleIdx="1" presStyleCnt="4">
        <dgm:presLayoutVars>
          <dgm:chMax val="1"/>
          <dgm:bulletEnabled val="1"/>
        </dgm:presLayoutVars>
      </dgm:prSet>
      <dgm:spPr/>
    </dgm:pt>
    <dgm:pt modelId="{C26A2D3C-9D96-4CAD-BDA1-F3AE36A5AA29}" type="pres">
      <dgm:prSet presAssocID="{3114A284-8A0F-4298-8E37-8D48E1E02AE7}" presName="quadrant3" presStyleLbl="node1" presStyleIdx="2" presStyleCnt="4">
        <dgm:presLayoutVars>
          <dgm:chMax val="1"/>
          <dgm:bulletEnabled val="1"/>
        </dgm:presLayoutVars>
      </dgm:prSet>
      <dgm:spPr/>
    </dgm:pt>
    <dgm:pt modelId="{7F1AEBA4-51C5-4096-B20C-7F1232AB4D94}" type="pres">
      <dgm:prSet presAssocID="{3114A284-8A0F-4298-8E37-8D48E1E02AE7}" presName="quadrant4" presStyleLbl="node1" presStyleIdx="3" presStyleCnt="4">
        <dgm:presLayoutVars>
          <dgm:chMax val="1"/>
          <dgm:bulletEnabled val="1"/>
        </dgm:presLayoutVars>
      </dgm:prSet>
      <dgm:spPr/>
    </dgm:pt>
    <dgm:pt modelId="{15594418-6408-408A-965F-AD9E4CB7A7C9}" type="pres">
      <dgm:prSet presAssocID="{3114A284-8A0F-4298-8E37-8D48E1E02AE7}" presName="quadrantPlaceholder" presStyleCnt="0"/>
      <dgm:spPr/>
    </dgm:pt>
    <dgm:pt modelId="{6B25E6B1-9794-433F-9CD8-5C4D582D9D60}" type="pres">
      <dgm:prSet presAssocID="{3114A284-8A0F-4298-8E37-8D48E1E02AE7}" presName="center1" presStyleLbl="fgShp" presStyleIdx="0" presStyleCnt="2"/>
      <dgm:spPr/>
    </dgm:pt>
    <dgm:pt modelId="{BF762306-2A62-42DE-9ED0-DBCA11FD0459}" type="pres">
      <dgm:prSet presAssocID="{3114A284-8A0F-4298-8E37-8D48E1E02AE7}" presName="center2" presStyleLbl="fgShp" presStyleIdx="1" presStyleCnt="2"/>
      <dgm:spPr/>
    </dgm:pt>
  </dgm:ptLst>
  <dgm:cxnLst>
    <dgm:cxn modelId="{1B872D00-A28C-4524-9D09-9D43C5E886F2}" type="presOf" srcId="{C3F2F285-3541-4977-808A-1A2E0ECB54C8}" destId="{C94313EE-EB54-4E4A-BF97-B3E79031C7A8}" srcOrd="1" destOrd="6" presId="urn:microsoft.com/office/officeart/2005/8/layout/cycle4"/>
    <dgm:cxn modelId="{A6381103-83A0-4E7E-AEDD-DFBFD235746D}" type="presOf" srcId="{C7B146D5-EEF8-475C-9683-9436D3FAED7C}" destId="{C94313EE-EB54-4E4A-BF97-B3E79031C7A8}" srcOrd="1" destOrd="4" presId="urn:microsoft.com/office/officeart/2005/8/layout/cycle4"/>
    <dgm:cxn modelId="{BEEB6E04-A0D7-4F0D-88F2-4B56F9667F47}" srcId="{A77B2012-1F99-42F4-9E04-3F74EACF95D9}" destId="{3493C516-824F-49CF-829D-01829D0AACA6}" srcOrd="2" destOrd="0" parTransId="{E73813F8-798B-4FD5-ADCB-03FD5180C1D5}" sibTransId="{1BF0C434-CADB-499D-AC6B-F5660D84BDA0}"/>
    <dgm:cxn modelId="{2C525707-80C6-4677-B366-2CFEFB95809F}" type="presOf" srcId="{BF1BFA5A-0154-4C30-8C03-9F33230F0E9E}" destId="{B9E1DBA9-E0FF-4DFA-99CC-F40CB5428525}" srcOrd="0" destOrd="2" presId="urn:microsoft.com/office/officeart/2005/8/layout/cycle4"/>
    <dgm:cxn modelId="{DE2C710D-0781-48D9-98F5-14C028E683E8}" type="presOf" srcId="{B70F0043-F14B-4E37-882D-505A4D054B0C}" destId="{05532EA0-B37B-4F7D-A12B-5EC68527A9CD}" srcOrd="0" destOrd="1" presId="urn:microsoft.com/office/officeart/2005/8/layout/cycle4"/>
    <dgm:cxn modelId="{DA414F13-60F8-422B-91E5-A8C74A856BC2}" type="presOf" srcId="{F687809D-906B-4C22-8022-EA7C53E84E99}" destId="{B47DCC6C-3C3A-41E3-A411-1C1B8DA36081}" srcOrd="1" destOrd="1" presId="urn:microsoft.com/office/officeart/2005/8/layout/cycle4"/>
    <dgm:cxn modelId="{6BF7A914-54CD-49F3-88A9-D00B9DAF813E}" srcId="{A1BDD688-4F6E-44EA-BFAE-0756C2488B50}" destId="{0CDB7455-8F33-4DE2-A447-BF4A53434979}" srcOrd="5" destOrd="0" parTransId="{5B6AB758-B0AB-4DAF-83BD-15B50B948EA3}" sibTransId="{9C899A54-38AF-4E29-AF70-1D59B74818FC}"/>
    <dgm:cxn modelId="{89C0D515-4C3D-4CBB-9CF7-658DC2E9A016}" type="presOf" srcId="{1C8DDE67-DE37-4739-BD76-522FD1216682}" destId="{B9E1DBA9-E0FF-4DFA-99CC-F40CB5428525}" srcOrd="0" destOrd="0" presId="urn:microsoft.com/office/officeart/2005/8/layout/cycle4"/>
    <dgm:cxn modelId="{CC759E19-8163-4E79-8607-AEE99090FB31}" srcId="{A77B2012-1F99-42F4-9E04-3F74EACF95D9}" destId="{F431A48C-3A32-4C9A-9714-C391C9B53115}" srcOrd="4" destOrd="0" parTransId="{D8773765-DA9A-4754-9D5C-1D46EBE22B78}" sibTransId="{2F4FF66A-E47E-4DE0-B9D2-87347A8F7940}"/>
    <dgm:cxn modelId="{E1C7AC1F-46D0-4921-898A-DBE130E61063}" type="presOf" srcId="{692D1096-C896-48CE-A4F8-2E037FBA2838}" destId="{C94313EE-EB54-4E4A-BF97-B3E79031C7A8}" srcOrd="1" destOrd="3" presId="urn:microsoft.com/office/officeart/2005/8/layout/cycle4"/>
    <dgm:cxn modelId="{0A83962B-E513-41E1-829D-5AC7A4AFC3D1}" type="presOf" srcId="{BCF81675-9E08-4BAC-AB93-E23D9674414F}" destId="{9CF413E5-D3C7-41C6-8FD0-ADA6C1D391DA}" srcOrd="0" destOrd="1" presId="urn:microsoft.com/office/officeart/2005/8/layout/cycle4"/>
    <dgm:cxn modelId="{1F27CF2C-A0DE-4B0E-9CED-95CB6CC533B1}" type="presOf" srcId="{5BB67D5B-69E7-4349-9BD6-063AC8114231}" destId="{99D02713-4061-4CC5-8467-83DB1C2C780B}" srcOrd="0" destOrd="4" presId="urn:microsoft.com/office/officeart/2005/8/layout/cycle4"/>
    <dgm:cxn modelId="{432D9636-7330-4428-9570-8CE87CE246CF}" type="presOf" srcId="{3493C516-824F-49CF-829D-01829D0AACA6}" destId="{9CF413E5-D3C7-41C6-8FD0-ADA6C1D391DA}" srcOrd="0" destOrd="2" presId="urn:microsoft.com/office/officeart/2005/8/layout/cycle4"/>
    <dgm:cxn modelId="{CCE3BA37-DF03-4295-A539-A398FE717AA5}" type="presOf" srcId="{9C206DE8-ECB9-4C0A-B4B0-670D3A0041B1}" destId="{B9E1DBA9-E0FF-4DFA-99CC-F40CB5428525}" srcOrd="0" destOrd="3" presId="urn:microsoft.com/office/officeart/2005/8/layout/cycle4"/>
    <dgm:cxn modelId="{1A656D40-3B36-4B0D-A60C-914C4B2C7653}" type="presOf" srcId="{C3F2F285-3541-4977-808A-1A2E0ECB54C8}" destId="{05532EA0-B37B-4F7D-A12B-5EC68527A9CD}" srcOrd="0" destOrd="6" presId="urn:microsoft.com/office/officeart/2005/8/layout/cycle4"/>
    <dgm:cxn modelId="{767E2041-DEE5-4410-BDAE-24077A3ABCA3}" type="presOf" srcId="{3114A284-8A0F-4298-8E37-8D48E1E02AE7}" destId="{A18CDC4B-3607-43B7-88F4-B9B07B5BC130}" srcOrd="0" destOrd="0" presId="urn:microsoft.com/office/officeart/2005/8/layout/cycle4"/>
    <dgm:cxn modelId="{566A1F43-66E8-4E71-BFE1-F35D6E3E9589}" type="presOf" srcId="{EE70E044-8947-4444-8410-6E78A02DFD71}" destId="{6D075EF7-F396-438D-BEEB-9F7D83646EE7}" srcOrd="1" destOrd="0" presId="urn:microsoft.com/office/officeart/2005/8/layout/cycle4"/>
    <dgm:cxn modelId="{A5D07065-9445-43B3-A812-70A8F59BBC2D}" type="presOf" srcId="{62367AF9-D3EB-4988-B3FA-699A8DE0ECD6}" destId="{B9E1DBA9-E0FF-4DFA-99CC-F40CB5428525}" srcOrd="0" destOrd="1" presId="urn:microsoft.com/office/officeart/2005/8/layout/cycle4"/>
    <dgm:cxn modelId="{A7AA4247-BC0F-4153-AADF-C777D75EAD83}" type="presOf" srcId="{5D6C720A-9138-4BFA-BC25-6BD1A357AD97}" destId="{99D02713-4061-4CC5-8467-83DB1C2C780B}" srcOrd="0" destOrd="5" presId="urn:microsoft.com/office/officeart/2005/8/layout/cycle4"/>
    <dgm:cxn modelId="{0333604A-D73E-486C-8FA2-B66FC626645A}" type="presOf" srcId="{A1BDD688-4F6E-44EA-BFAE-0756C2488B50}" destId="{ADCAB969-C351-490D-8BDE-9FF324ADE58D}" srcOrd="0" destOrd="0" presId="urn:microsoft.com/office/officeart/2005/8/layout/cycle4"/>
    <dgm:cxn modelId="{1633576B-5E54-447C-A40E-5D92059F5324}" type="presOf" srcId="{B1CDC6E2-4A69-4684-88E9-CE22E4C05665}" destId="{99D02713-4061-4CC5-8467-83DB1C2C780B}" srcOrd="0" destOrd="0" presId="urn:microsoft.com/office/officeart/2005/8/layout/cycle4"/>
    <dgm:cxn modelId="{8120894B-9521-4B06-9B94-9BE076E3285A}" srcId="{C7495543-4848-4DC3-A553-518F8F759C8B}" destId="{5D6C720A-9138-4BFA-BC25-6BD1A357AD97}" srcOrd="5" destOrd="0" parTransId="{20EABD2E-302F-440D-AF21-54F3362BB902}" sibTransId="{F8F033DE-553F-4061-BC1C-DE3D8A23BDF9}"/>
    <dgm:cxn modelId="{1DAF046F-0896-458B-8221-AA0BCF6E558F}" type="presOf" srcId="{F687809D-906B-4C22-8022-EA7C53E84E99}" destId="{99D02713-4061-4CC5-8467-83DB1C2C780B}" srcOrd="0" destOrd="1" presId="urn:microsoft.com/office/officeart/2005/8/layout/cycle4"/>
    <dgm:cxn modelId="{C3952070-3334-4C51-A623-64F3E81CEE52}" type="presOf" srcId="{B87A2EC3-7543-421B-8AB5-2A756239E22C}" destId="{9CF413E5-D3C7-41C6-8FD0-ADA6C1D391DA}" srcOrd="0" destOrd="3" presId="urn:microsoft.com/office/officeart/2005/8/layout/cycle4"/>
    <dgm:cxn modelId="{5532B874-7714-4FB8-A315-F613CEF059B8}" type="presOf" srcId="{1C8DDE67-DE37-4739-BD76-522FD1216682}" destId="{38D1C36D-57D9-4318-8288-9986B9CE9225}" srcOrd="1" destOrd="0" presId="urn:microsoft.com/office/officeart/2005/8/layout/cycle4"/>
    <dgm:cxn modelId="{57FAB355-4938-4B83-875E-A12E971280A6}" srcId="{1EC5F8E2-4308-419D-804D-89F9D22D3AB3}" destId="{9C206DE8-ECB9-4C0A-B4B0-670D3A0041B1}" srcOrd="3" destOrd="0" parTransId="{7C74546F-CB50-49BC-864C-F912CDED5FF0}" sibTransId="{97014F4D-4ECE-4079-B698-4A0EE6E612A3}"/>
    <dgm:cxn modelId="{778FBA78-6F5E-4A0D-81CD-137C11053B33}" type="presOf" srcId="{B1CDC6E2-4A69-4684-88E9-CE22E4C05665}" destId="{B47DCC6C-3C3A-41E3-A411-1C1B8DA36081}" srcOrd="1" destOrd="0" presId="urn:microsoft.com/office/officeart/2005/8/layout/cycle4"/>
    <dgm:cxn modelId="{E1F33779-B6AC-434A-9175-0414487CDFCE}" type="presOf" srcId="{73BF467C-7A5A-4EED-BADA-DF4675968971}" destId="{99D02713-4061-4CC5-8467-83DB1C2C780B}" srcOrd="0" destOrd="6" presId="urn:microsoft.com/office/officeart/2005/8/layout/cycle4"/>
    <dgm:cxn modelId="{1DDF9A59-4B09-47DB-A9BD-4062075CCA78}" srcId="{A1BDD688-4F6E-44EA-BFAE-0756C2488B50}" destId="{4261EA3F-75A9-4266-912A-34DFBCFB594F}" srcOrd="0" destOrd="0" parTransId="{98B4D0EA-2F1B-405B-8341-B79CB5CA9F2B}" sibTransId="{D6781019-97D5-432E-A4A6-ED1171F17E47}"/>
    <dgm:cxn modelId="{DBA4637C-1592-4DFB-9213-AA1358A4BDBB}" type="presOf" srcId="{62367AF9-D3EB-4988-B3FA-699A8DE0ECD6}" destId="{38D1C36D-57D9-4318-8288-9986B9CE9225}" srcOrd="1" destOrd="1" presId="urn:microsoft.com/office/officeart/2005/8/layout/cycle4"/>
    <dgm:cxn modelId="{F87BC77E-0C93-4B0E-86CF-3EBBA5D1326E}" type="presOf" srcId="{692D1096-C896-48CE-A4F8-2E037FBA2838}" destId="{05532EA0-B37B-4F7D-A12B-5EC68527A9CD}" srcOrd="0" destOrd="3" presId="urn:microsoft.com/office/officeart/2005/8/layout/cycle4"/>
    <dgm:cxn modelId="{8A96FD7F-B3F5-488A-AD8C-8BF9AC7CAB45}" srcId="{A1BDD688-4F6E-44EA-BFAE-0756C2488B50}" destId="{692D1096-C896-48CE-A4F8-2E037FBA2838}" srcOrd="3" destOrd="0" parTransId="{CD99C232-59DA-47E6-B170-8014ACF97A6E}" sibTransId="{88858126-D251-4CD1-A9F4-A8FDD95F6F2B}"/>
    <dgm:cxn modelId="{B02F3182-117D-4148-B03A-E460633CF2FC}" type="presOf" srcId="{EE70E044-8947-4444-8410-6E78A02DFD71}" destId="{9CF413E5-D3C7-41C6-8FD0-ADA6C1D391DA}" srcOrd="0" destOrd="0" presId="urn:microsoft.com/office/officeart/2005/8/layout/cycle4"/>
    <dgm:cxn modelId="{427C2E84-5404-42D0-9B75-16BE9F8134F1}" srcId="{3114A284-8A0F-4298-8E37-8D48E1E02AE7}" destId="{A1BDD688-4F6E-44EA-BFAE-0756C2488B50}" srcOrd="0" destOrd="0" parTransId="{CC9554D5-A39B-4E13-91E2-F7431C5626C8}" sibTransId="{85809B7C-D9AB-4187-B6F3-6FEE6105F8D5}"/>
    <dgm:cxn modelId="{280E7984-03B5-43A6-8D91-40726501E752}" srcId="{C7495543-4848-4DC3-A553-518F8F759C8B}" destId="{73BF467C-7A5A-4EED-BADA-DF4675968971}" srcOrd="6" destOrd="0" parTransId="{52E7CE7D-14D1-4FCA-96BF-6244A0B88A58}" sibTransId="{F902230B-6FC2-4291-B3E2-72ACADDB1F48}"/>
    <dgm:cxn modelId="{4533FA85-A7FA-4EAB-8B21-4E4AB5129C98}" type="presOf" srcId="{57C98071-489B-4E62-BDCF-6EF366710C9B}" destId="{B47DCC6C-3C3A-41E3-A411-1C1B8DA36081}" srcOrd="1" destOrd="2" presId="urn:microsoft.com/office/officeart/2005/8/layout/cycle4"/>
    <dgm:cxn modelId="{8C074C8D-42DA-4841-AAE8-ADFEF8EC8587}" type="presOf" srcId="{5BB67D5B-69E7-4349-9BD6-063AC8114231}" destId="{B47DCC6C-3C3A-41E3-A411-1C1B8DA36081}" srcOrd="1" destOrd="4" presId="urn:microsoft.com/office/officeart/2005/8/layout/cycle4"/>
    <dgm:cxn modelId="{AAAF818D-66E5-4A6B-B26E-E305F1B6287D}" srcId="{A1BDD688-4F6E-44EA-BFAE-0756C2488B50}" destId="{C3F2F285-3541-4977-808A-1A2E0ECB54C8}" srcOrd="6" destOrd="0" parTransId="{E1EE5E05-B185-4665-B67F-BAA44FFCCCD3}" sibTransId="{1B99B8D4-EF39-4B5B-93FD-1172671DEFBF}"/>
    <dgm:cxn modelId="{625FC28D-4069-4C64-9260-D7F464A19239}" type="presOf" srcId="{F431A48C-3A32-4C9A-9714-C391C9B53115}" destId="{9CF413E5-D3C7-41C6-8FD0-ADA6C1D391DA}" srcOrd="0" destOrd="4" presId="urn:microsoft.com/office/officeart/2005/8/layout/cycle4"/>
    <dgm:cxn modelId="{61832590-83E4-440C-8257-025F52473EFA}" type="presOf" srcId="{567C75B5-1817-4048-A9D3-7FCDD6C6D37E}" destId="{05532EA0-B37B-4F7D-A12B-5EC68527A9CD}" srcOrd="0" destOrd="2" presId="urn:microsoft.com/office/officeart/2005/8/layout/cycle4"/>
    <dgm:cxn modelId="{74D65892-AF8A-4D40-BA7E-F7CF90FA5B0E}" srcId="{C7495543-4848-4DC3-A553-518F8F759C8B}" destId="{F687809D-906B-4C22-8022-EA7C53E84E99}" srcOrd="1" destOrd="0" parTransId="{ACC8A36B-19D6-4867-869A-8B94D5F7D52E}" sibTransId="{C9833FBF-75F1-4FB4-8A0A-2C21BB5E78CD}"/>
    <dgm:cxn modelId="{E1090795-FA36-45B2-8471-2F5A93ED0692}" type="presOf" srcId="{B70F0043-F14B-4E37-882D-505A4D054B0C}" destId="{C94313EE-EB54-4E4A-BF97-B3E79031C7A8}" srcOrd="1" destOrd="1" presId="urn:microsoft.com/office/officeart/2005/8/layout/cycle4"/>
    <dgm:cxn modelId="{556F8799-0BEB-448B-807C-17B70331AEAE}" srcId="{A1BDD688-4F6E-44EA-BFAE-0756C2488B50}" destId="{567C75B5-1817-4048-A9D3-7FCDD6C6D37E}" srcOrd="2" destOrd="0" parTransId="{7D206AC9-6730-49AD-8F92-FD2819A40624}" sibTransId="{168E756E-AEB1-4FC4-94BC-FFE04D6F7BB2}"/>
    <dgm:cxn modelId="{46733D9D-0D1D-4FFA-B5EE-CE17A9DEC1F0}" srcId="{1EC5F8E2-4308-419D-804D-89F9D22D3AB3}" destId="{BF1BFA5A-0154-4C30-8C03-9F33230F0E9E}" srcOrd="2" destOrd="0" parTransId="{ED255E7D-F020-46ED-BF2B-B49D4CB31493}" sibTransId="{84934086-874A-4CB5-BA10-F7CE01E2D7CF}"/>
    <dgm:cxn modelId="{AC6D5D9D-73D2-44F1-9952-CB5354586D5C}" srcId="{C7495543-4848-4DC3-A553-518F8F759C8B}" destId="{E3F4240E-1029-48BB-8A1E-A3F9D5512CD8}" srcOrd="3" destOrd="0" parTransId="{7B1AFD0B-6D29-4494-A8B2-09CF5E1BD521}" sibTransId="{F3D8EBE4-4470-4E4E-A194-EFF0EA3B9F09}"/>
    <dgm:cxn modelId="{3B85F39D-8196-45B3-9E7D-5C1F220CEF64}" type="presOf" srcId="{5D6C720A-9138-4BFA-BC25-6BD1A357AD97}" destId="{B47DCC6C-3C3A-41E3-A411-1C1B8DA36081}" srcOrd="1" destOrd="5" presId="urn:microsoft.com/office/officeart/2005/8/layout/cycle4"/>
    <dgm:cxn modelId="{70CB10A1-9A2E-4D36-9AFA-F0B2A73CAF30}" srcId="{3114A284-8A0F-4298-8E37-8D48E1E02AE7}" destId="{A77B2012-1F99-42F4-9E04-3F74EACF95D9}" srcOrd="3" destOrd="0" parTransId="{5975B047-9992-4BE5-9011-BEF32F97F634}" sibTransId="{47CF51ED-8913-4459-B121-57669EE89568}"/>
    <dgm:cxn modelId="{82C9BEA2-C48C-4182-897C-80B6E0F0C6D4}" type="presOf" srcId="{73BF467C-7A5A-4EED-BADA-DF4675968971}" destId="{B47DCC6C-3C3A-41E3-A411-1C1B8DA36081}" srcOrd="1" destOrd="6" presId="urn:microsoft.com/office/officeart/2005/8/layout/cycle4"/>
    <dgm:cxn modelId="{009162A4-73E7-4F76-BC6D-D9683B97ECB1}" srcId="{A1BDD688-4F6E-44EA-BFAE-0756C2488B50}" destId="{C7B146D5-EEF8-475C-9683-9436D3FAED7C}" srcOrd="4" destOrd="0" parTransId="{71524627-733C-490A-8831-267165E949F7}" sibTransId="{DD2D43FB-8C25-468F-948F-F3BB1BB3E986}"/>
    <dgm:cxn modelId="{9A2DB8AC-7864-4EF5-9249-F3AD270EE4B8}" type="presOf" srcId="{E3F4240E-1029-48BB-8A1E-A3F9D5512CD8}" destId="{99D02713-4061-4CC5-8467-83DB1C2C780B}" srcOrd="0" destOrd="3" presId="urn:microsoft.com/office/officeart/2005/8/layout/cycle4"/>
    <dgm:cxn modelId="{8CEBA4AD-A0D7-499D-9620-A0CD4471504C}" srcId="{C7495543-4848-4DC3-A553-518F8F759C8B}" destId="{5BB67D5B-69E7-4349-9BD6-063AC8114231}" srcOrd="4" destOrd="0" parTransId="{F944A8BE-341E-49DB-A7C2-3C6AD86B34E7}" sibTransId="{D9F8DEF5-C78A-4D09-A2E7-ED54DAFABD6C}"/>
    <dgm:cxn modelId="{E296F3AE-FB54-40FE-90D3-1A67468D9076}" type="presOf" srcId="{C7B146D5-EEF8-475C-9683-9436D3FAED7C}" destId="{05532EA0-B37B-4F7D-A12B-5EC68527A9CD}" srcOrd="0" destOrd="4" presId="urn:microsoft.com/office/officeart/2005/8/layout/cycle4"/>
    <dgm:cxn modelId="{E3B961B0-F950-4F85-957C-61FF06FC9381}" srcId="{A77B2012-1F99-42F4-9E04-3F74EACF95D9}" destId="{EE70E044-8947-4444-8410-6E78A02DFD71}" srcOrd="0" destOrd="0" parTransId="{06854003-6FAC-4AF3-BC36-0A0797F74F28}" sibTransId="{F687B399-9E0F-4E70-8409-6AD40AC0DC5D}"/>
    <dgm:cxn modelId="{81E1A7B1-AFF2-4621-9CBD-CE6B54CF71F1}" type="presOf" srcId="{F431A48C-3A32-4C9A-9714-C391C9B53115}" destId="{6D075EF7-F396-438D-BEEB-9F7D83646EE7}" srcOrd="1" destOrd="4" presId="urn:microsoft.com/office/officeart/2005/8/layout/cycle4"/>
    <dgm:cxn modelId="{5C9E48B5-A30D-4A6C-A120-7F0827379834}" srcId="{C7495543-4848-4DC3-A553-518F8F759C8B}" destId="{57C98071-489B-4E62-BDCF-6EF366710C9B}" srcOrd="2" destOrd="0" parTransId="{32D05E20-AB99-40DC-A1FF-751A4953AAF1}" sibTransId="{EB6B0FAA-5AFD-42ED-82FF-07755198AAB4}"/>
    <dgm:cxn modelId="{4DAE61C0-947F-4745-BA8A-C12B27647688}" type="presOf" srcId="{C7495543-4848-4DC3-A553-518F8F759C8B}" destId="{C26A2D3C-9D96-4CAD-BDA1-F3AE36A5AA29}" srcOrd="0" destOrd="0" presId="urn:microsoft.com/office/officeart/2005/8/layout/cycle4"/>
    <dgm:cxn modelId="{B9C8A9C1-E047-4178-80C3-DAC82389FA7D}" srcId="{A77B2012-1F99-42F4-9E04-3F74EACF95D9}" destId="{B87A2EC3-7543-421B-8AB5-2A756239E22C}" srcOrd="3" destOrd="0" parTransId="{59DEA870-5A5F-4A40-AE00-E7A5EDAD26C1}" sibTransId="{53888063-152D-426F-A6C8-1175D616D98D}"/>
    <dgm:cxn modelId="{13FB73C2-93AD-4DF3-9A52-0AC129524163}" type="presOf" srcId="{BCF81675-9E08-4BAC-AB93-E23D9674414F}" destId="{6D075EF7-F396-438D-BEEB-9F7D83646EE7}" srcOrd="1" destOrd="1" presId="urn:microsoft.com/office/officeart/2005/8/layout/cycle4"/>
    <dgm:cxn modelId="{54D999C2-E687-4DB9-B65E-63DF84374C8C}" srcId="{1EC5F8E2-4308-419D-804D-89F9D22D3AB3}" destId="{1C8DDE67-DE37-4739-BD76-522FD1216682}" srcOrd="0" destOrd="0" parTransId="{45A6DB6E-AD87-401A-8CA8-F7F18B93CFCC}" sibTransId="{0C7498C7-9B4D-4A96-9B57-AA4030E3D0A4}"/>
    <dgm:cxn modelId="{48B292C3-F10D-420C-8206-E6703CB4577C}" srcId="{1EC5F8E2-4308-419D-804D-89F9D22D3AB3}" destId="{62367AF9-D3EB-4988-B3FA-699A8DE0ECD6}" srcOrd="1" destOrd="0" parTransId="{586FC947-E3D1-4D3A-8A46-E23D195E2FB9}" sibTransId="{94A24552-172E-4358-BE02-C910C70E746E}"/>
    <dgm:cxn modelId="{07A1FDC6-F867-4F0B-9179-C021BA5FFACA}" type="presOf" srcId="{4261EA3F-75A9-4266-912A-34DFBCFB594F}" destId="{05532EA0-B37B-4F7D-A12B-5EC68527A9CD}" srcOrd="0" destOrd="0" presId="urn:microsoft.com/office/officeart/2005/8/layout/cycle4"/>
    <dgm:cxn modelId="{5BC9F9CE-7114-4EC0-B6F6-A19C18AD783B}" type="presOf" srcId="{9C206DE8-ECB9-4C0A-B4B0-670D3A0041B1}" destId="{38D1C36D-57D9-4318-8288-9986B9CE9225}" srcOrd="1" destOrd="3" presId="urn:microsoft.com/office/officeart/2005/8/layout/cycle4"/>
    <dgm:cxn modelId="{4F9686D4-0757-4D77-952A-2D51D0EFC4F3}" type="presOf" srcId="{3493C516-824F-49CF-829D-01829D0AACA6}" destId="{6D075EF7-F396-438D-BEEB-9F7D83646EE7}" srcOrd="1" destOrd="2" presId="urn:microsoft.com/office/officeart/2005/8/layout/cycle4"/>
    <dgm:cxn modelId="{26B899D6-B674-4C81-8750-AFD6CE1741DB}" type="presOf" srcId="{A77B2012-1F99-42F4-9E04-3F74EACF95D9}" destId="{7F1AEBA4-51C5-4096-B20C-7F1232AB4D94}" srcOrd="0" destOrd="0" presId="urn:microsoft.com/office/officeart/2005/8/layout/cycle4"/>
    <dgm:cxn modelId="{501FAAD7-EE5D-4CF1-901A-543A48755683}" srcId="{A1BDD688-4F6E-44EA-BFAE-0756C2488B50}" destId="{B70F0043-F14B-4E37-882D-505A4D054B0C}" srcOrd="1" destOrd="0" parTransId="{8B3B9ACD-FCF1-4E1E-A050-2C6278C0ADAA}" sibTransId="{BBC968DD-5FFE-44DB-B6C0-A2AD394BA35B}"/>
    <dgm:cxn modelId="{C6D637DC-7FB2-4688-B65B-34D85B1E8887}" srcId="{C7495543-4848-4DC3-A553-518F8F759C8B}" destId="{B1CDC6E2-4A69-4684-88E9-CE22E4C05665}" srcOrd="0" destOrd="0" parTransId="{70379A71-5F4F-4473-89A9-B9AB8A8E8B39}" sibTransId="{9FF3C277-E1D8-4BE8-BDCA-C94EC875818C}"/>
    <dgm:cxn modelId="{AE9FF3E2-4882-4B75-85EF-947F9EF3DAEC}" type="presOf" srcId="{0CDB7455-8F33-4DE2-A447-BF4A53434979}" destId="{C94313EE-EB54-4E4A-BF97-B3E79031C7A8}" srcOrd="1" destOrd="5" presId="urn:microsoft.com/office/officeart/2005/8/layout/cycle4"/>
    <dgm:cxn modelId="{A06599E7-8FEC-4A1D-9862-ADEF82757046}" type="presOf" srcId="{E3F4240E-1029-48BB-8A1E-A3F9D5512CD8}" destId="{B47DCC6C-3C3A-41E3-A411-1C1B8DA36081}" srcOrd="1" destOrd="3" presId="urn:microsoft.com/office/officeart/2005/8/layout/cycle4"/>
    <dgm:cxn modelId="{559775EB-1B22-4D0C-8238-73C1866822B0}" type="presOf" srcId="{1EC5F8E2-4308-419D-804D-89F9D22D3AB3}" destId="{7787E74E-2CE8-465F-9FFE-DD4CC04EB757}" srcOrd="0" destOrd="0" presId="urn:microsoft.com/office/officeart/2005/8/layout/cycle4"/>
    <dgm:cxn modelId="{539045EE-D59A-46E8-94B6-B46A54F4F3BF}" type="presOf" srcId="{BF1BFA5A-0154-4C30-8C03-9F33230F0E9E}" destId="{38D1C36D-57D9-4318-8288-9986B9CE9225}" srcOrd="1" destOrd="2" presId="urn:microsoft.com/office/officeart/2005/8/layout/cycle4"/>
    <dgm:cxn modelId="{F578C1EF-6D1C-4FA2-9C32-57E0BE3B2406}" type="presOf" srcId="{567C75B5-1817-4048-A9D3-7FCDD6C6D37E}" destId="{C94313EE-EB54-4E4A-BF97-B3E79031C7A8}" srcOrd="1" destOrd="2" presId="urn:microsoft.com/office/officeart/2005/8/layout/cycle4"/>
    <dgm:cxn modelId="{121590F0-440A-4928-A2FE-9CB64E7E0EDE}" type="presOf" srcId="{4261EA3F-75A9-4266-912A-34DFBCFB594F}" destId="{C94313EE-EB54-4E4A-BF97-B3E79031C7A8}" srcOrd="1" destOrd="0" presId="urn:microsoft.com/office/officeart/2005/8/layout/cycle4"/>
    <dgm:cxn modelId="{DE8FB8F1-2A35-4D57-B6A7-D938D1A27C06}" type="presOf" srcId="{57C98071-489B-4E62-BDCF-6EF366710C9B}" destId="{99D02713-4061-4CC5-8467-83DB1C2C780B}" srcOrd="0" destOrd="2" presId="urn:microsoft.com/office/officeart/2005/8/layout/cycle4"/>
    <dgm:cxn modelId="{A6ABD6F6-163B-4DAB-84F5-4DA63A1FC1DC}" srcId="{A77B2012-1F99-42F4-9E04-3F74EACF95D9}" destId="{BCF81675-9E08-4BAC-AB93-E23D9674414F}" srcOrd="1" destOrd="0" parTransId="{3B9BAD8F-A8A0-42D2-B24D-FE543D55E220}" sibTransId="{C24F98C1-76C7-4264-8CA0-69E6E4672632}"/>
    <dgm:cxn modelId="{5534BBF9-D627-46FF-A593-5207E99A3D3B}" srcId="{3114A284-8A0F-4298-8E37-8D48E1E02AE7}" destId="{C7495543-4848-4DC3-A553-518F8F759C8B}" srcOrd="2" destOrd="0" parTransId="{16CA82A3-8D08-4F39-8F05-C592A46A1326}" sibTransId="{E3BF2FD2-96E5-4721-84C7-B112A9775026}"/>
    <dgm:cxn modelId="{839432FA-5498-4298-8ADC-D87E2DDE20D0}" type="presOf" srcId="{0CDB7455-8F33-4DE2-A447-BF4A53434979}" destId="{05532EA0-B37B-4F7D-A12B-5EC68527A9CD}" srcOrd="0" destOrd="5" presId="urn:microsoft.com/office/officeart/2005/8/layout/cycle4"/>
    <dgm:cxn modelId="{1BA166FB-2531-440A-A836-6F9E4926EBC0}" srcId="{3114A284-8A0F-4298-8E37-8D48E1E02AE7}" destId="{1EC5F8E2-4308-419D-804D-89F9D22D3AB3}" srcOrd="1" destOrd="0" parTransId="{CD0DA10B-2C08-4FCC-84BC-3A72919ECF6B}" sibTransId="{EB2836E2-58A9-43E3-BE66-05D5715D08A4}"/>
    <dgm:cxn modelId="{0D6F07FD-201A-4255-A68A-1F2EAB704C8D}" type="presOf" srcId="{B87A2EC3-7543-421B-8AB5-2A756239E22C}" destId="{6D075EF7-F396-438D-BEEB-9F7D83646EE7}" srcOrd="1" destOrd="3" presId="urn:microsoft.com/office/officeart/2005/8/layout/cycle4"/>
    <dgm:cxn modelId="{AD3FBCB7-6B20-421D-B894-A707CD1F1C89}" type="presParOf" srcId="{A18CDC4B-3607-43B7-88F4-B9B07B5BC130}" destId="{82DA6119-E707-4C88-83DB-617EB8196A94}" srcOrd="0" destOrd="0" presId="urn:microsoft.com/office/officeart/2005/8/layout/cycle4"/>
    <dgm:cxn modelId="{0D105D81-1D1A-49B8-B269-C8831BB1051E}" type="presParOf" srcId="{82DA6119-E707-4C88-83DB-617EB8196A94}" destId="{33870371-957A-484D-A5D9-4EAF272178BB}" srcOrd="0" destOrd="0" presId="urn:microsoft.com/office/officeart/2005/8/layout/cycle4"/>
    <dgm:cxn modelId="{9305E1F8-8670-4192-989B-1D4E37DD2529}" type="presParOf" srcId="{33870371-957A-484D-A5D9-4EAF272178BB}" destId="{05532EA0-B37B-4F7D-A12B-5EC68527A9CD}" srcOrd="0" destOrd="0" presId="urn:microsoft.com/office/officeart/2005/8/layout/cycle4"/>
    <dgm:cxn modelId="{DDB85201-20BA-436E-A9E8-FBEF58DC396A}" type="presParOf" srcId="{33870371-957A-484D-A5D9-4EAF272178BB}" destId="{C94313EE-EB54-4E4A-BF97-B3E79031C7A8}" srcOrd="1" destOrd="0" presId="urn:microsoft.com/office/officeart/2005/8/layout/cycle4"/>
    <dgm:cxn modelId="{E16BEE99-06E5-4CD9-8720-F14580E6289C}" type="presParOf" srcId="{82DA6119-E707-4C88-83DB-617EB8196A94}" destId="{D381295B-34CE-450E-89B6-0E32E5981D46}" srcOrd="1" destOrd="0" presId="urn:microsoft.com/office/officeart/2005/8/layout/cycle4"/>
    <dgm:cxn modelId="{3AD4AA8C-1B6C-4C73-AB97-C766A8557746}" type="presParOf" srcId="{D381295B-34CE-450E-89B6-0E32E5981D46}" destId="{B9E1DBA9-E0FF-4DFA-99CC-F40CB5428525}" srcOrd="0" destOrd="0" presId="urn:microsoft.com/office/officeart/2005/8/layout/cycle4"/>
    <dgm:cxn modelId="{6410392A-8CBF-4084-AF2B-BC73741718CF}" type="presParOf" srcId="{D381295B-34CE-450E-89B6-0E32E5981D46}" destId="{38D1C36D-57D9-4318-8288-9986B9CE9225}" srcOrd="1" destOrd="0" presId="urn:microsoft.com/office/officeart/2005/8/layout/cycle4"/>
    <dgm:cxn modelId="{6BE91B95-7A5F-4602-B7EC-DF67ACC4B923}" type="presParOf" srcId="{82DA6119-E707-4C88-83DB-617EB8196A94}" destId="{12EF8829-7311-4F1F-B7E5-A160F1B67303}" srcOrd="2" destOrd="0" presId="urn:microsoft.com/office/officeart/2005/8/layout/cycle4"/>
    <dgm:cxn modelId="{7656CA87-C181-41AB-AC5A-F81D739E0577}" type="presParOf" srcId="{12EF8829-7311-4F1F-B7E5-A160F1B67303}" destId="{99D02713-4061-4CC5-8467-83DB1C2C780B}" srcOrd="0" destOrd="0" presId="urn:microsoft.com/office/officeart/2005/8/layout/cycle4"/>
    <dgm:cxn modelId="{65A86AF8-36C2-4BD0-AF34-8535CA1B1964}" type="presParOf" srcId="{12EF8829-7311-4F1F-B7E5-A160F1B67303}" destId="{B47DCC6C-3C3A-41E3-A411-1C1B8DA36081}" srcOrd="1" destOrd="0" presId="urn:microsoft.com/office/officeart/2005/8/layout/cycle4"/>
    <dgm:cxn modelId="{F8FB9851-A037-40BC-91EA-AD021BBE6797}" type="presParOf" srcId="{82DA6119-E707-4C88-83DB-617EB8196A94}" destId="{3B6445A1-E694-4FA7-A28F-22A669EF34DF}" srcOrd="3" destOrd="0" presId="urn:microsoft.com/office/officeart/2005/8/layout/cycle4"/>
    <dgm:cxn modelId="{C23ED635-0517-4769-A146-82DC56899D09}" type="presParOf" srcId="{3B6445A1-E694-4FA7-A28F-22A669EF34DF}" destId="{9CF413E5-D3C7-41C6-8FD0-ADA6C1D391DA}" srcOrd="0" destOrd="0" presId="urn:microsoft.com/office/officeart/2005/8/layout/cycle4"/>
    <dgm:cxn modelId="{CBBBE819-B1DD-450B-9365-117CBE5E7F74}" type="presParOf" srcId="{3B6445A1-E694-4FA7-A28F-22A669EF34DF}" destId="{6D075EF7-F396-438D-BEEB-9F7D83646EE7}" srcOrd="1" destOrd="0" presId="urn:microsoft.com/office/officeart/2005/8/layout/cycle4"/>
    <dgm:cxn modelId="{70A78BD4-0E05-4799-BEF2-45F80C26C59C}" type="presParOf" srcId="{82DA6119-E707-4C88-83DB-617EB8196A94}" destId="{8FD43798-E849-41EE-B9BC-4E967198756B}" srcOrd="4" destOrd="0" presId="urn:microsoft.com/office/officeart/2005/8/layout/cycle4"/>
    <dgm:cxn modelId="{36B06BC2-CC12-4CEB-AB07-B421F6A225EC}" type="presParOf" srcId="{A18CDC4B-3607-43B7-88F4-B9B07B5BC130}" destId="{A8D6F8F0-0EF5-4FD1-80C6-AF9999B795B1}" srcOrd="1" destOrd="0" presId="urn:microsoft.com/office/officeart/2005/8/layout/cycle4"/>
    <dgm:cxn modelId="{95B052C8-C335-44D6-B317-0691F9D5966F}" type="presParOf" srcId="{A8D6F8F0-0EF5-4FD1-80C6-AF9999B795B1}" destId="{ADCAB969-C351-490D-8BDE-9FF324ADE58D}" srcOrd="0" destOrd="0" presId="urn:microsoft.com/office/officeart/2005/8/layout/cycle4"/>
    <dgm:cxn modelId="{E0149F18-E5A7-4193-AFED-5D2006BF1EF4}" type="presParOf" srcId="{A8D6F8F0-0EF5-4FD1-80C6-AF9999B795B1}" destId="{7787E74E-2CE8-465F-9FFE-DD4CC04EB757}" srcOrd="1" destOrd="0" presId="urn:microsoft.com/office/officeart/2005/8/layout/cycle4"/>
    <dgm:cxn modelId="{16621C8E-EA1B-4309-89F7-A4F0551E9788}" type="presParOf" srcId="{A8D6F8F0-0EF5-4FD1-80C6-AF9999B795B1}" destId="{C26A2D3C-9D96-4CAD-BDA1-F3AE36A5AA29}" srcOrd="2" destOrd="0" presId="urn:microsoft.com/office/officeart/2005/8/layout/cycle4"/>
    <dgm:cxn modelId="{A7B6E42D-7EF4-4416-812E-75D135B2770C}" type="presParOf" srcId="{A8D6F8F0-0EF5-4FD1-80C6-AF9999B795B1}" destId="{7F1AEBA4-51C5-4096-B20C-7F1232AB4D94}" srcOrd="3" destOrd="0" presId="urn:microsoft.com/office/officeart/2005/8/layout/cycle4"/>
    <dgm:cxn modelId="{711722A4-8E6B-4672-946F-1BE4803F0AEB}" type="presParOf" srcId="{A8D6F8F0-0EF5-4FD1-80C6-AF9999B795B1}" destId="{15594418-6408-408A-965F-AD9E4CB7A7C9}" srcOrd="4" destOrd="0" presId="urn:microsoft.com/office/officeart/2005/8/layout/cycle4"/>
    <dgm:cxn modelId="{F2642AE4-615D-4577-8DAA-B59FC26FFBC6}" type="presParOf" srcId="{A18CDC4B-3607-43B7-88F4-B9B07B5BC130}" destId="{6B25E6B1-9794-433F-9CD8-5C4D582D9D60}" srcOrd="2" destOrd="0" presId="urn:microsoft.com/office/officeart/2005/8/layout/cycle4"/>
    <dgm:cxn modelId="{68805560-094B-4414-9B37-0CE378C4D02E}" type="presParOf" srcId="{A18CDC4B-3607-43B7-88F4-B9B07B5BC130}" destId="{BF762306-2A62-42DE-9ED0-DBCA11FD0459}"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8F0440-580E-4C4F-8E86-E1F890247308}" type="doc">
      <dgm:prSet loTypeId="urn:microsoft.com/office/officeart/2005/8/layout/arrow3" loCatId="relationship" qsTypeId="urn:microsoft.com/office/officeart/2005/8/quickstyle/simple1" qsCatId="simple" csTypeId="urn:microsoft.com/office/officeart/2005/8/colors/colorful3" csCatId="colorful" phldr="1"/>
      <dgm:spPr/>
      <dgm:t>
        <a:bodyPr/>
        <a:lstStyle/>
        <a:p>
          <a:endParaRPr lang="en-US"/>
        </a:p>
      </dgm:t>
    </dgm:pt>
    <dgm:pt modelId="{5F867039-B84B-4FB5-A1F8-868BDD000963}">
      <dgm:prSet custT="1"/>
      <dgm:spPr/>
      <dgm:t>
        <a:bodyPr/>
        <a:lstStyle/>
        <a:p>
          <a:r>
            <a:rPr lang="fr-FR" sz="1600" err="1">
              <a:latin typeface="Calibri" panose="020F0502020204030204" pitchFamily="34" charset="0"/>
              <a:ea typeface="Calibri" panose="020F0502020204030204" pitchFamily="34" charset="0"/>
              <a:cs typeface="Calibri" panose="020F0502020204030204" pitchFamily="34" charset="0"/>
            </a:rPr>
            <a:t>Request</a:t>
          </a:r>
          <a:r>
            <a:rPr lang="fr-FR" sz="1600">
              <a:latin typeface="Calibri" panose="020F0502020204030204" pitchFamily="34" charset="0"/>
              <a:ea typeface="Calibri" panose="020F0502020204030204" pitchFamily="34" charset="0"/>
              <a:cs typeface="Calibri" panose="020F0502020204030204" pitchFamily="34" charset="0"/>
            </a:rPr>
            <a:t> for more time for national </a:t>
          </a:r>
          <a:r>
            <a:rPr lang="fr-FR" sz="1600" err="1">
              <a:latin typeface="Calibri" panose="020F0502020204030204" pitchFamily="34" charset="0"/>
              <a:ea typeface="Calibri" panose="020F0502020204030204" pitchFamily="34" charset="0"/>
              <a:cs typeface="Calibri" panose="020F0502020204030204" pitchFamily="34" charset="0"/>
            </a:rPr>
            <a:t>entity</a:t>
          </a:r>
          <a:r>
            <a:rPr lang="fr-FR" sz="1600">
              <a:latin typeface="Calibri" panose="020F0502020204030204" pitchFamily="34" charset="0"/>
              <a:ea typeface="Calibri" panose="020F0502020204030204" pitchFamily="34" charset="0"/>
              <a:cs typeface="Calibri" panose="020F0502020204030204" pitchFamily="34" charset="0"/>
            </a:rPr>
            <a:t>/</a:t>
          </a:r>
          <a:r>
            <a:rPr lang="fr-FR" sz="1600" err="1">
              <a:latin typeface="Calibri" panose="020F0502020204030204" pitchFamily="34" charset="0"/>
              <a:ea typeface="Calibri" panose="020F0502020204030204" pitchFamily="34" charset="0"/>
              <a:cs typeface="Calibri" panose="020F0502020204030204" pitchFamily="34" charset="0"/>
            </a:rPr>
            <a:t>authority</a:t>
          </a:r>
          <a:endParaRPr lang="fr-FR" sz="1600">
            <a:latin typeface="Calibri" panose="020F0502020204030204" pitchFamily="34" charset="0"/>
            <a:ea typeface="Calibri" panose="020F0502020204030204" pitchFamily="34" charset="0"/>
            <a:cs typeface="Calibri" panose="020F0502020204030204" pitchFamily="34" charset="0"/>
          </a:endParaRPr>
        </a:p>
        <a:p>
          <a:r>
            <a:rPr lang="fr-FR" sz="1600">
              <a:latin typeface="Calibri" panose="020F0502020204030204" pitchFamily="34" charset="0"/>
              <a:ea typeface="Calibri" panose="020F0502020204030204" pitchFamily="34" charset="0"/>
              <a:cs typeface="Calibri" panose="020F0502020204030204" pitchFamily="34" charset="0"/>
            </a:rPr>
            <a:t>Insert a public consultation</a:t>
          </a:r>
          <a:endParaRPr lang="en-US" sz="1600">
            <a:latin typeface="Calibri" panose="020F0502020204030204" pitchFamily="34" charset="0"/>
            <a:ea typeface="Calibri" panose="020F0502020204030204" pitchFamily="34" charset="0"/>
            <a:cs typeface="Calibri" panose="020F0502020204030204" pitchFamily="34" charset="0"/>
          </a:endParaRPr>
        </a:p>
      </dgm:t>
    </dgm:pt>
    <dgm:pt modelId="{3B8B08CF-1C33-4936-9788-B7EAD690D600}" type="parTrans" cxnId="{E862C429-9B05-49ED-9639-827625A4A7C1}">
      <dgm:prSet/>
      <dgm:spPr/>
      <dgm:t>
        <a:bodyPr/>
        <a:lstStyle/>
        <a:p>
          <a:endParaRPr lang="en-US" sz="2400">
            <a:latin typeface="Calibri" panose="020F0502020204030204" pitchFamily="34" charset="0"/>
            <a:ea typeface="Calibri" panose="020F0502020204030204" pitchFamily="34" charset="0"/>
            <a:cs typeface="Calibri" panose="020F0502020204030204" pitchFamily="34" charset="0"/>
          </a:endParaRPr>
        </a:p>
      </dgm:t>
    </dgm:pt>
    <dgm:pt modelId="{A1B3640B-7B8D-4548-9F2F-2431C0D539BD}" type="sibTrans" cxnId="{E862C429-9B05-49ED-9639-827625A4A7C1}">
      <dgm:prSet/>
      <dgm:spPr/>
      <dgm:t>
        <a:bodyPr/>
        <a:lstStyle/>
        <a:p>
          <a:endParaRPr lang="en-US" sz="2400">
            <a:latin typeface="Calibri" panose="020F0502020204030204" pitchFamily="34" charset="0"/>
            <a:ea typeface="Calibri" panose="020F0502020204030204" pitchFamily="34" charset="0"/>
            <a:cs typeface="Calibri" panose="020F0502020204030204" pitchFamily="34" charset="0"/>
          </a:endParaRPr>
        </a:p>
      </dgm:t>
    </dgm:pt>
    <dgm:pt modelId="{06C35C79-AB25-43B8-A72D-D5DA5525EB26}">
      <dgm:prSet custT="1"/>
      <dgm:spPr/>
      <dgm:t>
        <a:bodyPr/>
        <a:lstStyle/>
        <a:p>
          <a:r>
            <a:rPr lang="fr-FR" sz="1600">
              <a:latin typeface="Calibri" panose="020F0502020204030204" pitchFamily="34" charset="0"/>
              <a:ea typeface="Calibri" panose="020F0502020204030204" pitchFamily="34" charset="0"/>
              <a:cs typeface="Calibri" panose="020F0502020204030204" pitchFamily="34" charset="0"/>
            </a:rPr>
            <a:t>Schedule too fast for TSOs/DSOs to provide new data (beyond existing methology)</a:t>
          </a:r>
        </a:p>
        <a:p>
          <a:r>
            <a:rPr lang="fr-FR" sz="1600">
              <a:latin typeface="Calibri" panose="020F0502020204030204" pitchFamily="34" charset="0"/>
              <a:ea typeface="Calibri" panose="020F0502020204030204" pitchFamily="34" charset="0"/>
              <a:cs typeface="Calibri" panose="020F0502020204030204" pitchFamily="34" charset="0"/>
            </a:rPr>
            <a:t>Request to have different schedule for TSO vs DSOs</a:t>
          </a:r>
          <a:endParaRPr lang="en-US" sz="1600">
            <a:latin typeface="Calibri" panose="020F0502020204030204" pitchFamily="34" charset="0"/>
            <a:ea typeface="Calibri" panose="020F0502020204030204" pitchFamily="34" charset="0"/>
            <a:cs typeface="Calibri" panose="020F0502020204030204" pitchFamily="34" charset="0"/>
          </a:endParaRPr>
        </a:p>
      </dgm:t>
    </dgm:pt>
    <dgm:pt modelId="{7D55C7B3-DA24-4723-B6BB-371D99323AD8}" type="parTrans" cxnId="{AA88A9B3-8E87-433D-B105-19C6BB0B9943}">
      <dgm:prSet/>
      <dgm:spPr/>
      <dgm:t>
        <a:bodyPr/>
        <a:lstStyle/>
        <a:p>
          <a:endParaRPr lang="en-US" sz="2400">
            <a:latin typeface="Calibri" panose="020F0502020204030204" pitchFamily="34" charset="0"/>
            <a:ea typeface="Calibri" panose="020F0502020204030204" pitchFamily="34" charset="0"/>
            <a:cs typeface="Calibri" panose="020F0502020204030204" pitchFamily="34" charset="0"/>
          </a:endParaRPr>
        </a:p>
      </dgm:t>
    </dgm:pt>
    <dgm:pt modelId="{C7CDA9B3-E81D-4DEF-BF7E-1D1965224195}" type="sibTrans" cxnId="{AA88A9B3-8E87-433D-B105-19C6BB0B9943}">
      <dgm:prSet/>
      <dgm:spPr/>
      <dgm:t>
        <a:bodyPr/>
        <a:lstStyle/>
        <a:p>
          <a:endParaRPr lang="en-US" sz="2400">
            <a:latin typeface="Calibri" panose="020F0502020204030204" pitchFamily="34" charset="0"/>
            <a:ea typeface="Calibri" panose="020F0502020204030204" pitchFamily="34" charset="0"/>
            <a:cs typeface="Calibri" panose="020F0502020204030204" pitchFamily="34" charset="0"/>
          </a:endParaRPr>
        </a:p>
      </dgm:t>
    </dgm:pt>
    <dgm:pt modelId="{3BD577F8-2806-4ED5-BA0B-3516636222A8}" type="pres">
      <dgm:prSet presAssocID="{9A8F0440-580E-4C4F-8E86-E1F890247308}" presName="compositeShape" presStyleCnt="0">
        <dgm:presLayoutVars>
          <dgm:chMax val="2"/>
          <dgm:dir/>
          <dgm:resizeHandles val="exact"/>
        </dgm:presLayoutVars>
      </dgm:prSet>
      <dgm:spPr/>
    </dgm:pt>
    <dgm:pt modelId="{BE9273FF-2EC4-496B-B91A-92C231EF4A51}" type="pres">
      <dgm:prSet presAssocID="{9A8F0440-580E-4C4F-8E86-E1F890247308}" presName="divider" presStyleLbl="fgShp" presStyleIdx="0" presStyleCnt="1"/>
      <dgm:spPr/>
    </dgm:pt>
    <dgm:pt modelId="{09DC1C35-A50B-4CFA-9450-3C980FD6850F}" type="pres">
      <dgm:prSet presAssocID="{5F867039-B84B-4FB5-A1F8-868BDD000963}" presName="downArrow" presStyleLbl="node1" presStyleIdx="0" presStyleCnt="2"/>
      <dgm:spPr/>
    </dgm:pt>
    <dgm:pt modelId="{FC8F5CB8-C8D1-4EF3-8114-F67B5147E448}" type="pres">
      <dgm:prSet presAssocID="{5F867039-B84B-4FB5-A1F8-868BDD000963}" presName="downArrowText" presStyleLbl="revTx" presStyleIdx="0" presStyleCnt="2" custScaleX="169417">
        <dgm:presLayoutVars>
          <dgm:bulletEnabled val="1"/>
        </dgm:presLayoutVars>
      </dgm:prSet>
      <dgm:spPr/>
    </dgm:pt>
    <dgm:pt modelId="{D7B67A84-6637-45DF-A28D-35A6151AF847}" type="pres">
      <dgm:prSet presAssocID="{06C35C79-AB25-43B8-A72D-D5DA5525EB26}" presName="upArrow" presStyleLbl="node1" presStyleIdx="1" presStyleCnt="2"/>
      <dgm:spPr/>
    </dgm:pt>
    <dgm:pt modelId="{88165EF1-601C-4233-A0FD-82451DAEE0BF}" type="pres">
      <dgm:prSet presAssocID="{06C35C79-AB25-43B8-A72D-D5DA5525EB26}" presName="upArrowText" presStyleLbl="revTx" presStyleIdx="1" presStyleCnt="2" custScaleX="178839">
        <dgm:presLayoutVars>
          <dgm:bulletEnabled val="1"/>
        </dgm:presLayoutVars>
      </dgm:prSet>
      <dgm:spPr/>
    </dgm:pt>
  </dgm:ptLst>
  <dgm:cxnLst>
    <dgm:cxn modelId="{CC00A00E-D9AC-4747-A1BB-E8C1401F22A4}" type="presOf" srcId="{5F867039-B84B-4FB5-A1F8-868BDD000963}" destId="{FC8F5CB8-C8D1-4EF3-8114-F67B5147E448}" srcOrd="0" destOrd="0" presId="urn:microsoft.com/office/officeart/2005/8/layout/arrow3"/>
    <dgm:cxn modelId="{2C97B21C-B3AD-49C2-BDE5-272E3FC17B7C}" type="presOf" srcId="{06C35C79-AB25-43B8-A72D-D5DA5525EB26}" destId="{88165EF1-601C-4233-A0FD-82451DAEE0BF}" srcOrd="0" destOrd="0" presId="urn:microsoft.com/office/officeart/2005/8/layout/arrow3"/>
    <dgm:cxn modelId="{E862C429-9B05-49ED-9639-827625A4A7C1}" srcId="{9A8F0440-580E-4C4F-8E86-E1F890247308}" destId="{5F867039-B84B-4FB5-A1F8-868BDD000963}" srcOrd="0" destOrd="0" parTransId="{3B8B08CF-1C33-4936-9788-B7EAD690D600}" sibTransId="{A1B3640B-7B8D-4548-9F2F-2431C0D539BD}"/>
    <dgm:cxn modelId="{03DF4090-757B-4DB4-AB08-938BF84D5E21}" type="presOf" srcId="{9A8F0440-580E-4C4F-8E86-E1F890247308}" destId="{3BD577F8-2806-4ED5-BA0B-3516636222A8}" srcOrd="0" destOrd="0" presId="urn:microsoft.com/office/officeart/2005/8/layout/arrow3"/>
    <dgm:cxn modelId="{AA88A9B3-8E87-433D-B105-19C6BB0B9943}" srcId="{9A8F0440-580E-4C4F-8E86-E1F890247308}" destId="{06C35C79-AB25-43B8-A72D-D5DA5525EB26}" srcOrd="1" destOrd="0" parTransId="{7D55C7B3-DA24-4723-B6BB-371D99323AD8}" sibTransId="{C7CDA9B3-E81D-4DEF-BF7E-1D1965224195}"/>
    <dgm:cxn modelId="{2A1E2E5B-7571-48EA-87B2-BD7D0483E805}" type="presParOf" srcId="{3BD577F8-2806-4ED5-BA0B-3516636222A8}" destId="{BE9273FF-2EC4-496B-B91A-92C231EF4A51}" srcOrd="0" destOrd="0" presId="urn:microsoft.com/office/officeart/2005/8/layout/arrow3"/>
    <dgm:cxn modelId="{8E6B19F3-1234-4AD0-94C2-3DACB9EA8EDF}" type="presParOf" srcId="{3BD577F8-2806-4ED5-BA0B-3516636222A8}" destId="{09DC1C35-A50B-4CFA-9450-3C980FD6850F}" srcOrd="1" destOrd="0" presId="urn:microsoft.com/office/officeart/2005/8/layout/arrow3"/>
    <dgm:cxn modelId="{660871DA-1430-4A9D-A801-C3A59CDD242F}" type="presParOf" srcId="{3BD577F8-2806-4ED5-BA0B-3516636222A8}" destId="{FC8F5CB8-C8D1-4EF3-8114-F67B5147E448}" srcOrd="2" destOrd="0" presId="urn:microsoft.com/office/officeart/2005/8/layout/arrow3"/>
    <dgm:cxn modelId="{7582061C-BCEE-4927-B602-11474652258B}" type="presParOf" srcId="{3BD577F8-2806-4ED5-BA0B-3516636222A8}" destId="{D7B67A84-6637-45DF-A28D-35A6151AF847}" srcOrd="3" destOrd="0" presId="urn:microsoft.com/office/officeart/2005/8/layout/arrow3"/>
    <dgm:cxn modelId="{CC465687-6933-4E76-999E-323B4DD0271C}" type="presParOf" srcId="{3BD577F8-2806-4ED5-BA0B-3516636222A8}" destId="{88165EF1-601C-4233-A0FD-82451DAEE0BF}"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D8D150-78B4-4716-846E-A872F62644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958DF92-C071-4B7A-93C1-7499334A9348}">
      <dgm:prSet custT="1"/>
      <dgm:spPr/>
      <dgm:t>
        <a:bodyPr/>
        <a:lstStyle/>
        <a:p>
          <a:r>
            <a:rPr lang="fr-FR" sz="16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Upper</a:t>
          </a:r>
          <a:r>
            <a:rPr lang="fr-FR"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fr-FR" sz="16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boundary</a:t>
          </a:r>
          <a:r>
            <a:rPr lang="fr-FR"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set at 10 </a:t>
          </a:r>
          <a:r>
            <a:rPr lang="fr-FR" sz="16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months</a:t>
          </a:r>
          <a:r>
            <a:rPr lang="fr-FR"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for </a:t>
          </a:r>
          <a:r>
            <a:rPr lang="fr-FR" sz="16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TSOs</a:t>
          </a:r>
          <a:r>
            <a:rPr lang="fr-FR"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&amp; </a:t>
          </a:r>
          <a:r>
            <a:rPr lang="fr-FR" sz="16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DSOs</a:t>
          </a:r>
          <a:r>
            <a:rPr lang="fr-FR"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to </a:t>
          </a:r>
          <a:r>
            <a:rPr lang="fr-FR" sz="16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provide</a:t>
          </a:r>
          <a:r>
            <a:rPr lang="fr-FR"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data and </a:t>
          </a:r>
          <a:r>
            <a:rPr lang="fr-FR" sz="16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analysis</a:t>
          </a:r>
          <a:endParaRPr lang="en-US"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62522CBB-104A-4F33-A9BF-61F152970236}" type="parTrans" cxnId="{ECAB8B84-3C84-4AA5-98CB-EB2F5F6A6802}">
      <dgm:prSet/>
      <dgm:spPr/>
      <dgm:t>
        <a:bodyPr/>
        <a:lstStyle/>
        <a:p>
          <a:endParaRPr lang="en-US"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F0528320-92AE-40B1-A1B4-92E837D7E482}" type="sibTrans" cxnId="{ECAB8B84-3C84-4AA5-98CB-EB2F5F6A6802}">
      <dgm:prSet/>
      <dgm:spPr/>
      <dgm:t>
        <a:bodyPr/>
        <a:lstStyle/>
        <a:p>
          <a:endParaRPr lang="en-US"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DE00094F-5290-4B89-B0E6-5FE415FD0011}">
      <dgm:prSet custT="1"/>
      <dgm:spPr/>
      <dgm:t>
        <a:bodyPr/>
        <a:lstStyle/>
        <a:p>
          <a:r>
            <a:rPr lang="fr-FR"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Timeline to </a:t>
          </a:r>
          <a:r>
            <a:rPr lang="fr-FR" sz="16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be</a:t>
          </a:r>
          <a:r>
            <a:rPr lang="fr-FR"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fr-FR" sz="16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coordinated</a:t>
          </a:r>
          <a:r>
            <a:rPr lang="fr-FR"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at national </a:t>
          </a:r>
          <a:r>
            <a:rPr lang="fr-FR" sz="16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level</a:t>
          </a:r>
          <a:r>
            <a:rPr lang="fr-FR"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fr-FR" sz="16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between</a:t>
          </a:r>
          <a:r>
            <a:rPr lang="fr-FR"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fr-FR" sz="16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TSOs</a:t>
          </a:r>
          <a:r>
            <a:rPr lang="fr-FR"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t>
          </a:r>
          <a:r>
            <a:rPr lang="fr-FR" sz="16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DSOs</a:t>
          </a:r>
          <a:r>
            <a:rPr lang="fr-FR"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National </a:t>
          </a:r>
          <a:r>
            <a:rPr lang="fr-FR" sz="16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Entity</a:t>
          </a:r>
          <a:r>
            <a:rPr lang="fr-FR"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t>
          </a:r>
          <a:r>
            <a:rPr lang="fr-FR" sz="16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Authority</a:t>
          </a:r>
          <a:r>
            <a:rPr lang="fr-FR"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and NRA</a:t>
          </a:r>
          <a:endParaRPr lang="en-US"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CF23577D-73D0-461D-97E1-D55167A47211}" type="parTrans" cxnId="{54B33A93-4693-48F0-8EB7-917E5ABC591F}">
      <dgm:prSet/>
      <dgm:spPr/>
      <dgm:t>
        <a:bodyPr/>
        <a:lstStyle/>
        <a:p>
          <a:endParaRPr lang="en-US"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694CA069-2ABA-495D-9710-8183CE9D5A42}" type="sibTrans" cxnId="{54B33A93-4693-48F0-8EB7-917E5ABC591F}">
      <dgm:prSet/>
      <dgm:spPr/>
      <dgm:t>
        <a:bodyPr/>
        <a:lstStyle/>
        <a:p>
          <a:endParaRPr lang="en-US"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9D143B9F-8B54-47E9-8FD5-62BC067ADBD2}">
      <dgm:prSet custT="1"/>
      <dgm:spPr/>
      <dgm:t>
        <a:bodyPr/>
        <a:lstStyle/>
        <a:p>
          <a:r>
            <a:rPr lang="fr-FR"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No timeframe set in EMDR for NRA to send data to ACER</a:t>
          </a:r>
          <a:endParaRPr lang="en-US"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D58EB1DD-D85E-4D53-B2CC-E6F0C69A507B}" type="parTrans" cxnId="{889B342D-9387-4B58-90E2-6CD086289C55}">
      <dgm:prSet/>
      <dgm:spPr/>
      <dgm:t>
        <a:bodyPr/>
        <a:lstStyle/>
        <a:p>
          <a:endParaRPr lang="en-US"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B1406443-ACBA-47F4-9F8B-599C1DB361B9}" type="sibTrans" cxnId="{889B342D-9387-4B58-90E2-6CD086289C55}">
      <dgm:prSet/>
      <dgm:spPr/>
      <dgm:t>
        <a:bodyPr/>
        <a:lstStyle/>
        <a:p>
          <a:endParaRPr lang="en-US"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AE2AFAA3-DAED-4329-88F3-1DC97F7B65A6}">
      <dgm:prSet custT="1"/>
      <dgm:spPr/>
      <dgm:t>
        <a:bodyPr/>
        <a:lstStyle/>
        <a:p>
          <a:pPr rtl="0"/>
          <a:r>
            <a:rPr lang="en-US"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Public consultation not foreseen</a:t>
          </a:r>
          <a:endParaRPr lang="fr-FR"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9156D3B0-E875-4C2C-94C0-D8756E86C1BF}" type="parTrans" cxnId="{6DA26185-35E4-4848-96FB-CD80E8025080}">
      <dgm:prSet/>
      <dgm:spPr/>
      <dgm:t>
        <a:bodyPr/>
        <a:lstStyle/>
        <a:p>
          <a:endParaRPr lang="en-GB"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13DFA79E-252F-4E3C-84EF-91A579828931}" type="sibTrans" cxnId="{6DA26185-35E4-4848-96FB-CD80E8025080}">
      <dgm:prSet/>
      <dgm:spPr/>
      <dgm:t>
        <a:bodyPr/>
        <a:lstStyle/>
        <a:p>
          <a:endParaRPr lang="en-GB" sz="16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96954988-571F-41F5-AC80-7B5E05A5F160}" type="pres">
      <dgm:prSet presAssocID="{D3D8D150-78B4-4716-846E-A872F626448A}" presName="linear" presStyleCnt="0">
        <dgm:presLayoutVars>
          <dgm:animLvl val="lvl"/>
          <dgm:resizeHandles val="exact"/>
        </dgm:presLayoutVars>
      </dgm:prSet>
      <dgm:spPr/>
    </dgm:pt>
    <dgm:pt modelId="{24A844C4-3D85-407E-8E8E-150CD48370FE}" type="pres">
      <dgm:prSet presAssocID="{DE00094F-5290-4B89-B0E6-5FE415FD0011}" presName="parentText" presStyleLbl="node1" presStyleIdx="0" presStyleCnt="4">
        <dgm:presLayoutVars>
          <dgm:chMax val="0"/>
          <dgm:bulletEnabled val="1"/>
        </dgm:presLayoutVars>
      </dgm:prSet>
      <dgm:spPr>
        <a:solidFill>
          <a:schemeClr val="accent2"/>
        </a:solidFill>
      </dgm:spPr>
    </dgm:pt>
    <dgm:pt modelId="{2BA0CAF1-6A85-45EA-AE99-AB7E9A3F569C}" type="pres">
      <dgm:prSet presAssocID="{694CA069-2ABA-495D-9710-8183CE9D5A42}" presName="spacer" presStyleCnt="0"/>
      <dgm:spPr/>
    </dgm:pt>
    <dgm:pt modelId="{005DEF71-5751-477B-B139-2B370720F00C}" type="pres">
      <dgm:prSet presAssocID="{6958DF92-C071-4B7A-93C1-7499334A9348}" presName="parentText" presStyleLbl="node1" presStyleIdx="1" presStyleCnt="4">
        <dgm:presLayoutVars>
          <dgm:chMax val="0"/>
          <dgm:bulletEnabled val="1"/>
        </dgm:presLayoutVars>
      </dgm:prSet>
      <dgm:spPr>
        <a:solidFill>
          <a:schemeClr val="accent2"/>
        </a:solidFill>
      </dgm:spPr>
    </dgm:pt>
    <dgm:pt modelId="{138665F6-58DC-478A-8666-78C35CD171D9}" type="pres">
      <dgm:prSet presAssocID="{F0528320-92AE-40B1-A1B4-92E837D7E482}" presName="spacer" presStyleCnt="0"/>
      <dgm:spPr/>
    </dgm:pt>
    <dgm:pt modelId="{0D106823-9844-4731-B3FB-1DEE2274C3AB}" type="pres">
      <dgm:prSet presAssocID="{9D143B9F-8B54-47E9-8FD5-62BC067ADBD2}" presName="parentText" presStyleLbl="node1" presStyleIdx="2" presStyleCnt="4">
        <dgm:presLayoutVars>
          <dgm:chMax val="0"/>
          <dgm:bulletEnabled val="1"/>
        </dgm:presLayoutVars>
      </dgm:prSet>
      <dgm:spPr>
        <a:solidFill>
          <a:schemeClr val="bg1">
            <a:lumMod val="50000"/>
          </a:schemeClr>
        </a:solidFill>
      </dgm:spPr>
    </dgm:pt>
    <dgm:pt modelId="{5C71CA04-FA60-4D0A-AFD7-460209D2CA1C}" type="pres">
      <dgm:prSet presAssocID="{B1406443-ACBA-47F4-9F8B-599C1DB361B9}" presName="spacer" presStyleCnt="0"/>
      <dgm:spPr/>
    </dgm:pt>
    <dgm:pt modelId="{F3949392-4CAC-42D6-9E71-7C8B97860B51}" type="pres">
      <dgm:prSet presAssocID="{AE2AFAA3-DAED-4329-88F3-1DC97F7B65A6}" presName="parentText" presStyleLbl="node1" presStyleIdx="3" presStyleCnt="4">
        <dgm:presLayoutVars>
          <dgm:chMax val="0"/>
          <dgm:bulletEnabled val="1"/>
        </dgm:presLayoutVars>
      </dgm:prSet>
      <dgm:spPr>
        <a:solidFill>
          <a:schemeClr val="accent3"/>
        </a:solidFill>
      </dgm:spPr>
    </dgm:pt>
  </dgm:ptLst>
  <dgm:cxnLst>
    <dgm:cxn modelId="{295E2E11-394F-4987-BFD6-74EE9785607E}" type="presOf" srcId="{AE2AFAA3-DAED-4329-88F3-1DC97F7B65A6}" destId="{F3949392-4CAC-42D6-9E71-7C8B97860B51}" srcOrd="0" destOrd="0" presId="urn:microsoft.com/office/officeart/2005/8/layout/vList2"/>
    <dgm:cxn modelId="{889B342D-9387-4B58-90E2-6CD086289C55}" srcId="{D3D8D150-78B4-4716-846E-A872F626448A}" destId="{9D143B9F-8B54-47E9-8FD5-62BC067ADBD2}" srcOrd="2" destOrd="0" parTransId="{D58EB1DD-D85E-4D53-B2CC-E6F0C69A507B}" sibTransId="{B1406443-ACBA-47F4-9F8B-599C1DB361B9}"/>
    <dgm:cxn modelId="{15BD0142-CBA9-4FF1-8E74-9E72D45BB547}" type="presOf" srcId="{6958DF92-C071-4B7A-93C1-7499334A9348}" destId="{005DEF71-5751-477B-B139-2B370720F00C}" srcOrd="0" destOrd="0" presId="urn:microsoft.com/office/officeart/2005/8/layout/vList2"/>
    <dgm:cxn modelId="{31B5BD79-0AC9-424D-8145-3C427A319CBC}" type="presOf" srcId="{9D143B9F-8B54-47E9-8FD5-62BC067ADBD2}" destId="{0D106823-9844-4731-B3FB-1DEE2274C3AB}" srcOrd="0" destOrd="0" presId="urn:microsoft.com/office/officeart/2005/8/layout/vList2"/>
    <dgm:cxn modelId="{ECAB8B84-3C84-4AA5-98CB-EB2F5F6A6802}" srcId="{D3D8D150-78B4-4716-846E-A872F626448A}" destId="{6958DF92-C071-4B7A-93C1-7499334A9348}" srcOrd="1" destOrd="0" parTransId="{62522CBB-104A-4F33-A9BF-61F152970236}" sibTransId="{F0528320-92AE-40B1-A1B4-92E837D7E482}"/>
    <dgm:cxn modelId="{6DA26185-35E4-4848-96FB-CD80E8025080}" srcId="{D3D8D150-78B4-4716-846E-A872F626448A}" destId="{AE2AFAA3-DAED-4329-88F3-1DC97F7B65A6}" srcOrd="3" destOrd="0" parTransId="{9156D3B0-E875-4C2C-94C0-D8756E86C1BF}" sibTransId="{13DFA79E-252F-4E3C-84EF-91A579828931}"/>
    <dgm:cxn modelId="{54B33A93-4693-48F0-8EB7-917E5ABC591F}" srcId="{D3D8D150-78B4-4716-846E-A872F626448A}" destId="{DE00094F-5290-4B89-B0E6-5FE415FD0011}" srcOrd="0" destOrd="0" parTransId="{CF23577D-73D0-461D-97E1-D55167A47211}" sibTransId="{694CA069-2ABA-495D-9710-8183CE9D5A42}"/>
    <dgm:cxn modelId="{3147AAE9-186E-48E0-B45D-96C0810EB0F3}" type="presOf" srcId="{DE00094F-5290-4B89-B0E6-5FE415FD0011}" destId="{24A844C4-3D85-407E-8E8E-150CD48370FE}" srcOrd="0" destOrd="0" presId="urn:microsoft.com/office/officeart/2005/8/layout/vList2"/>
    <dgm:cxn modelId="{3274B7FF-E71D-4CF2-8319-5FB9FDA29225}" type="presOf" srcId="{D3D8D150-78B4-4716-846E-A872F626448A}" destId="{96954988-571F-41F5-AC80-7B5E05A5F160}" srcOrd="0" destOrd="0" presId="urn:microsoft.com/office/officeart/2005/8/layout/vList2"/>
    <dgm:cxn modelId="{FD268FC6-E792-43E1-B68A-74240C645B63}" type="presParOf" srcId="{96954988-571F-41F5-AC80-7B5E05A5F160}" destId="{24A844C4-3D85-407E-8E8E-150CD48370FE}" srcOrd="0" destOrd="0" presId="urn:microsoft.com/office/officeart/2005/8/layout/vList2"/>
    <dgm:cxn modelId="{8130AED7-36AC-4134-BEC8-3A0D04C4A991}" type="presParOf" srcId="{96954988-571F-41F5-AC80-7B5E05A5F160}" destId="{2BA0CAF1-6A85-45EA-AE99-AB7E9A3F569C}" srcOrd="1" destOrd="0" presId="urn:microsoft.com/office/officeart/2005/8/layout/vList2"/>
    <dgm:cxn modelId="{AF3CCE92-AC89-43EA-92FC-EC0EAB5F6736}" type="presParOf" srcId="{96954988-571F-41F5-AC80-7B5E05A5F160}" destId="{005DEF71-5751-477B-B139-2B370720F00C}" srcOrd="2" destOrd="0" presId="urn:microsoft.com/office/officeart/2005/8/layout/vList2"/>
    <dgm:cxn modelId="{36A566C3-0610-4288-A8CC-CDA8B095B05A}" type="presParOf" srcId="{96954988-571F-41F5-AC80-7B5E05A5F160}" destId="{138665F6-58DC-478A-8666-78C35CD171D9}" srcOrd="3" destOrd="0" presId="urn:microsoft.com/office/officeart/2005/8/layout/vList2"/>
    <dgm:cxn modelId="{E03624EA-4CE8-4665-992E-C56D5FCD6AF6}" type="presParOf" srcId="{96954988-571F-41F5-AC80-7B5E05A5F160}" destId="{0D106823-9844-4731-B3FB-1DEE2274C3AB}" srcOrd="4" destOrd="0" presId="urn:microsoft.com/office/officeart/2005/8/layout/vList2"/>
    <dgm:cxn modelId="{FAD43D7C-FB00-46E4-9018-282595C0D813}" type="presParOf" srcId="{96954988-571F-41F5-AC80-7B5E05A5F160}" destId="{5C71CA04-FA60-4D0A-AFD7-460209D2CA1C}" srcOrd="5" destOrd="0" presId="urn:microsoft.com/office/officeart/2005/8/layout/vList2"/>
    <dgm:cxn modelId="{E0A298DE-D366-45B2-9C6E-080C2DC6D3E8}" type="presParOf" srcId="{96954988-571F-41F5-AC80-7B5E05A5F160}" destId="{F3949392-4CAC-42D6-9E71-7C8B97860B51}"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72ABD9-EC7C-42CA-9BFC-B77155D8F37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72511246-CD38-4424-8E6C-4AFB085FEA77}">
      <dgm:prSet phldrT="[Tekst]"/>
      <dgm:spPr>
        <a:xfrm>
          <a:off x="752526" y="727131"/>
          <a:ext cx="2580034" cy="701355"/>
        </a:xfrm>
      </dgm:spPr>
      <dgm:t>
        <a:bodyPr/>
        <a:lstStyle/>
        <a:p>
          <a:r>
            <a:rPr lang="pl-PL">
              <a:latin typeface="Calibri"/>
              <a:ea typeface="Calibri"/>
              <a:cs typeface="Calibri"/>
            </a:rPr>
            <a:t>N</a:t>
          </a:r>
          <a:r>
            <a:rPr lang="en-GB">
              <a:latin typeface="Calibri"/>
              <a:ea typeface="Calibri"/>
              <a:cs typeface="Calibri"/>
            </a:rPr>
            <a:t>etwork planning methods</a:t>
          </a:r>
          <a:endParaRPr lang="pl-PL">
            <a:latin typeface="Calibri"/>
            <a:ea typeface="Calibri"/>
            <a:cs typeface="Calibri"/>
          </a:endParaRPr>
        </a:p>
      </dgm:t>
    </dgm:pt>
    <dgm:pt modelId="{D41D43F8-3544-4733-861E-9C4171B4E6C6}" type="parTrans" cxnId="{F8DE7286-5731-4878-BF28-B2F47CC6A4C9}">
      <dgm:prSet/>
      <dgm:spPr>
        <a:xfrm>
          <a:off x="457775" y="1077809"/>
          <a:ext cx="294751" cy="1443786"/>
        </a:xfrm>
        <a:custGeom>
          <a:avLst/>
          <a:gdLst/>
          <a:ahLst/>
          <a:cxnLst/>
          <a:rect l="0" t="0" r="0" b="0"/>
          <a:pathLst>
            <a:path>
              <a:moveTo>
                <a:pt x="0" y="1443786"/>
              </a:moveTo>
              <a:lnTo>
                <a:pt x="147375" y="1443786"/>
              </a:lnTo>
              <a:lnTo>
                <a:pt x="147375" y="0"/>
              </a:lnTo>
              <a:lnTo>
                <a:pt x="294751" y="0"/>
              </a:lnTo>
            </a:path>
          </a:pathLst>
        </a:custGeom>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06E2B174-5D66-439A-BEED-C5A3F7DA33D4}" type="sibTrans" cxnId="{F8DE7286-5731-4878-BF28-B2F47CC6A4C9}">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A07DFA1C-7F28-43BA-98FD-B605292D17AA}">
      <dgm:prSet phldrT="[Tekst]"/>
      <dgm:spPr>
        <a:xfrm>
          <a:off x="3627312" y="10682"/>
          <a:ext cx="5661868" cy="449316"/>
        </a:xfrm>
      </dgm:spPr>
      <dgm:t>
        <a:bodyPr/>
        <a:lstStyle/>
        <a:p>
          <a:r>
            <a:rPr lang="en-US">
              <a:latin typeface="Calibri"/>
              <a:ea typeface="Calibri"/>
              <a:cs typeface="Calibri"/>
            </a:rPr>
            <a:t>Characteristics at national and DSO level, including a distinction between voltage level and/or region</a:t>
          </a:r>
          <a:endParaRPr lang="pl-PL">
            <a:latin typeface="Calibri"/>
            <a:ea typeface="Calibri"/>
            <a:cs typeface="Calibri"/>
          </a:endParaRPr>
        </a:p>
      </dgm:t>
    </dgm:pt>
    <dgm:pt modelId="{4C70FE2B-D7BF-4190-AA9E-7B455F65A196}" type="parTrans" cxnId="{FA33A0D0-2639-48C1-B383-BB54B2AE356C}">
      <dgm:prSet/>
      <dgm:spPr>
        <a:xfrm>
          <a:off x="3332560" y="235341"/>
          <a:ext cx="294751" cy="842468"/>
        </a:xfrm>
        <a:custGeom>
          <a:avLst/>
          <a:gdLst/>
          <a:ahLst/>
          <a:cxnLst/>
          <a:rect l="0" t="0" r="0" b="0"/>
          <a:pathLst>
            <a:path>
              <a:moveTo>
                <a:pt x="0" y="842468"/>
              </a:moveTo>
              <a:lnTo>
                <a:pt x="147375" y="842468"/>
              </a:lnTo>
              <a:lnTo>
                <a:pt x="147375" y="0"/>
              </a:lnTo>
              <a:lnTo>
                <a:pt x="294751" y="0"/>
              </a:lnTo>
            </a:path>
          </a:pathLst>
        </a:custGeom>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621A8426-B224-4BAC-9581-65EC02DF47E3}" type="sibTrans" cxnId="{FA33A0D0-2639-48C1-B383-BB54B2AE356C}">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B96F457D-34A8-456E-AD3A-0A377E5F08BB}">
      <dgm:prSet phldrT="[Tekst]"/>
      <dgm:spPr>
        <a:xfrm>
          <a:off x="3627312" y="572328"/>
          <a:ext cx="5661868" cy="449316"/>
        </a:xfrm>
      </dgm:spPr>
      <dgm:t>
        <a:bodyPr/>
        <a:lstStyle/>
        <a:p>
          <a:r>
            <a:rPr lang="fr-FR">
              <a:latin typeface="Calibri"/>
              <a:ea typeface="Calibri"/>
              <a:cs typeface="Calibri"/>
            </a:rPr>
            <a:t>I</a:t>
          </a:r>
          <a:r>
            <a:rPr lang="pl-PL">
              <a:latin typeface="Calibri"/>
              <a:ea typeface="Calibri"/>
              <a:cs typeface="Calibri"/>
            </a:rPr>
            <a:t>s </a:t>
          </a:r>
          <a:r>
            <a:rPr lang="en-US">
              <a:latin typeface="Calibri"/>
              <a:ea typeface="Calibri"/>
              <a:cs typeface="Calibri"/>
            </a:rPr>
            <a:t>coordinated with the planning methodology and  the scenario building process of the national TSOs for the TYNDP </a:t>
          </a:r>
          <a:endParaRPr lang="pl-PL">
            <a:latin typeface="Calibri"/>
            <a:ea typeface="Calibri"/>
            <a:cs typeface="Calibri"/>
          </a:endParaRPr>
        </a:p>
      </dgm:t>
    </dgm:pt>
    <dgm:pt modelId="{F687E138-00FC-425B-8987-1ED1EEA3FDD8}" type="parTrans" cxnId="{270D8813-08D1-4388-BC10-FF97289BEA93}">
      <dgm:prSet/>
      <dgm:spPr>
        <a:xfrm>
          <a:off x="3332560" y="796986"/>
          <a:ext cx="294751" cy="280822"/>
        </a:xfrm>
        <a:custGeom>
          <a:avLst/>
          <a:gdLst/>
          <a:ahLst/>
          <a:cxnLst/>
          <a:rect l="0" t="0" r="0" b="0"/>
          <a:pathLst>
            <a:path>
              <a:moveTo>
                <a:pt x="0" y="280822"/>
              </a:moveTo>
              <a:lnTo>
                <a:pt x="147375" y="280822"/>
              </a:lnTo>
              <a:lnTo>
                <a:pt x="147375" y="0"/>
              </a:lnTo>
              <a:lnTo>
                <a:pt x="294751" y="0"/>
              </a:lnTo>
            </a:path>
          </a:pathLst>
        </a:custGeom>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E30659E5-15C2-4637-80F6-CB76ED2C9A88}" type="sibTrans" cxnId="{270D8813-08D1-4388-BC10-FF97289BEA93}">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B07D7F92-0532-4DDA-A373-4DE2CA8E7FFA}">
      <dgm:prSet phldrT="[Tekst]"/>
      <dgm:spPr>
        <a:xfrm>
          <a:off x="744892" y="3290335"/>
          <a:ext cx="2580034" cy="1215140"/>
        </a:xfrm>
      </dgm:spPr>
      <dgm:t>
        <a:bodyPr/>
        <a:lstStyle/>
        <a:p>
          <a:r>
            <a:rPr lang="en-US">
              <a:latin typeface="Calibri"/>
              <a:ea typeface="Calibri"/>
              <a:cs typeface="Calibri"/>
            </a:rPr>
            <a:t>Scenario and assumptions</a:t>
          </a:r>
          <a:endParaRPr lang="pl-PL">
            <a:latin typeface="Calibri"/>
            <a:ea typeface="Calibri"/>
            <a:cs typeface="Calibri"/>
          </a:endParaRPr>
        </a:p>
      </dgm:t>
    </dgm:pt>
    <dgm:pt modelId="{EE4F8563-8015-4CD3-B0D1-182D3D342912}" type="parTrans" cxnId="{1E7CA5E6-ADAC-43FD-B9E7-34E5AA638C18}">
      <dgm:prSet/>
      <dgm:spPr>
        <a:xfrm>
          <a:off x="457775" y="2521595"/>
          <a:ext cx="287117" cy="1376310"/>
        </a:xfrm>
        <a:custGeom>
          <a:avLst/>
          <a:gdLst/>
          <a:ahLst/>
          <a:cxnLst/>
          <a:rect l="0" t="0" r="0" b="0"/>
          <a:pathLst>
            <a:path>
              <a:moveTo>
                <a:pt x="0" y="0"/>
              </a:moveTo>
              <a:lnTo>
                <a:pt x="143558" y="0"/>
              </a:lnTo>
              <a:lnTo>
                <a:pt x="143558" y="1376310"/>
              </a:lnTo>
              <a:lnTo>
                <a:pt x="287117" y="1376310"/>
              </a:lnTo>
            </a:path>
          </a:pathLst>
        </a:custGeom>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0F73F4D2-3E37-488D-982E-DEF436D5ECB0}" type="sibTrans" cxnId="{1E7CA5E6-ADAC-43FD-B9E7-34E5AA638C18}">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233CA7F5-7FF3-4599-B68F-CAF90F5674F1}">
      <dgm:prSet phldrT="[Tekst]"/>
      <dgm:spPr>
        <a:xfrm>
          <a:off x="3627312" y="2922185"/>
          <a:ext cx="5661868" cy="449316"/>
        </a:xfrm>
      </dgm:spPr>
      <dgm:t>
        <a:bodyPr/>
        <a:lstStyle/>
        <a:p>
          <a:r>
            <a:rPr lang="en-US">
              <a:latin typeface="Calibri"/>
              <a:ea typeface="Calibri"/>
              <a:cs typeface="Calibri"/>
            </a:rPr>
            <a:t>Scenario and assumptions used to identify network development projects and local services needs </a:t>
          </a:r>
          <a:endParaRPr lang="pl-PL">
            <a:latin typeface="Calibri"/>
            <a:ea typeface="Calibri"/>
            <a:cs typeface="Calibri"/>
          </a:endParaRPr>
        </a:p>
      </dgm:t>
    </dgm:pt>
    <dgm:pt modelId="{D953564E-408B-47C4-AD78-1F24857CB608}" type="parTrans" cxnId="{737B7404-D391-446A-8AE1-84DFE1911210}">
      <dgm:prSet/>
      <dgm:spPr>
        <a:xfrm>
          <a:off x="3324926" y="3146843"/>
          <a:ext cx="302385" cy="751061"/>
        </a:xfrm>
        <a:custGeom>
          <a:avLst/>
          <a:gdLst/>
          <a:ahLst/>
          <a:cxnLst/>
          <a:rect l="0" t="0" r="0" b="0"/>
          <a:pathLst>
            <a:path>
              <a:moveTo>
                <a:pt x="0" y="751061"/>
              </a:moveTo>
              <a:lnTo>
                <a:pt x="151192" y="751061"/>
              </a:lnTo>
              <a:lnTo>
                <a:pt x="151192" y="0"/>
              </a:lnTo>
              <a:lnTo>
                <a:pt x="302385" y="0"/>
              </a:lnTo>
            </a:path>
          </a:pathLst>
        </a:custGeom>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CE9EE99F-C15D-493C-A246-5441E37A1493}" type="sibTrans" cxnId="{737B7404-D391-446A-8AE1-84DFE1911210}">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2F12837C-72EE-4229-96AD-F68CEF54EB6E}">
      <dgm:prSet phldrT="[Tekst]"/>
      <dgm:spPr>
        <a:xfrm>
          <a:off x="3627312" y="1133973"/>
          <a:ext cx="5661868" cy="449316"/>
        </a:xfrm>
      </dgm:spPr>
      <dgm:t>
        <a:bodyPr/>
        <a:lstStyle/>
        <a:p>
          <a:r>
            <a:rPr lang="en-US">
              <a:latin typeface="Calibri"/>
              <a:ea typeface="Calibri"/>
              <a:cs typeface="Calibri"/>
            </a:rPr>
            <a:t>Considers available grid capacity for connection of new system users</a:t>
          </a:r>
          <a:endParaRPr lang="pl-PL">
            <a:latin typeface="Calibri"/>
            <a:ea typeface="Calibri"/>
            <a:cs typeface="Calibri"/>
          </a:endParaRPr>
        </a:p>
      </dgm:t>
    </dgm:pt>
    <dgm:pt modelId="{66D8421A-9BC2-4596-8BCC-69A9DA47E976}" type="parTrans" cxnId="{7EB52087-345F-4EBA-9234-BFE3F6D42C3C}">
      <dgm:prSet/>
      <dgm:spPr>
        <a:xfrm>
          <a:off x="3332560" y="1077809"/>
          <a:ext cx="294751" cy="280822"/>
        </a:xfrm>
        <a:custGeom>
          <a:avLst/>
          <a:gdLst/>
          <a:ahLst/>
          <a:cxnLst/>
          <a:rect l="0" t="0" r="0" b="0"/>
          <a:pathLst>
            <a:path>
              <a:moveTo>
                <a:pt x="0" y="0"/>
              </a:moveTo>
              <a:lnTo>
                <a:pt x="147375" y="0"/>
              </a:lnTo>
              <a:lnTo>
                <a:pt x="147375" y="280822"/>
              </a:lnTo>
              <a:lnTo>
                <a:pt x="294751" y="280822"/>
              </a:lnTo>
            </a:path>
          </a:pathLst>
        </a:custGeom>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CC09483A-3164-4EF6-A316-ACB0B2B329D1}" type="sibTrans" cxnId="{7EB52087-345F-4EBA-9234-BFE3F6D42C3C}">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589B1ED3-4152-4DA9-99DD-278636F82CD1}">
      <dgm:prSet phldrT="[Tekst]"/>
      <dgm:spPr>
        <a:xfrm>
          <a:off x="3627312" y="1695619"/>
          <a:ext cx="5661868" cy="449316"/>
        </a:xfrm>
      </dgm:spPr>
      <dgm:t>
        <a:bodyPr/>
        <a:lstStyle/>
        <a:p>
          <a:r>
            <a:rPr lang="fr-FR">
              <a:latin typeface="Calibri"/>
              <a:ea typeface="Calibri"/>
              <a:cs typeface="Calibri"/>
            </a:rPr>
            <a:t>C</a:t>
          </a:r>
          <a:r>
            <a:rPr lang="pl-PL">
              <a:latin typeface="Calibri"/>
              <a:ea typeface="Calibri"/>
              <a:cs typeface="Calibri"/>
            </a:rPr>
            <a:t>onsider</a:t>
          </a:r>
          <a:r>
            <a:rPr lang="fr-FR">
              <a:latin typeface="Calibri"/>
              <a:ea typeface="Calibri"/>
              <a:cs typeface="Calibri"/>
            </a:rPr>
            <a:t>s</a:t>
          </a:r>
          <a:r>
            <a:rPr lang="pl-PL">
              <a:latin typeface="Calibri"/>
              <a:ea typeface="Calibri"/>
              <a:cs typeface="Calibri"/>
            </a:rPr>
            <a:t> local services </a:t>
          </a:r>
        </a:p>
      </dgm:t>
    </dgm:pt>
    <dgm:pt modelId="{A46B33F9-BA84-4EC2-9700-6EE5E0344AF0}" type="parTrans" cxnId="{F769E318-6F51-4765-AD0B-618AE69FDB96}">
      <dgm:prSet/>
      <dgm:spPr>
        <a:xfrm>
          <a:off x="3332560" y="1077809"/>
          <a:ext cx="294751" cy="842468"/>
        </a:xfrm>
        <a:custGeom>
          <a:avLst/>
          <a:gdLst/>
          <a:ahLst/>
          <a:cxnLst/>
          <a:rect l="0" t="0" r="0" b="0"/>
          <a:pathLst>
            <a:path>
              <a:moveTo>
                <a:pt x="0" y="0"/>
              </a:moveTo>
              <a:lnTo>
                <a:pt x="147375" y="0"/>
              </a:lnTo>
              <a:lnTo>
                <a:pt x="147375" y="842468"/>
              </a:lnTo>
              <a:lnTo>
                <a:pt x="294751" y="842468"/>
              </a:lnTo>
            </a:path>
          </a:pathLst>
        </a:custGeom>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B08515EF-C472-44AD-90AC-CD562F050039}" type="sibTrans" cxnId="{F769E318-6F51-4765-AD0B-618AE69FDB96}">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6152399D-88C8-4792-A81A-4C08CC14AEBE}">
      <dgm:prSet phldrT="[Tekst]"/>
      <dgm:spPr>
        <a:xfrm>
          <a:off x="3627312" y="3483831"/>
          <a:ext cx="5698402" cy="449316"/>
        </a:xfrm>
      </dgm:spPr>
      <dgm:t>
        <a:bodyPr/>
        <a:lstStyle/>
        <a:p>
          <a:r>
            <a:rPr lang="en-US">
              <a:latin typeface="Calibri"/>
              <a:ea typeface="Calibri"/>
              <a:cs typeface="Calibri"/>
            </a:rPr>
            <a:t>Coordinat</a:t>
          </a:r>
          <a:r>
            <a:rPr lang="pl-PL">
              <a:latin typeface="Calibri"/>
              <a:ea typeface="Calibri"/>
              <a:cs typeface="Calibri"/>
            </a:rPr>
            <a:t>ion</a:t>
          </a:r>
          <a:r>
            <a:rPr lang="en-US">
              <a:latin typeface="Calibri"/>
              <a:ea typeface="Calibri"/>
              <a:cs typeface="Calibri"/>
            </a:rPr>
            <a:t> between concerned DSOs and TSOs </a:t>
          </a:r>
          <a:endParaRPr lang="pl-PL">
            <a:latin typeface="Calibri"/>
            <a:ea typeface="Calibri"/>
            <a:cs typeface="Calibri"/>
          </a:endParaRPr>
        </a:p>
      </dgm:t>
    </dgm:pt>
    <dgm:pt modelId="{24C40662-428B-486F-AAA8-5294E0C54766}" type="parTrans" cxnId="{336F12BF-BFE1-485F-B1C6-08071FDAE755}">
      <dgm:prSet/>
      <dgm:spPr>
        <a:xfrm>
          <a:off x="3324926" y="3708489"/>
          <a:ext cx="302385" cy="189416"/>
        </a:xfrm>
        <a:custGeom>
          <a:avLst/>
          <a:gdLst/>
          <a:ahLst/>
          <a:cxnLst/>
          <a:rect l="0" t="0" r="0" b="0"/>
          <a:pathLst>
            <a:path>
              <a:moveTo>
                <a:pt x="0" y="189416"/>
              </a:moveTo>
              <a:lnTo>
                <a:pt x="151192" y="189416"/>
              </a:lnTo>
              <a:lnTo>
                <a:pt x="151192" y="0"/>
              </a:lnTo>
              <a:lnTo>
                <a:pt x="302385" y="0"/>
              </a:lnTo>
            </a:path>
          </a:pathLst>
        </a:custGeom>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79F54292-E19D-4929-8580-D5A6C16DC2D2}" type="sibTrans" cxnId="{336F12BF-BFE1-485F-B1C6-08071FDAE755}">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B388ED61-FD9C-4FC7-8706-23B645419175}">
      <dgm:prSet phldrT="[Tekst]"/>
      <dgm:spPr>
        <a:xfrm>
          <a:off x="3627312" y="4045476"/>
          <a:ext cx="5701320" cy="449316"/>
        </a:xfrm>
      </dgm:spPr>
      <dgm:t>
        <a:bodyPr/>
        <a:lstStyle/>
        <a:p>
          <a:r>
            <a:rPr lang="en-US">
              <a:latin typeface="Calibri"/>
              <a:ea typeface="Calibri"/>
              <a:cs typeface="Calibri"/>
            </a:rPr>
            <a:t>encompass existing and future demand, generation, storage capacities, consider national energy and climate plans, </a:t>
          </a:r>
          <a:endParaRPr lang="pl-PL">
            <a:latin typeface="Calibri"/>
            <a:ea typeface="Calibri"/>
            <a:cs typeface="Calibri"/>
          </a:endParaRPr>
        </a:p>
      </dgm:t>
    </dgm:pt>
    <dgm:pt modelId="{2D05D218-2BA5-46FE-8971-076CB0DA161A}" type="parTrans" cxnId="{4756E9FA-CCFC-4F98-ACA7-FE7C61B5B4A2}">
      <dgm:prSet/>
      <dgm:spPr>
        <a:xfrm>
          <a:off x="3324926" y="3897905"/>
          <a:ext cx="302385" cy="372229"/>
        </a:xfrm>
        <a:custGeom>
          <a:avLst/>
          <a:gdLst/>
          <a:ahLst/>
          <a:cxnLst/>
          <a:rect l="0" t="0" r="0" b="0"/>
          <a:pathLst>
            <a:path>
              <a:moveTo>
                <a:pt x="0" y="0"/>
              </a:moveTo>
              <a:lnTo>
                <a:pt x="151192" y="0"/>
              </a:lnTo>
              <a:lnTo>
                <a:pt x="151192" y="372229"/>
              </a:lnTo>
              <a:lnTo>
                <a:pt x="302385" y="372229"/>
              </a:lnTo>
            </a:path>
          </a:pathLst>
        </a:custGeom>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97573DD0-A26C-4F3A-9EFB-200ADDEEC98F}" type="sibTrans" cxnId="{4756E9FA-CCFC-4F98-ACA7-FE7C61B5B4A2}">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545758C7-5F89-4093-8AB4-CD781A26388F}">
      <dgm:prSet phldrT="[Tekst]"/>
      <dgm:spPr>
        <a:xfrm>
          <a:off x="752526" y="2751926"/>
          <a:ext cx="2567050" cy="449316"/>
        </a:xfrm>
      </dgm:spPr>
      <dgm:t>
        <a:bodyPr/>
        <a:lstStyle/>
        <a:p>
          <a:r>
            <a:rPr lang="en-US">
              <a:solidFill>
                <a:schemeClr val="tx1"/>
              </a:solidFill>
              <a:latin typeface="Calibri"/>
              <a:ea typeface="Calibri"/>
              <a:cs typeface="Calibri"/>
            </a:rPr>
            <a:t>Description how</a:t>
          </a:r>
          <a:r>
            <a:rPr lang="pl-PL">
              <a:solidFill>
                <a:schemeClr val="tx1"/>
              </a:solidFill>
              <a:latin typeface="Calibri"/>
              <a:ea typeface="Calibri"/>
              <a:cs typeface="Calibri"/>
            </a:rPr>
            <a:t> </a:t>
          </a:r>
          <a:r>
            <a:rPr lang="en-US">
              <a:solidFill>
                <a:schemeClr val="tx1"/>
              </a:solidFill>
              <a:latin typeface="Calibri"/>
              <a:ea typeface="Calibri"/>
              <a:cs typeface="Calibri"/>
            </a:rPr>
            <a:t>local services </a:t>
          </a:r>
          <a:r>
            <a:rPr lang="pl-PL">
              <a:solidFill>
                <a:schemeClr val="tx1"/>
              </a:solidFill>
              <a:latin typeface="Calibri"/>
              <a:ea typeface="Calibri"/>
              <a:cs typeface="Calibri"/>
            </a:rPr>
            <a:t>are considered</a:t>
          </a:r>
        </a:p>
      </dgm:t>
    </dgm:pt>
    <dgm:pt modelId="{403ED5D6-B746-4EAC-A8F5-E8DF1842803C}" type="parTrans" cxnId="{90385D25-F65D-4822-8E11-0CBE1DADB3A0}">
      <dgm:prSet/>
      <dgm:spPr>
        <a:xfrm>
          <a:off x="457775" y="2521595"/>
          <a:ext cx="294751" cy="454989"/>
        </a:xfrm>
        <a:custGeom>
          <a:avLst/>
          <a:gdLst/>
          <a:ahLst/>
          <a:cxnLst/>
          <a:rect l="0" t="0" r="0" b="0"/>
          <a:pathLst>
            <a:path>
              <a:moveTo>
                <a:pt x="0" y="0"/>
              </a:moveTo>
              <a:lnTo>
                <a:pt x="147375" y="0"/>
              </a:lnTo>
              <a:lnTo>
                <a:pt x="147375" y="454989"/>
              </a:lnTo>
              <a:lnTo>
                <a:pt x="294751" y="454989"/>
              </a:lnTo>
            </a:path>
          </a:pathLst>
        </a:custGeom>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5071F082-00A2-463E-922C-DC4DC46DFD53}" type="sibTrans" cxnId="{90385D25-F65D-4822-8E11-0CBE1DADB3A0}">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26042C5E-2964-4353-8AC4-5B005DA889CE}">
      <dgm:prSet phldrT="[Tekst]"/>
      <dgm:spPr>
        <a:xfrm>
          <a:off x="755665" y="1811996"/>
          <a:ext cx="2563380" cy="886128"/>
        </a:xfrm>
      </dgm:spPr>
      <dgm:t>
        <a:bodyPr/>
        <a:lstStyle/>
        <a:p>
          <a:r>
            <a:rPr lang="en-US">
              <a:latin typeface="Calibri"/>
              <a:ea typeface="Calibri"/>
              <a:cs typeface="Calibri"/>
            </a:rPr>
            <a:t>Information on future evolution of the grid</a:t>
          </a:r>
          <a:endParaRPr lang="pl-PL">
            <a:latin typeface="Calibri"/>
            <a:ea typeface="Calibri"/>
            <a:cs typeface="Calibri"/>
          </a:endParaRPr>
        </a:p>
      </dgm:t>
    </dgm:pt>
    <dgm:pt modelId="{83D0EB99-4F7F-4D61-BB68-8D615E3CE029}" type="parTrans" cxnId="{5E15C495-D836-47DE-9AEE-B679798F8EA5}">
      <dgm:prSet/>
      <dgm:spPr>
        <a:xfrm>
          <a:off x="457775" y="2255060"/>
          <a:ext cx="297890" cy="266534"/>
        </a:xfrm>
        <a:custGeom>
          <a:avLst/>
          <a:gdLst/>
          <a:ahLst/>
          <a:cxnLst/>
          <a:rect l="0" t="0" r="0" b="0"/>
          <a:pathLst>
            <a:path>
              <a:moveTo>
                <a:pt x="0" y="266534"/>
              </a:moveTo>
              <a:lnTo>
                <a:pt x="148945" y="266534"/>
              </a:lnTo>
              <a:lnTo>
                <a:pt x="148945" y="0"/>
              </a:lnTo>
              <a:lnTo>
                <a:pt x="297890" y="0"/>
              </a:lnTo>
            </a:path>
          </a:pathLst>
        </a:custGeom>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06A21765-E7AE-4D84-B14A-905673DB2144}" type="sibTrans" cxnId="{5E15C495-D836-47DE-9AEE-B679798F8EA5}">
      <dgm:prSet/>
      <dgm:spPr/>
      <dgm:t>
        <a:bodyPr/>
        <a:lstStyle/>
        <a:p>
          <a:endParaRPr lang="pl-PL">
            <a:latin typeface="Calibri" panose="020F0502020204030204" pitchFamily="34" charset="0"/>
            <a:ea typeface="Calibri" panose="020F0502020204030204" pitchFamily="34" charset="0"/>
            <a:cs typeface="Calibri" panose="020F0502020204030204" pitchFamily="34" charset="0"/>
          </a:endParaRPr>
        </a:p>
      </dgm:t>
    </dgm:pt>
    <dgm:pt modelId="{6ED6C307-B2C9-4B26-ABEC-21A35F1412C7}">
      <dgm:prSet phldrT="[Tekst]"/>
      <dgm:spPr>
        <a:xfrm>
          <a:off x="755665" y="1811996"/>
          <a:ext cx="2563380" cy="886128"/>
        </a:xfrm>
      </dgm:spPr>
      <dgm:t>
        <a:bodyPr/>
        <a:lstStyle/>
        <a:p>
          <a:r>
            <a:rPr lang="en-US">
              <a:latin typeface="Calibri"/>
              <a:ea typeface="Calibri"/>
              <a:cs typeface="Calibri"/>
            </a:rPr>
            <a:t>Information on planned and ongoing investments for the next five to ten years </a:t>
          </a:r>
          <a:endParaRPr lang="pl-PL">
            <a:latin typeface="Calibri"/>
            <a:ea typeface="Calibri"/>
            <a:cs typeface="Calibri"/>
          </a:endParaRPr>
        </a:p>
      </dgm:t>
    </dgm:pt>
    <dgm:pt modelId="{7541F4C6-5637-4105-ABD6-B90475CCB29E}" type="parTrans" cxnId="{7C8BE40C-0721-45F1-A0DB-CBA739B7FFC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987BF2EA-56E8-4693-BE46-921A1B3439B7}" type="sibTrans" cxnId="{7C8BE40C-0721-45F1-A0DB-CBA739B7FFC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51FC869-4D25-498D-83DA-D8DE8AC92583}">
      <dgm:prSet phldrT="[Tekst]"/>
      <dgm:spPr>
        <a:xfrm>
          <a:off x="3627312" y="2922185"/>
          <a:ext cx="5661868" cy="449316"/>
        </a:xfrm>
      </dgm:spPr>
      <dgm:t>
        <a:bodyPr/>
        <a:lstStyle/>
        <a:p>
          <a:r>
            <a:rPr lang="fr-FR">
              <a:latin typeface="Calibri"/>
              <a:ea typeface="Calibri"/>
              <a:cs typeface="Calibri"/>
            </a:rPr>
            <a:t>Consistency with National Energy Climate Plan, </a:t>
          </a:r>
          <a:r>
            <a:rPr lang="en-US">
              <a:latin typeface="Calibri"/>
              <a:ea typeface="Calibri"/>
              <a:cs typeface="Calibri"/>
            </a:rPr>
            <a:t>set the same targets for TSO and DSO at national level (2030)</a:t>
          </a:r>
          <a:endParaRPr lang="pl-PL">
            <a:latin typeface="Calibri"/>
            <a:ea typeface="Calibri"/>
            <a:cs typeface="Calibri"/>
          </a:endParaRPr>
        </a:p>
      </dgm:t>
    </dgm:pt>
    <dgm:pt modelId="{1B488456-C2DA-4E73-8E95-EE22E6D3034E}" type="parTrans" cxnId="{623A68FA-56B3-4615-B2A3-F64199BDDE0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00E3407-964C-4F4B-9269-1E88398F2C41}" type="sibTrans" cxnId="{623A68FA-56B3-4615-B2A3-F64199BDDE0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0EE42C9-C6FD-430C-A424-D93599A79787}" type="pres">
      <dgm:prSet presAssocID="{2772ABD9-EC7C-42CA-9BFC-B77155D8F370}" presName="linear" presStyleCnt="0">
        <dgm:presLayoutVars>
          <dgm:dir/>
          <dgm:animLvl val="lvl"/>
          <dgm:resizeHandles val="exact"/>
        </dgm:presLayoutVars>
      </dgm:prSet>
      <dgm:spPr/>
    </dgm:pt>
    <dgm:pt modelId="{13F4B1DB-03DC-4709-9F25-C49F60AC928C}" type="pres">
      <dgm:prSet presAssocID="{B07D7F92-0532-4DDA-A373-4DE2CA8E7FFA}" presName="parentLin" presStyleCnt="0"/>
      <dgm:spPr/>
    </dgm:pt>
    <dgm:pt modelId="{9904814B-E4D3-40F4-A8E9-7B3C2FE510BB}" type="pres">
      <dgm:prSet presAssocID="{B07D7F92-0532-4DDA-A373-4DE2CA8E7FFA}" presName="parentLeftMargin" presStyleLbl="node1" presStyleIdx="0" presStyleCnt="3"/>
      <dgm:spPr/>
    </dgm:pt>
    <dgm:pt modelId="{C0882D06-F4BB-4624-8956-B23E651A8342}" type="pres">
      <dgm:prSet presAssocID="{B07D7F92-0532-4DDA-A373-4DE2CA8E7FFA}" presName="parentText" presStyleLbl="node1" presStyleIdx="0" presStyleCnt="3">
        <dgm:presLayoutVars>
          <dgm:chMax val="0"/>
          <dgm:bulletEnabled val="1"/>
        </dgm:presLayoutVars>
      </dgm:prSet>
      <dgm:spPr/>
    </dgm:pt>
    <dgm:pt modelId="{C31C957F-F9CA-42AA-8BA4-ED702265A880}" type="pres">
      <dgm:prSet presAssocID="{B07D7F92-0532-4DDA-A373-4DE2CA8E7FFA}" presName="negativeSpace" presStyleCnt="0"/>
      <dgm:spPr/>
    </dgm:pt>
    <dgm:pt modelId="{D7F8C605-80D2-45FA-B96A-8258A9394839}" type="pres">
      <dgm:prSet presAssocID="{B07D7F92-0532-4DDA-A373-4DE2CA8E7FFA}" presName="childText" presStyleLbl="conFgAcc1" presStyleIdx="0" presStyleCnt="3">
        <dgm:presLayoutVars>
          <dgm:bulletEnabled val="1"/>
        </dgm:presLayoutVars>
      </dgm:prSet>
      <dgm:spPr/>
    </dgm:pt>
    <dgm:pt modelId="{3FAC8956-2489-4159-B32B-A35255BB9847}" type="pres">
      <dgm:prSet presAssocID="{0F73F4D2-3E37-488D-982E-DEF436D5ECB0}" presName="spaceBetweenRectangles" presStyleCnt="0"/>
      <dgm:spPr/>
    </dgm:pt>
    <dgm:pt modelId="{308D9519-2444-4200-B99D-5DF6BB9B5C33}" type="pres">
      <dgm:prSet presAssocID="{72511246-CD38-4424-8E6C-4AFB085FEA77}" presName="parentLin" presStyleCnt="0"/>
      <dgm:spPr/>
    </dgm:pt>
    <dgm:pt modelId="{AA6D4ECA-DA28-4BEC-A1BA-632B1AC998DF}" type="pres">
      <dgm:prSet presAssocID="{72511246-CD38-4424-8E6C-4AFB085FEA77}" presName="parentLeftMargin" presStyleLbl="node1" presStyleIdx="0" presStyleCnt="3"/>
      <dgm:spPr/>
    </dgm:pt>
    <dgm:pt modelId="{1EB21597-E173-4D97-96DC-5023F835B49F}" type="pres">
      <dgm:prSet presAssocID="{72511246-CD38-4424-8E6C-4AFB085FEA77}" presName="parentText" presStyleLbl="node1" presStyleIdx="1" presStyleCnt="3">
        <dgm:presLayoutVars>
          <dgm:chMax val="0"/>
          <dgm:bulletEnabled val="1"/>
        </dgm:presLayoutVars>
      </dgm:prSet>
      <dgm:spPr/>
    </dgm:pt>
    <dgm:pt modelId="{45EA99E5-6AD8-43EF-B8FE-FE6ADFE382AB}" type="pres">
      <dgm:prSet presAssocID="{72511246-CD38-4424-8E6C-4AFB085FEA77}" presName="negativeSpace" presStyleCnt="0"/>
      <dgm:spPr/>
    </dgm:pt>
    <dgm:pt modelId="{CDCCE0B0-B0BB-481C-932E-9C0BB15A6699}" type="pres">
      <dgm:prSet presAssocID="{72511246-CD38-4424-8E6C-4AFB085FEA77}" presName="childText" presStyleLbl="conFgAcc1" presStyleIdx="1" presStyleCnt="3">
        <dgm:presLayoutVars>
          <dgm:bulletEnabled val="1"/>
        </dgm:presLayoutVars>
      </dgm:prSet>
      <dgm:spPr/>
    </dgm:pt>
    <dgm:pt modelId="{97C2B15E-BF82-400F-B8E4-429CD69F2B4D}" type="pres">
      <dgm:prSet presAssocID="{06E2B174-5D66-439A-BEED-C5A3F7DA33D4}" presName="spaceBetweenRectangles" presStyleCnt="0"/>
      <dgm:spPr/>
    </dgm:pt>
    <dgm:pt modelId="{C9DABF1A-329D-4747-B42B-69394D6A7D3D}" type="pres">
      <dgm:prSet presAssocID="{26042C5E-2964-4353-8AC4-5B005DA889CE}" presName="parentLin" presStyleCnt="0"/>
      <dgm:spPr/>
    </dgm:pt>
    <dgm:pt modelId="{8C6FAAEC-C77A-43A3-AED2-A693CE21D6FC}" type="pres">
      <dgm:prSet presAssocID="{26042C5E-2964-4353-8AC4-5B005DA889CE}" presName="parentLeftMargin" presStyleLbl="node1" presStyleIdx="1" presStyleCnt="3"/>
      <dgm:spPr/>
    </dgm:pt>
    <dgm:pt modelId="{87EBE8C5-3DD1-4B10-B622-7D348180D8B6}" type="pres">
      <dgm:prSet presAssocID="{26042C5E-2964-4353-8AC4-5B005DA889CE}" presName="parentText" presStyleLbl="node1" presStyleIdx="2" presStyleCnt="3">
        <dgm:presLayoutVars>
          <dgm:chMax val="0"/>
          <dgm:bulletEnabled val="1"/>
        </dgm:presLayoutVars>
      </dgm:prSet>
      <dgm:spPr/>
    </dgm:pt>
    <dgm:pt modelId="{1A54288E-8589-49D0-9EA0-F09CA0B3BBFA}" type="pres">
      <dgm:prSet presAssocID="{26042C5E-2964-4353-8AC4-5B005DA889CE}" presName="negativeSpace" presStyleCnt="0"/>
      <dgm:spPr/>
    </dgm:pt>
    <dgm:pt modelId="{F7C1A72F-2E33-40FE-9FA6-B28BADBB46F1}" type="pres">
      <dgm:prSet presAssocID="{26042C5E-2964-4353-8AC4-5B005DA889CE}" presName="childText" presStyleLbl="conFgAcc1" presStyleIdx="2" presStyleCnt="3">
        <dgm:presLayoutVars>
          <dgm:bulletEnabled val="1"/>
        </dgm:presLayoutVars>
      </dgm:prSet>
      <dgm:spPr/>
    </dgm:pt>
  </dgm:ptLst>
  <dgm:cxnLst>
    <dgm:cxn modelId="{737B7404-D391-446A-8AE1-84DFE1911210}" srcId="{B07D7F92-0532-4DDA-A373-4DE2CA8E7FFA}" destId="{233CA7F5-7FF3-4599-B68F-CAF90F5674F1}" srcOrd="1" destOrd="0" parTransId="{D953564E-408B-47C4-AD78-1F24857CB608}" sibTransId="{CE9EE99F-C15D-493C-A246-5441E37A1493}"/>
    <dgm:cxn modelId="{7C8BE40C-0721-45F1-A0DB-CBA739B7FFC5}" srcId="{26042C5E-2964-4353-8AC4-5B005DA889CE}" destId="{6ED6C307-B2C9-4B26-ABEC-21A35F1412C7}" srcOrd="0" destOrd="0" parTransId="{7541F4C6-5637-4105-ABD6-B90475CCB29E}" sibTransId="{987BF2EA-56E8-4693-BE46-921A1B3439B7}"/>
    <dgm:cxn modelId="{769B4B0F-A8C5-4E76-9D17-EECE72E71DC1}" type="presOf" srcId="{233CA7F5-7FF3-4599-B68F-CAF90F5674F1}" destId="{D7F8C605-80D2-45FA-B96A-8258A9394839}" srcOrd="0" destOrd="1" presId="urn:microsoft.com/office/officeart/2005/8/layout/list1"/>
    <dgm:cxn modelId="{0DAC5413-C8C1-4D7B-BA16-AFA182E195EB}" type="presOf" srcId="{6ED6C307-B2C9-4B26-ABEC-21A35F1412C7}" destId="{F7C1A72F-2E33-40FE-9FA6-B28BADBB46F1}" srcOrd="0" destOrd="0" presId="urn:microsoft.com/office/officeart/2005/8/layout/list1"/>
    <dgm:cxn modelId="{270D8813-08D1-4388-BC10-FF97289BEA93}" srcId="{72511246-CD38-4424-8E6C-4AFB085FEA77}" destId="{B96F457D-34A8-456E-AD3A-0A377E5F08BB}" srcOrd="1" destOrd="0" parTransId="{F687E138-00FC-425B-8987-1ED1EEA3FDD8}" sibTransId="{E30659E5-15C2-4637-80F6-CB76ED2C9A88}"/>
    <dgm:cxn modelId="{82E25517-0BDC-4987-97F7-47FAB2F6F848}" type="presOf" srcId="{26042C5E-2964-4353-8AC4-5B005DA889CE}" destId="{87EBE8C5-3DD1-4B10-B622-7D348180D8B6}" srcOrd="1" destOrd="0" presId="urn:microsoft.com/office/officeart/2005/8/layout/list1"/>
    <dgm:cxn modelId="{F769E318-6F51-4765-AD0B-618AE69FDB96}" srcId="{72511246-CD38-4424-8E6C-4AFB085FEA77}" destId="{589B1ED3-4152-4DA9-99DD-278636F82CD1}" srcOrd="3" destOrd="0" parTransId="{A46B33F9-BA84-4EC2-9700-6EE5E0344AF0}" sibTransId="{B08515EF-C472-44AD-90AC-CD562F050039}"/>
    <dgm:cxn modelId="{90385D25-F65D-4822-8E11-0CBE1DADB3A0}" srcId="{26042C5E-2964-4353-8AC4-5B005DA889CE}" destId="{545758C7-5F89-4093-8AB4-CD781A26388F}" srcOrd="1" destOrd="0" parTransId="{403ED5D6-B746-4EAC-A8F5-E8DF1842803C}" sibTransId="{5071F082-00A2-463E-922C-DC4DC46DFD53}"/>
    <dgm:cxn modelId="{21E9C427-3D4C-4516-866C-F11AB6416965}" type="presOf" srcId="{589B1ED3-4152-4DA9-99DD-278636F82CD1}" destId="{CDCCE0B0-B0BB-481C-932E-9C0BB15A6699}" srcOrd="0" destOrd="3" presId="urn:microsoft.com/office/officeart/2005/8/layout/list1"/>
    <dgm:cxn modelId="{D0880A38-5F5D-4794-A44C-82C72F784C17}" type="presOf" srcId="{B07D7F92-0532-4DDA-A373-4DE2CA8E7FFA}" destId="{9904814B-E4D3-40F4-A8E9-7B3C2FE510BB}" srcOrd="0" destOrd="0" presId="urn:microsoft.com/office/officeart/2005/8/layout/list1"/>
    <dgm:cxn modelId="{E89D1339-0B90-4AAC-A8FE-D47BC5195EA1}" type="presOf" srcId="{72511246-CD38-4424-8E6C-4AFB085FEA77}" destId="{AA6D4ECA-DA28-4BEC-A1BA-632B1AC998DF}" srcOrd="0" destOrd="0" presId="urn:microsoft.com/office/officeart/2005/8/layout/list1"/>
    <dgm:cxn modelId="{BEC5C93C-4B6C-48F9-BADB-4B8124015493}" type="presOf" srcId="{26042C5E-2964-4353-8AC4-5B005DA889CE}" destId="{8C6FAAEC-C77A-43A3-AED2-A693CE21D6FC}" srcOrd="0" destOrd="0" presId="urn:microsoft.com/office/officeart/2005/8/layout/list1"/>
    <dgm:cxn modelId="{007F705F-BDB2-43F5-905F-C1B3C5B1EAD8}" type="presOf" srcId="{6152399D-88C8-4792-A81A-4C08CC14AEBE}" destId="{D7F8C605-80D2-45FA-B96A-8258A9394839}" srcOrd="0" destOrd="2" presId="urn:microsoft.com/office/officeart/2005/8/layout/list1"/>
    <dgm:cxn modelId="{6B82F84C-1CE0-4F25-8FE1-1ACF37133927}" type="presOf" srcId="{2772ABD9-EC7C-42CA-9BFC-B77155D8F370}" destId="{00EE42C9-C6FD-430C-A424-D93599A79787}" srcOrd="0" destOrd="0" presId="urn:microsoft.com/office/officeart/2005/8/layout/list1"/>
    <dgm:cxn modelId="{DD9D2E74-86A5-4683-AC97-CEB898BDB8CB}" type="presOf" srcId="{B388ED61-FD9C-4FC7-8706-23B645419175}" destId="{D7F8C605-80D2-45FA-B96A-8258A9394839}" srcOrd="0" destOrd="3" presId="urn:microsoft.com/office/officeart/2005/8/layout/list1"/>
    <dgm:cxn modelId="{F8DE7286-5731-4878-BF28-B2F47CC6A4C9}" srcId="{2772ABD9-EC7C-42CA-9BFC-B77155D8F370}" destId="{72511246-CD38-4424-8E6C-4AFB085FEA77}" srcOrd="1" destOrd="0" parTransId="{D41D43F8-3544-4733-861E-9C4171B4E6C6}" sibTransId="{06E2B174-5D66-439A-BEED-C5A3F7DA33D4}"/>
    <dgm:cxn modelId="{7EB52087-345F-4EBA-9234-BFE3F6D42C3C}" srcId="{72511246-CD38-4424-8E6C-4AFB085FEA77}" destId="{2F12837C-72EE-4229-96AD-F68CEF54EB6E}" srcOrd="2" destOrd="0" parTransId="{66D8421A-9BC2-4596-8BCC-69A9DA47E976}" sibTransId="{CC09483A-3164-4EF6-A316-ACB0B2B329D1}"/>
    <dgm:cxn modelId="{1E034C87-34BE-4F75-AB9D-37B75174DE32}" type="presOf" srcId="{545758C7-5F89-4093-8AB4-CD781A26388F}" destId="{F7C1A72F-2E33-40FE-9FA6-B28BADBB46F1}" srcOrd="0" destOrd="1" presId="urn:microsoft.com/office/officeart/2005/8/layout/list1"/>
    <dgm:cxn modelId="{73A1A491-692D-4040-9A37-F7EA51EC737D}" type="presOf" srcId="{B07D7F92-0532-4DDA-A373-4DE2CA8E7FFA}" destId="{C0882D06-F4BB-4624-8956-B23E651A8342}" srcOrd="1" destOrd="0" presId="urn:microsoft.com/office/officeart/2005/8/layout/list1"/>
    <dgm:cxn modelId="{5E15C495-D836-47DE-9AEE-B679798F8EA5}" srcId="{2772ABD9-EC7C-42CA-9BFC-B77155D8F370}" destId="{26042C5E-2964-4353-8AC4-5B005DA889CE}" srcOrd="2" destOrd="0" parTransId="{83D0EB99-4F7F-4D61-BB68-8D615E3CE029}" sibTransId="{06A21765-E7AE-4D84-B14A-905673DB2144}"/>
    <dgm:cxn modelId="{442E4EB8-A519-4C87-BADC-3166AC572F8E}" type="presOf" srcId="{A07DFA1C-7F28-43BA-98FD-B605292D17AA}" destId="{CDCCE0B0-B0BB-481C-932E-9C0BB15A6699}" srcOrd="0" destOrd="0" presId="urn:microsoft.com/office/officeart/2005/8/layout/list1"/>
    <dgm:cxn modelId="{336F12BF-BFE1-485F-B1C6-08071FDAE755}" srcId="{B07D7F92-0532-4DDA-A373-4DE2CA8E7FFA}" destId="{6152399D-88C8-4792-A81A-4C08CC14AEBE}" srcOrd="2" destOrd="0" parTransId="{24C40662-428B-486F-AAA8-5294E0C54766}" sibTransId="{79F54292-E19D-4929-8580-D5A6C16DC2D2}"/>
    <dgm:cxn modelId="{FA33A0D0-2639-48C1-B383-BB54B2AE356C}" srcId="{72511246-CD38-4424-8E6C-4AFB085FEA77}" destId="{A07DFA1C-7F28-43BA-98FD-B605292D17AA}" srcOrd="0" destOrd="0" parTransId="{4C70FE2B-D7BF-4190-AA9E-7B455F65A196}" sibTransId="{621A8426-B224-4BAC-9581-65EC02DF47E3}"/>
    <dgm:cxn modelId="{CB948ED7-EACD-44FA-935A-86D95A639DD6}" type="presOf" srcId="{2F12837C-72EE-4229-96AD-F68CEF54EB6E}" destId="{CDCCE0B0-B0BB-481C-932E-9C0BB15A6699}" srcOrd="0" destOrd="2" presId="urn:microsoft.com/office/officeart/2005/8/layout/list1"/>
    <dgm:cxn modelId="{AFC0E1E3-3B5B-4FBF-9F43-8EF2D3525303}" type="presOf" srcId="{B96F457D-34A8-456E-AD3A-0A377E5F08BB}" destId="{CDCCE0B0-B0BB-481C-932E-9C0BB15A6699}" srcOrd="0" destOrd="1" presId="urn:microsoft.com/office/officeart/2005/8/layout/list1"/>
    <dgm:cxn modelId="{1E7CA5E6-ADAC-43FD-B9E7-34E5AA638C18}" srcId="{2772ABD9-EC7C-42CA-9BFC-B77155D8F370}" destId="{B07D7F92-0532-4DDA-A373-4DE2CA8E7FFA}" srcOrd="0" destOrd="0" parTransId="{EE4F8563-8015-4CD3-B0D1-182D3D342912}" sibTransId="{0F73F4D2-3E37-488D-982E-DEF436D5ECB0}"/>
    <dgm:cxn modelId="{4A11B8F4-D305-43E8-B300-C7C00F9CD67A}" type="presOf" srcId="{72511246-CD38-4424-8E6C-4AFB085FEA77}" destId="{1EB21597-E173-4D97-96DC-5023F835B49F}" srcOrd="1" destOrd="0" presId="urn:microsoft.com/office/officeart/2005/8/layout/list1"/>
    <dgm:cxn modelId="{623A68FA-56B3-4615-B2A3-F64199BDDE09}" srcId="{B07D7F92-0532-4DDA-A373-4DE2CA8E7FFA}" destId="{351FC869-4D25-498D-83DA-D8DE8AC92583}" srcOrd="0" destOrd="0" parTransId="{1B488456-C2DA-4E73-8E95-EE22E6D3034E}" sibTransId="{C00E3407-964C-4F4B-9269-1E88398F2C41}"/>
    <dgm:cxn modelId="{4756E9FA-CCFC-4F98-ACA7-FE7C61B5B4A2}" srcId="{B07D7F92-0532-4DDA-A373-4DE2CA8E7FFA}" destId="{B388ED61-FD9C-4FC7-8706-23B645419175}" srcOrd="3" destOrd="0" parTransId="{2D05D218-2BA5-46FE-8971-076CB0DA161A}" sibTransId="{97573DD0-A26C-4F3A-9EFB-200ADDEEC98F}"/>
    <dgm:cxn modelId="{5F52A1FF-4D48-4F08-8949-8C076C4B6055}" type="presOf" srcId="{351FC869-4D25-498D-83DA-D8DE8AC92583}" destId="{D7F8C605-80D2-45FA-B96A-8258A9394839}" srcOrd="0" destOrd="0" presId="urn:microsoft.com/office/officeart/2005/8/layout/list1"/>
    <dgm:cxn modelId="{FE6D3F58-FC36-4521-82A1-C534C3712FED}" type="presParOf" srcId="{00EE42C9-C6FD-430C-A424-D93599A79787}" destId="{13F4B1DB-03DC-4709-9F25-C49F60AC928C}" srcOrd="0" destOrd="0" presId="urn:microsoft.com/office/officeart/2005/8/layout/list1"/>
    <dgm:cxn modelId="{0199EE12-4B49-4CA9-AA2E-DB26DBB3FF39}" type="presParOf" srcId="{13F4B1DB-03DC-4709-9F25-C49F60AC928C}" destId="{9904814B-E4D3-40F4-A8E9-7B3C2FE510BB}" srcOrd="0" destOrd="0" presId="urn:microsoft.com/office/officeart/2005/8/layout/list1"/>
    <dgm:cxn modelId="{D1AF1EC0-F7C6-41BA-BA4D-6233522C7C39}" type="presParOf" srcId="{13F4B1DB-03DC-4709-9F25-C49F60AC928C}" destId="{C0882D06-F4BB-4624-8956-B23E651A8342}" srcOrd="1" destOrd="0" presId="urn:microsoft.com/office/officeart/2005/8/layout/list1"/>
    <dgm:cxn modelId="{8D9565BD-893C-45BB-8106-FD6DFB3F56CA}" type="presParOf" srcId="{00EE42C9-C6FD-430C-A424-D93599A79787}" destId="{C31C957F-F9CA-42AA-8BA4-ED702265A880}" srcOrd="1" destOrd="0" presId="urn:microsoft.com/office/officeart/2005/8/layout/list1"/>
    <dgm:cxn modelId="{F20A0190-27BD-434D-9479-3E48AB7A2D57}" type="presParOf" srcId="{00EE42C9-C6FD-430C-A424-D93599A79787}" destId="{D7F8C605-80D2-45FA-B96A-8258A9394839}" srcOrd="2" destOrd="0" presId="urn:microsoft.com/office/officeart/2005/8/layout/list1"/>
    <dgm:cxn modelId="{EA328445-65BF-49F8-954B-6C57086D2573}" type="presParOf" srcId="{00EE42C9-C6FD-430C-A424-D93599A79787}" destId="{3FAC8956-2489-4159-B32B-A35255BB9847}" srcOrd="3" destOrd="0" presId="urn:microsoft.com/office/officeart/2005/8/layout/list1"/>
    <dgm:cxn modelId="{7E4FF5CF-C807-4F5F-A8DF-969D45FBE114}" type="presParOf" srcId="{00EE42C9-C6FD-430C-A424-D93599A79787}" destId="{308D9519-2444-4200-B99D-5DF6BB9B5C33}" srcOrd="4" destOrd="0" presId="urn:microsoft.com/office/officeart/2005/8/layout/list1"/>
    <dgm:cxn modelId="{2CA67D33-EF5C-4DDF-879B-163D107A690E}" type="presParOf" srcId="{308D9519-2444-4200-B99D-5DF6BB9B5C33}" destId="{AA6D4ECA-DA28-4BEC-A1BA-632B1AC998DF}" srcOrd="0" destOrd="0" presId="urn:microsoft.com/office/officeart/2005/8/layout/list1"/>
    <dgm:cxn modelId="{A0B4EED7-1F6C-4D60-821C-B39E377F4F3B}" type="presParOf" srcId="{308D9519-2444-4200-B99D-5DF6BB9B5C33}" destId="{1EB21597-E173-4D97-96DC-5023F835B49F}" srcOrd="1" destOrd="0" presId="urn:microsoft.com/office/officeart/2005/8/layout/list1"/>
    <dgm:cxn modelId="{975CDFA1-AD13-44B9-AEFD-3BF583F0C9BC}" type="presParOf" srcId="{00EE42C9-C6FD-430C-A424-D93599A79787}" destId="{45EA99E5-6AD8-43EF-B8FE-FE6ADFE382AB}" srcOrd="5" destOrd="0" presId="urn:microsoft.com/office/officeart/2005/8/layout/list1"/>
    <dgm:cxn modelId="{3DD1A582-D3DB-4F2D-9903-71157BA50665}" type="presParOf" srcId="{00EE42C9-C6FD-430C-A424-D93599A79787}" destId="{CDCCE0B0-B0BB-481C-932E-9C0BB15A6699}" srcOrd="6" destOrd="0" presId="urn:microsoft.com/office/officeart/2005/8/layout/list1"/>
    <dgm:cxn modelId="{42665F54-4C02-4373-BB92-105C80ADD38C}" type="presParOf" srcId="{00EE42C9-C6FD-430C-A424-D93599A79787}" destId="{97C2B15E-BF82-400F-B8E4-429CD69F2B4D}" srcOrd="7" destOrd="0" presId="urn:microsoft.com/office/officeart/2005/8/layout/list1"/>
    <dgm:cxn modelId="{98DC76E8-C146-437E-B014-4A8BFBB4AEE6}" type="presParOf" srcId="{00EE42C9-C6FD-430C-A424-D93599A79787}" destId="{C9DABF1A-329D-4747-B42B-69394D6A7D3D}" srcOrd="8" destOrd="0" presId="urn:microsoft.com/office/officeart/2005/8/layout/list1"/>
    <dgm:cxn modelId="{609F3654-2B90-4BA7-80E5-425D62D6BC2C}" type="presParOf" srcId="{C9DABF1A-329D-4747-B42B-69394D6A7D3D}" destId="{8C6FAAEC-C77A-43A3-AED2-A693CE21D6FC}" srcOrd="0" destOrd="0" presId="urn:microsoft.com/office/officeart/2005/8/layout/list1"/>
    <dgm:cxn modelId="{01EE31B0-B627-4458-9D49-1B06A8E5567B}" type="presParOf" srcId="{C9DABF1A-329D-4747-B42B-69394D6A7D3D}" destId="{87EBE8C5-3DD1-4B10-B622-7D348180D8B6}" srcOrd="1" destOrd="0" presId="urn:microsoft.com/office/officeart/2005/8/layout/list1"/>
    <dgm:cxn modelId="{57F08DAF-7502-4F3B-BD60-97682F586A9A}" type="presParOf" srcId="{00EE42C9-C6FD-430C-A424-D93599A79787}" destId="{1A54288E-8589-49D0-9EA0-F09CA0B3BBFA}" srcOrd="9" destOrd="0" presId="urn:microsoft.com/office/officeart/2005/8/layout/list1"/>
    <dgm:cxn modelId="{78F3E32D-CB03-432C-8383-441940CE8325}" type="presParOf" srcId="{00EE42C9-C6FD-430C-A424-D93599A79787}" destId="{F7C1A72F-2E33-40FE-9FA6-B28BADBB46F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CA5F9F-63C3-4982-99C6-F66F03065E8E}"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911166DC-3918-46C3-A805-627BB7CD8B77}">
      <dgm:prSet phldrT="[Texte]" custT="1"/>
      <dgm:spPr/>
      <dgm:t>
        <a:bodyPr/>
        <a:lstStyle/>
        <a:p>
          <a:r>
            <a:rPr lang="en-GB" sz="1600">
              <a:latin typeface="Calibri" panose="020F0502020204030204" pitchFamily="34" charset="0"/>
              <a:ea typeface="Calibri" panose="020F0502020204030204" pitchFamily="34" charset="0"/>
              <a:cs typeface="Calibri" panose="020F0502020204030204" pitchFamily="34" charset="0"/>
            </a:rPr>
            <a:t>The DSO network’s flexibility needs </a:t>
          </a:r>
        </a:p>
        <a:p>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“Table 2” </a:t>
          </a:r>
          <a:b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b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What we need</a:t>
          </a:r>
          <a:r>
            <a:rPr lang="en-GB" sz="1600">
              <a:latin typeface="Calibri" panose="020F0502020204030204" pitchFamily="34" charset="0"/>
              <a:ea typeface="Calibri" panose="020F0502020204030204" pitchFamily="34" charset="0"/>
              <a:cs typeface="Calibri" panose="020F0502020204030204" pitchFamily="34" charset="0"/>
            </a:rPr>
            <a:t> </a:t>
          </a:r>
          <a:endParaRPr lang="en-US" sz="1600">
            <a:latin typeface="Calibri" panose="020F0502020204030204" pitchFamily="34" charset="0"/>
            <a:ea typeface="Calibri" panose="020F0502020204030204" pitchFamily="34" charset="0"/>
            <a:cs typeface="Calibri" panose="020F0502020204030204" pitchFamily="34" charset="0"/>
          </a:endParaRPr>
        </a:p>
      </dgm:t>
    </dgm:pt>
    <dgm:pt modelId="{11EDD8AD-E0D2-4B20-84F1-D33B5368AD7F}" type="parTrans" cxnId="{BFD96473-F47C-49C8-BACF-7B4059999DF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97E1EE4C-B3DD-4816-948F-B8D17A0CCB4D}" type="sibTrans" cxnId="{BFD96473-F47C-49C8-BACF-7B4059999DF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9ECA62D-D5C3-4F34-9707-44D0B1FFE961}">
      <dgm:prSet custT="1"/>
      <dgm:spPr/>
      <dgm:t>
        <a:bodyPr/>
        <a:lstStyle/>
        <a:p>
          <a:r>
            <a:rPr lang="fr-FR" sz="1400">
              <a:latin typeface="Calibri" panose="020F0502020204030204" pitchFamily="34" charset="0"/>
              <a:ea typeface="Calibri" panose="020F0502020204030204" pitchFamily="34" charset="0"/>
              <a:cs typeface="Calibri" panose="020F0502020204030204" pitchFamily="34" charset="0"/>
            </a:rPr>
            <a:t>To </a:t>
          </a:r>
          <a:r>
            <a:rPr lang="fr-FR" sz="1400" err="1">
              <a:latin typeface="Calibri" panose="020F0502020204030204" pitchFamily="34" charset="0"/>
              <a:ea typeface="Calibri" panose="020F0502020204030204" pitchFamily="34" charset="0"/>
              <a:cs typeface="Calibri" panose="020F0502020204030204" pitchFamily="34" charset="0"/>
            </a:rPr>
            <a:t>prevent</a:t>
          </a:r>
          <a:r>
            <a:rPr lang="fr-FR" sz="1400">
              <a:latin typeface="Calibri" panose="020F0502020204030204" pitchFamily="34" charset="0"/>
              <a:ea typeface="Calibri" panose="020F0502020204030204" pitchFamily="34" charset="0"/>
              <a:cs typeface="Calibri" panose="020F0502020204030204" pitchFamily="34" charset="0"/>
            </a:rPr>
            <a:t> or solve congestion or voltage issue </a:t>
          </a:r>
          <a:r>
            <a:rPr lang="fr-FR" sz="1400" err="1">
              <a:latin typeface="Calibri" panose="020F0502020204030204" pitchFamily="34" charset="0"/>
              <a:ea typeface="Calibri" panose="020F0502020204030204" pitchFamily="34" charset="0"/>
              <a:cs typeface="Calibri" panose="020F0502020204030204" pitchFamily="34" charset="0"/>
            </a:rPr>
            <a:t>through</a:t>
          </a:r>
          <a:r>
            <a:rPr lang="fr-FR" sz="1400">
              <a:latin typeface="Calibri" panose="020F0502020204030204" pitchFamily="34" charset="0"/>
              <a:ea typeface="Calibri" panose="020F0502020204030204" pitchFamily="34" charset="0"/>
              <a:cs typeface="Calibri" panose="020F0502020204030204" pitchFamily="34" charset="0"/>
            </a:rPr>
            <a:t> active power</a:t>
          </a:r>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FE8C3890-0DEC-458C-AF3C-68E557F73A79}" type="parTrans" cxnId="{07A27040-8C89-45BC-AB29-628483389F9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A359116-424F-46F3-8723-345A58C55F8C}" type="sibTrans" cxnId="{07A27040-8C89-45BC-AB29-628483389F9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7796C69-C2B2-46FE-A1E8-5A404525F457}">
      <dgm:prSet custT="1"/>
      <dgm:spPr/>
      <dgm:t>
        <a:bodyPr/>
        <a:lstStyle/>
        <a:p>
          <a:r>
            <a:rPr lang="en-US" sz="1600">
              <a:latin typeface="Calibri" panose="020F0502020204030204" pitchFamily="34" charset="0"/>
              <a:ea typeface="Calibri" panose="020F0502020204030204" pitchFamily="34" charset="0"/>
              <a:cs typeface="Calibri" panose="020F0502020204030204" pitchFamily="34" charset="0"/>
            </a:rPr>
            <a:t>Reasoning for the DSO Network flexibility needs </a:t>
          </a:r>
          <a:br>
            <a:rPr lang="en-US" sz="1600">
              <a:latin typeface="Calibri" panose="020F0502020204030204" pitchFamily="34" charset="0"/>
              <a:ea typeface="Calibri" panose="020F0502020204030204" pitchFamily="34" charset="0"/>
              <a:cs typeface="Calibri" panose="020F0502020204030204" pitchFamily="34" charset="0"/>
            </a:rPr>
          </a:br>
          <a:r>
            <a:rPr lang="en-US"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Why we need it</a:t>
          </a:r>
          <a:r>
            <a:rPr lang="en-US" sz="1600">
              <a:latin typeface="Calibri" panose="020F0502020204030204" pitchFamily="34" charset="0"/>
              <a:ea typeface="Calibri" panose="020F0502020204030204" pitchFamily="34" charset="0"/>
              <a:cs typeface="Calibri" panose="020F0502020204030204" pitchFamily="34" charset="0"/>
            </a:rPr>
            <a:t> </a:t>
          </a:r>
        </a:p>
      </dgm:t>
    </dgm:pt>
    <dgm:pt modelId="{09C8A213-27D2-4FDC-8D80-42B1E8CBDE81}" type="parTrans" cxnId="{C791DA39-F247-4E5D-95D5-EC7DC558B63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45E062AB-FC58-4907-8717-30A4A4A0DC50}" type="sibTrans" cxnId="{C791DA39-F247-4E5D-95D5-EC7DC558B63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A77FCBD-F951-481E-B6C2-49D5D0F6365E}">
      <dgm:prSet custT="1"/>
      <dgm:spPr/>
      <dgm:t>
        <a:bodyPr/>
        <a:lstStyle/>
        <a:p>
          <a:r>
            <a:rPr lang="fr-FR" sz="1600" err="1">
              <a:latin typeface="Calibri" panose="020F0502020204030204" pitchFamily="34" charset="0"/>
              <a:ea typeface="Calibri" panose="020F0502020204030204" pitchFamily="34" charset="0"/>
              <a:cs typeface="Calibri" panose="020F0502020204030204" pitchFamily="34" charset="0"/>
            </a:rPr>
            <a:t>Traceability</a:t>
          </a:r>
          <a:r>
            <a:rPr lang="fr-FR" sz="1600">
              <a:latin typeface="Calibri" panose="020F0502020204030204" pitchFamily="34" charset="0"/>
              <a:ea typeface="Calibri" panose="020F0502020204030204" pitchFamily="34" charset="0"/>
              <a:cs typeface="Calibri" panose="020F0502020204030204" pitchFamily="34" charset="0"/>
            </a:rPr>
            <a:t> </a:t>
          </a:r>
          <a:br>
            <a:rPr lang="fr-FR" sz="1600">
              <a:latin typeface="Calibri" panose="020F0502020204030204" pitchFamily="34" charset="0"/>
              <a:ea typeface="Calibri" panose="020F0502020204030204" pitchFamily="34" charset="0"/>
              <a:cs typeface="Calibri" panose="020F0502020204030204" pitchFamily="34" charset="0"/>
            </a:rPr>
          </a:br>
          <a:r>
            <a:rPr lang="fr-FR"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How the data </a:t>
          </a:r>
          <a:r>
            <a:rPr lang="fr-FR" sz="160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is</a:t>
          </a:r>
          <a:r>
            <a:rPr lang="fr-FR"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fr-FR" sz="160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computed</a:t>
          </a:r>
          <a:endParaRPr lang="en-US" sz="1600">
            <a:latin typeface="Calibri" panose="020F0502020204030204" pitchFamily="34" charset="0"/>
            <a:ea typeface="Calibri" panose="020F0502020204030204" pitchFamily="34" charset="0"/>
            <a:cs typeface="Calibri" panose="020F0502020204030204" pitchFamily="34" charset="0"/>
          </a:endParaRPr>
        </a:p>
      </dgm:t>
    </dgm:pt>
    <dgm:pt modelId="{0FAB711F-BE7C-4E94-B4A2-C664021BDEA1}" type="parTrans" cxnId="{B9AF5E1C-73AB-4971-A342-54BC920A03B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94B6E201-AA60-43EB-86B8-90F65E428CBC}" type="sibTrans" cxnId="{B9AF5E1C-73AB-4971-A342-54BC920A03B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D728383-58E1-4D7E-9314-294CCEE94DB9}">
      <dgm:prSet custT="1"/>
      <dgm:spPr/>
      <dgm:t>
        <a:bodyPr/>
        <a:lstStyle/>
        <a:p>
          <a:r>
            <a:rPr lang="fr-FR" sz="1600">
              <a:latin typeface="Calibri" panose="020F0502020204030204" pitchFamily="34" charset="0"/>
              <a:ea typeface="Calibri" panose="020F0502020204030204" pitchFamily="34" charset="0"/>
              <a:cs typeface="Calibri" panose="020F0502020204030204" pitchFamily="34" charset="0"/>
            </a:rPr>
            <a:t>Contribution to fine-tune system </a:t>
          </a:r>
          <a:r>
            <a:rPr lang="fr-FR" sz="1600" err="1">
              <a:latin typeface="Calibri" panose="020F0502020204030204" pitchFamily="34" charset="0"/>
              <a:ea typeface="Calibri" panose="020F0502020204030204" pitchFamily="34" charset="0"/>
              <a:cs typeface="Calibri" panose="020F0502020204030204" pitchFamily="34" charset="0"/>
            </a:rPr>
            <a:t>needs</a:t>
          </a:r>
          <a:r>
            <a:rPr lang="fr-FR" sz="1600">
              <a:latin typeface="Calibri" panose="020F0502020204030204" pitchFamily="34" charset="0"/>
              <a:ea typeface="Calibri" panose="020F0502020204030204" pitchFamily="34" charset="0"/>
              <a:cs typeface="Calibri" panose="020F0502020204030204" pitchFamily="34" charset="0"/>
            </a:rPr>
            <a:t> (</a:t>
          </a:r>
          <a:r>
            <a:rPr lang="en-US"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adequacy assessments </a:t>
          </a:r>
          <a:r>
            <a:rPr lang="fr-FR" sz="1600">
              <a:latin typeface="Calibri" panose="020F0502020204030204" pitchFamily="34" charset="0"/>
              <a:ea typeface="Calibri" panose="020F0502020204030204" pitchFamily="34" charset="0"/>
              <a:cs typeface="Calibri" panose="020F0502020204030204" pitchFamily="34" charset="0"/>
            </a:rPr>
            <a:t> </a:t>
          </a:r>
          <a:r>
            <a:rPr lang="fr-FR" sz="1600" err="1">
              <a:latin typeface="Calibri" panose="020F0502020204030204" pitchFamily="34" charset="0"/>
              <a:ea typeface="Calibri" panose="020F0502020204030204" pitchFamily="34" charset="0"/>
              <a:cs typeface="Calibri" panose="020F0502020204030204" pitchFamily="34" charset="0"/>
            </a:rPr>
            <a:t>assessed</a:t>
          </a:r>
          <a:r>
            <a:rPr lang="fr-FR" sz="1600">
              <a:latin typeface="Calibri" panose="020F0502020204030204" pitchFamily="34" charset="0"/>
              <a:ea typeface="Calibri" panose="020F0502020204030204" pitchFamily="34" charset="0"/>
              <a:cs typeface="Calibri" panose="020F0502020204030204" pitchFamily="34" charset="0"/>
            </a:rPr>
            <a:t> by </a:t>
          </a:r>
          <a:r>
            <a:rPr lang="fr-FR" sz="1600" err="1">
              <a:latin typeface="Calibri" panose="020F0502020204030204" pitchFamily="34" charset="0"/>
              <a:ea typeface="Calibri" panose="020F0502020204030204" pitchFamily="34" charset="0"/>
              <a:cs typeface="Calibri" panose="020F0502020204030204" pitchFamily="34" charset="0"/>
            </a:rPr>
            <a:t>TSOs</a:t>
          </a:r>
          <a:endParaRPr lang="en-US" sz="1600">
            <a:latin typeface="Calibri" panose="020F0502020204030204" pitchFamily="34" charset="0"/>
            <a:ea typeface="Calibri" panose="020F0502020204030204" pitchFamily="34" charset="0"/>
            <a:cs typeface="Calibri" panose="020F0502020204030204" pitchFamily="34" charset="0"/>
          </a:endParaRPr>
        </a:p>
      </dgm:t>
    </dgm:pt>
    <dgm:pt modelId="{64F151D8-BBD6-4476-9A70-6E8D03AA1993}" type="parTrans" cxnId="{F9A17D7C-487D-402E-AC9C-90F82205D9CD}">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99035C1-0679-474A-8036-C704E8A4DC3A}" type="sibTrans" cxnId="{F9A17D7C-487D-402E-AC9C-90F82205D9CD}">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A50624F-E5FC-4831-A11E-66EEAC090159}">
      <dgm:prSet custT="1"/>
      <dgm:spPr/>
      <dgm:t>
        <a:bodyPr/>
        <a:lstStyle/>
        <a:p>
          <a:r>
            <a:rPr lang="en-GB" sz="1600">
              <a:latin typeface="Calibri" panose="020F0502020204030204" pitchFamily="34" charset="0"/>
              <a:ea typeface="Calibri" panose="020F0502020204030204" pitchFamily="34" charset="0"/>
              <a:cs typeface="Calibri" panose="020F0502020204030204" pitchFamily="34" charset="0"/>
            </a:rPr>
            <a:t>Guiding criteria for distribution network flexibility needs being solved by local services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Which resources can cover our needs</a:t>
          </a:r>
          <a:endParaRPr lang="en-US" sz="1600">
            <a:latin typeface="Calibri" panose="020F0502020204030204" pitchFamily="34" charset="0"/>
            <a:ea typeface="Calibri" panose="020F0502020204030204" pitchFamily="34" charset="0"/>
            <a:cs typeface="Calibri" panose="020F0502020204030204" pitchFamily="34" charset="0"/>
          </a:endParaRPr>
        </a:p>
      </dgm:t>
    </dgm:pt>
    <dgm:pt modelId="{2AFDA778-1985-4B5F-9780-86AB79DE0730}" type="parTrans" cxnId="{34113EBE-FEB3-4561-BC30-B09A041FE9F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A656207-9F6C-4033-8F38-4693B246DA30}" type="sibTrans" cxnId="{34113EBE-FEB3-4561-BC30-B09A041FE9F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0338EDD-1D71-4D7B-B39F-E76C5C20975A}">
      <dgm:prSet custT="1"/>
      <dgm:spPr/>
      <dgm:t>
        <a:bodyPr/>
        <a:lstStyle/>
        <a:p>
          <a:r>
            <a:rPr lang="fr-FR" sz="1400">
              <a:latin typeface="Calibri" panose="020F0502020204030204" pitchFamily="34" charset="0"/>
              <a:ea typeface="Calibri" panose="020F0502020204030204" pitchFamily="34" charset="0"/>
              <a:cs typeface="Calibri" panose="020F0502020204030204" pitchFamily="34" charset="0"/>
            </a:rPr>
            <a:t>How to </a:t>
          </a:r>
          <a:r>
            <a:rPr lang="fr-FR" sz="1400" err="1">
              <a:latin typeface="Calibri" panose="020F0502020204030204" pitchFamily="34" charset="0"/>
              <a:ea typeface="Calibri" panose="020F0502020204030204" pitchFamily="34" charset="0"/>
              <a:cs typeface="Calibri" panose="020F0502020204030204" pitchFamily="34" charset="0"/>
            </a:rPr>
            <a:t>assess</a:t>
          </a:r>
          <a:r>
            <a:rPr lang="fr-FR" sz="1400">
              <a:latin typeface="Calibri" panose="020F0502020204030204" pitchFamily="34" charset="0"/>
              <a:ea typeface="Calibri" panose="020F0502020204030204" pitchFamily="34" charset="0"/>
              <a:cs typeface="Calibri" panose="020F0502020204030204" pitchFamily="34" charset="0"/>
            </a:rPr>
            <a:t> the </a:t>
          </a:r>
          <a:r>
            <a:rPr lang="fr-FR" sz="1400" err="1">
              <a:latin typeface="Calibri" panose="020F0502020204030204" pitchFamily="34" charset="0"/>
              <a:ea typeface="Calibri" panose="020F0502020204030204" pitchFamily="34" charset="0"/>
              <a:cs typeface="Calibri" panose="020F0502020204030204" pitchFamily="34" charset="0"/>
            </a:rPr>
            <a:t>capability</a:t>
          </a:r>
          <a:r>
            <a:rPr lang="fr-FR" sz="1400">
              <a:latin typeface="Calibri" panose="020F0502020204030204" pitchFamily="34" charset="0"/>
              <a:ea typeface="Calibri" panose="020F0502020204030204" pitchFamily="34" charset="0"/>
              <a:cs typeface="Calibri" panose="020F0502020204030204" pitchFamily="34" charset="0"/>
            </a:rPr>
            <a:t> of the </a:t>
          </a:r>
          <a:r>
            <a:rPr lang="fr-FR" sz="1400" err="1">
              <a:latin typeface="Calibri" panose="020F0502020204030204" pitchFamily="34" charset="0"/>
              <a:ea typeface="Calibri" panose="020F0502020204030204" pitchFamily="34" charset="0"/>
              <a:cs typeface="Calibri" panose="020F0502020204030204" pitchFamily="34" charset="0"/>
            </a:rPr>
            <a:t>different</a:t>
          </a:r>
          <a:r>
            <a:rPr lang="fr-FR" sz="1400">
              <a:latin typeface="Calibri" panose="020F0502020204030204" pitchFamily="34" charset="0"/>
              <a:ea typeface="Calibri" panose="020F0502020204030204" pitchFamily="34" charset="0"/>
              <a:cs typeface="Calibri" panose="020F0502020204030204" pitchFamily="34" charset="0"/>
            </a:rPr>
            <a:t> sources of </a:t>
          </a:r>
          <a:r>
            <a:rPr lang="fr-FR" sz="1400" err="1">
              <a:latin typeface="Calibri" panose="020F0502020204030204" pitchFamily="34" charset="0"/>
              <a:ea typeface="Calibri" panose="020F0502020204030204" pitchFamily="34" charset="0"/>
              <a:cs typeface="Calibri" panose="020F0502020204030204" pitchFamily="34" charset="0"/>
            </a:rPr>
            <a:t>flexibility</a:t>
          </a:r>
          <a:r>
            <a:rPr lang="fr-FR" sz="1400">
              <a:latin typeface="Calibri" panose="020F0502020204030204" pitchFamily="34" charset="0"/>
              <a:ea typeface="Calibri" panose="020F0502020204030204" pitchFamily="34" charset="0"/>
              <a:cs typeface="Calibri" panose="020F0502020204030204" pitchFamily="34" charset="0"/>
            </a:rPr>
            <a:t> to cover the </a:t>
          </a:r>
          <a:r>
            <a:rPr lang="fr-FR" sz="1400" err="1">
              <a:latin typeface="Calibri" panose="020F0502020204030204" pitchFamily="34" charset="0"/>
              <a:ea typeface="Calibri" panose="020F0502020204030204" pitchFamily="34" charset="0"/>
              <a:cs typeface="Calibri" panose="020F0502020204030204" pitchFamily="34" charset="0"/>
            </a:rPr>
            <a:t>flexibility</a:t>
          </a:r>
          <a:r>
            <a:rPr lang="fr-FR" sz="1400">
              <a:latin typeface="Calibri" panose="020F0502020204030204" pitchFamily="34" charset="0"/>
              <a:ea typeface="Calibri" panose="020F0502020204030204" pitchFamily="34" charset="0"/>
              <a:cs typeface="Calibri" panose="020F0502020204030204" pitchFamily="34" charset="0"/>
            </a:rPr>
            <a:t> </a:t>
          </a:r>
          <a:r>
            <a:rPr lang="fr-FR" sz="1400" err="1">
              <a:latin typeface="Calibri" panose="020F0502020204030204" pitchFamily="34" charset="0"/>
              <a:ea typeface="Calibri" panose="020F0502020204030204" pitchFamily="34" charset="0"/>
              <a:cs typeface="Calibri" panose="020F0502020204030204" pitchFamily="34" charset="0"/>
            </a:rPr>
            <a:t>needs</a:t>
          </a:r>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B359BEDA-4E67-4DCC-9FB2-0186C517E150}" type="parTrans" cxnId="{A87E38DF-053E-46F6-815B-1C94D061C41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196BF6A-1A1D-4BC9-9FCB-2D1851FC21C7}" type="sibTrans" cxnId="{A87E38DF-053E-46F6-815B-1C94D061C41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B21853A-D093-4FD3-847A-7E57D45415D5}">
      <dgm:prSet custT="1"/>
      <dgm:spPr/>
      <dgm:t>
        <a:bodyPr/>
        <a:lstStyle/>
        <a:p>
          <a:r>
            <a:rPr lang="en-GB" sz="1400">
              <a:latin typeface="Calibri" panose="020F0502020204030204" pitchFamily="34" charset="0"/>
              <a:ea typeface="Calibri" panose="020F0502020204030204" pitchFamily="34" charset="0"/>
              <a:cs typeface="Calibri" panose="020F0502020204030204" pitchFamily="34" charset="0"/>
            </a:rPr>
            <a:t>including the potential effects of existing or planned frameworks and incentives to connect additional assets</a:t>
          </a:r>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A648C7E4-2C5E-433C-9234-E2E379A53545}" type="parTrans" cxnId="{CA77ADE7-F97F-42D0-8E3A-F2AB903E3C6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54E9C9C-47A0-4208-9E1E-953D51E043FA}" type="sibTrans" cxnId="{CA77ADE7-F97F-42D0-8E3A-F2AB903E3C6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FD09F2B-3A81-4A03-BC1C-D2492A3525E1}">
      <dgm:prSet custT="1"/>
      <dgm:spPr/>
      <dgm:t>
        <a:bodyPr/>
        <a:lstStyle/>
        <a:p>
          <a:r>
            <a:rPr lang="en-US" sz="1400">
              <a:latin typeface="Calibri" panose="020F0502020204030204" pitchFamily="34" charset="0"/>
              <a:ea typeface="Calibri" panose="020F0502020204030204" pitchFamily="34" charset="0"/>
              <a:cs typeface="Calibri" panose="020F0502020204030204" pitchFamily="34" charset="0"/>
            </a:rPr>
            <a:t>Source of Data</a:t>
          </a:r>
        </a:p>
      </dgm:t>
    </dgm:pt>
    <dgm:pt modelId="{03544917-7382-4921-BA10-313AB1240FAD}" type="parTrans" cxnId="{318CFB50-B803-4B24-89C7-121C8A1A56E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7D8DB7D-9D27-4433-B5E4-4CD2FF9145B3}" type="sibTrans" cxnId="{318CFB50-B803-4B24-89C7-121C8A1A56E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634B730-BA30-4A78-9FC9-E03AB7402FE8}">
      <dgm:prSet custT="1"/>
      <dgm:spPr/>
      <dgm:t>
        <a:bodyPr/>
        <a:lstStyle/>
        <a:p>
          <a:r>
            <a:rPr lang="en-US" sz="1400">
              <a:latin typeface="Calibri" panose="020F0502020204030204" pitchFamily="34" charset="0"/>
              <a:ea typeface="Calibri" panose="020F0502020204030204" pitchFamily="34" charset="0"/>
              <a:cs typeface="Calibri" panose="020F0502020204030204" pitchFamily="34" charset="0"/>
            </a:rPr>
            <a:t>Methods</a:t>
          </a:r>
        </a:p>
      </dgm:t>
    </dgm:pt>
    <dgm:pt modelId="{2384EFC3-6A95-408F-8970-6E18EE2876EF}" type="parTrans" cxnId="{22C532BD-A47C-4EEB-A61C-3A1F17EA7484}">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1950F83-5F2A-4C03-BEB5-11333D1B0C2C}" type="sibTrans" cxnId="{22C532BD-A47C-4EEB-A61C-3A1F17EA7484}">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8B7EC0E-CDA2-4F29-9635-4A30FC45F60E}">
      <dgm:prSet custT="1"/>
      <dgm:spPr/>
      <dgm:t>
        <a:bodyPr/>
        <a:lstStyle/>
        <a:p>
          <a:r>
            <a:rPr lang="en-US" sz="1400">
              <a:latin typeface="Calibri" panose="020F0502020204030204" pitchFamily="34" charset="0"/>
              <a:ea typeface="Calibri" panose="020F0502020204030204" pitchFamily="34" charset="0"/>
              <a:cs typeface="Calibri" panose="020F0502020204030204" pitchFamily="34" charset="0"/>
            </a:rPr>
            <a:t>Scenarios</a:t>
          </a:r>
        </a:p>
      </dgm:t>
    </dgm:pt>
    <dgm:pt modelId="{A1306520-8D4B-4002-B059-F2B213043317}" type="parTrans" cxnId="{62B17CB6-48DA-4EF1-8B04-41FD5005C86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A69D864-C3D6-468C-87B5-27803700CC3A}" type="sibTrans" cxnId="{62B17CB6-48DA-4EF1-8B04-41FD5005C86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7976B86-5A2D-48F4-B6EE-3B72E74EB67A}">
      <dgm:prSet custT="1"/>
      <dgm:spPr/>
      <dgm:t>
        <a:bodyPr/>
        <a:lstStyle/>
        <a:p>
          <a:r>
            <a:rPr lang="en-GB" sz="1400">
              <a:latin typeface="Calibri" panose="020F0502020204030204" pitchFamily="34" charset="0"/>
              <a:ea typeface="Calibri" panose="020F0502020204030204" pitchFamily="34" charset="0"/>
              <a:cs typeface="Calibri" panose="020F0502020204030204" pitchFamily="34" charset="0"/>
            </a:rPr>
            <a:t>If available, information on the expected contractual means to access flexibility</a:t>
          </a:r>
          <a:endParaRPr lang="en-US" sz="1400">
            <a:latin typeface="Calibri" panose="020F0502020204030204" pitchFamily="34" charset="0"/>
            <a:ea typeface="Calibri" panose="020F0502020204030204" pitchFamily="34" charset="0"/>
            <a:cs typeface="Calibri" panose="020F0502020204030204" pitchFamily="34" charset="0"/>
          </a:endParaRPr>
        </a:p>
      </dgm:t>
    </dgm:pt>
    <dgm:pt modelId="{8880130B-5789-4437-8F4C-1F51E410F627}" type="parTrans" cxnId="{59C256E0-BBF2-4884-9765-728122B21A5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EA42449-B489-4F75-98BD-34E5C157F923}" type="sibTrans" cxnId="{59C256E0-BBF2-4884-9765-728122B21A5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24D13FB-7787-4C39-A831-13C46D914CA2}">
      <dgm:prSet custT="1"/>
      <dgm:spPr/>
      <dgm:t>
        <a:bodyPr/>
        <a:lstStyle/>
        <a:p>
          <a:r>
            <a:rPr lang="en-US" sz="1400">
              <a:latin typeface="Calibri" panose="020F0502020204030204" pitchFamily="34" charset="0"/>
              <a:ea typeface="Calibri" panose="020F0502020204030204" pitchFamily="34" charset="0"/>
              <a:cs typeface="Calibri" panose="020F0502020204030204" pitchFamily="34" charset="0"/>
            </a:rPr>
            <a:t>Maximum hourly volumes of flexible resources that could be limited under the national implementation of grid prequalification and temporary limits processes</a:t>
          </a:r>
        </a:p>
      </dgm:t>
    </dgm:pt>
    <dgm:pt modelId="{38EA41B8-EAB9-41F3-A1DB-9D7FEE7ED689}" type="parTrans" cxnId="{EB1E96F4-7C3B-4C9D-B784-80C7B2C7B5E4}">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3553671-61E8-49D0-99F7-FB940F908BD4}" type="sibTrans" cxnId="{EB1E96F4-7C3B-4C9D-B784-80C7B2C7B5E4}">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3740A70-5473-446E-804E-2C41E225D85F}">
      <dgm:prSet phldr="0" custT="1"/>
      <dgm:spPr/>
      <dgm:t>
        <a:bodyPr/>
        <a:lstStyle/>
        <a:p>
          <a:pPr rtl="0"/>
          <a:r>
            <a:rPr lang="en-US" sz="1400">
              <a:latin typeface="Calibri" panose="020F0502020204030204" pitchFamily="34" charset="0"/>
              <a:ea typeface="Calibri" panose="020F0502020204030204" pitchFamily="34" charset="0"/>
              <a:cs typeface="Calibri" panose="020F0502020204030204" pitchFamily="34" charset="0"/>
            </a:rPr>
            <a:t>DSO network needs (to the extent they do not overlap system needs of TSO network needs) - TSO to assess based on "Table 2" data</a:t>
          </a:r>
        </a:p>
      </dgm:t>
    </dgm:pt>
    <dgm:pt modelId="{ECAB6C6F-4CBA-49A7-A241-D096D75E19EB}" type="parTrans" cxnId="{7D67E15F-82AC-4038-A0AA-EC8590EFD09F}">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43DD865-90AF-4BE3-8726-E818754F3F66}" type="sibTrans" cxnId="{7D67E15F-82AC-4038-A0AA-EC8590EFD09F}">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585F3D2-C084-4854-8ED9-4ED986531575}" type="pres">
      <dgm:prSet presAssocID="{6CCA5F9F-63C3-4982-99C6-F66F03065E8E}" presName="Name0" presStyleCnt="0">
        <dgm:presLayoutVars>
          <dgm:dir/>
          <dgm:animLvl val="lvl"/>
          <dgm:resizeHandles val="exact"/>
        </dgm:presLayoutVars>
      </dgm:prSet>
      <dgm:spPr/>
    </dgm:pt>
    <dgm:pt modelId="{386ED3B0-644E-4184-B371-6B57CEF758FD}" type="pres">
      <dgm:prSet presAssocID="{911166DC-3918-46C3-A805-627BB7CD8B77}" presName="linNode" presStyleCnt="0"/>
      <dgm:spPr/>
    </dgm:pt>
    <dgm:pt modelId="{D4347423-081E-4F63-B7E2-2CDD9A7C16B2}" type="pres">
      <dgm:prSet presAssocID="{911166DC-3918-46C3-A805-627BB7CD8B77}" presName="parentText" presStyleLbl="node1" presStyleIdx="0" presStyleCnt="5">
        <dgm:presLayoutVars>
          <dgm:chMax val="1"/>
          <dgm:bulletEnabled val="1"/>
        </dgm:presLayoutVars>
      </dgm:prSet>
      <dgm:spPr/>
    </dgm:pt>
    <dgm:pt modelId="{25EA1B50-70A7-46D5-8F25-646B4A2E1817}" type="pres">
      <dgm:prSet presAssocID="{911166DC-3918-46C3-A805-627BB7CD8B77}" presName="descendantText" presStyleLbl="alignAccFollowNode1" presStyleIdx="0" presStyleCnt="5">
        <dgm:presLayoutVars>
          <dgm:bulletEnabled val="1"/>
        </dgm:presLayoutVars>
      </dgm:prSet>
      <dgm:spPr/>
    </dgm:pt>
    <dgm:pt modelId="{DA2F3392-B7D6-4DB9-B8DD-27B5BC14D231}" type="pres">
      <dgm:prSet presAssocID="{97E1EE4C-B3DD-4816-948F-B8D17A0CCB4D}" presName="sp" presStyleCnt="0"/>
      <dgm:spPr/>
    </dgm:pt>
    <dgm:pt modelId="{771522E2-6DFC-42B9-95D7-D1BC8A7959D9}" type="pres">
      <dgm:prSet presAssocID="{27796C69-C2B2-46FE-A1E8-5A404525F457}" presName="linNode" presStyleCnt="0"/>
      <dgm:spPr/>
    </dgm:pt>
    <dgm:pt modelId="{F3B5E38F-B16D-4348-A216-E21A5968206A}" type="pres">
      <dgm:prSet presAssocID="{27796C69-C2B2-46FE-A1E8-5A404525F457}" presName="parentText" presStyleLbl="node1" presStyleIdx="1" presStyleCnt="5">
        <dgm:presLayoutVars>
          <dgm:chMax val="1"/>
          <dgm:bulletEnabled val="1"/>
        </dgm:presLayoutVars>
      </dgm:prSet>
      <dgm:spPr/>
    </dgm:pt>
    <dgm:pt modelId="{5BE6048A-D9C8-4497-8E26-9DBFB506E019}" type="pres">
      <dgm:prSet presAssocID="{27796C69-C2B2-46FE-A1E8-5A404525F457}" presName="descendantText" presStyleLbl="alignAccFollowNode1" presStyleIdx="1" presStyleCnt="5">
        <dgm:presLayoutVars>
          <dgm:bulletEnabled val="1"/>
        </dgm:presLayoutVars>
      </dgm:prSet>
      <dgm:spPr/>
    </dgm:pt>
    <dgm:pt modelId="{4475EF82-E2D0-458D-B1EB-9DF7F7DACAB3}" type="pres">
      <dgm:prSet presAssocID="{45E062AB-FC58-4907-8717-30A4A4A0DC50}" presName="sp" presStyleCnt="0"/>
      <dgm:spPr/>
    </dgm:pt>
    <dgm:pt modelId="{7BBAA84E-C8BD-49C2-9DBD-18B86FCFAAAB}" type="pres">
      <dgm:prSet presAssocID="{7A77FCBD-F951-481E-B6C2-49D5D0F6365E}" presName="linNode" presStyleCnt="0"/>
      <dgm:spPr/>
    </dgm:pt>
    <dgm:pt modelId="{2027872E-A715-497D-8F93-B5909DFAEDA5}" type="pres">
      <dgm:prSet presAssocID="{7A77FCBD-F951-481E-B6C2-49D5D0F6365E}" presName="parentText" presStyleLbl="node1" presStyleIdx="2" presStyleCnt="5">
        <dgm:presLayoutVars>
          <dgm:chMax val="1"/>
          <dgm:bulletEnabled val="1"/>
        </dgm:presLayoutVars>
      </dgm:prSet>
      <dgm:spPr/>
    </dgm:pt>
    <dgm:pt modelId="{D6D0E5F6-EF3C-454C-97F9-F273BAB0BD8E}" type="pres">
      <dgm:prSet presAssocID="{7A77FCBD-F951-481E-B6C2-49D5D0F6365E}" presName="descendantText" presStyleLbl="alignAccFollowNode1" presStyleIdx="2" presStyleCnt="5">
        <dgm:presLayoutVars>
          <dgm:bulletEnabled val="1"/>
        </dgm:presLayoutVars>
      </dgm:prSet>
      <dgm:spPr/>
    </dgm:pt>
    <dgm:pt modelId="{60576B28-062A-465F-9C1C-0DD896278264}" type="pres">
      <dgm:prSet presAssocID="{94B6E201-AA60-43EB-86B8-90F65E428CBC}" presName="sp" presStyleCnt="0"/>
      <dgm:spPr/>
    </dgm:pt>
    <dgm:pt modelId="{9AB4351C-025B-4C1D-8293-68524B52127C}" type="pres">
      <dgm:prSet presAssocID="{ED728383-58E1-4D7E-9314-294CCEE94DB9}" presName="linNode" presStyleCnt="0"/>
      <dgm:spPr/>
    </dgm:pt>
    <dgm:pt modelId="{7308D19F-CC4B-4C35-BA99-60E44C5B7AAF}" type="pres">
      <dgm:prSet presAssocID="{ED728383-58E1-4D7E-9314-294CCEE94DB9}" presName="parentText" presStyleLbl="node1" presStyleIdx="3" presStyleCnt="5">
        <dgm:presLayoutVars>
          <dgm:chMax val="1"/>
          <dgm:bulletEnabled val="1"/>
        </dgm:presLayoutVars>
      </dgm:prSet>
      <dgm:spPr/>
    </dgm:pt>
    <dgm:pt modelId="{502E3675-1233-41A1-AFB8-F2BBA8A25D4E}" type="pres">
      <dgm:prSet presAssocID="{ED728383-58E1-4D7E-9314-294CCEE94DB9}" presName="descendantText" presStyleLbl="alignAccFollowNode1" presStyleIdx="3" presStyleCnt="5">
        <dgm:presLayoutVars>
          <dgm:bulletEnabled val="1"/>
        </dgm:presLayoutVars>
      </dgm:prSet>
      <dgm:spPr/>
    </dgm:pt>
    <dgm:pt modelId="{E6AB9E98-8720-4873-B41F-62F1C31EFB31}" type="pres">
      <dgm:prSet presAssocID="{899035C1-0679-474A-8036-C704E8A4DC3A}" presName="sp" presStyleCnt="0"/>
      <dgm:spPr/>
    </dgm:pt>
    <dgm:pt modelId="{32044300-00CD-4278-9698-7BF99608BA9B}" type="pres">
      <dgm:prSet presAssocID="{CA50624F-E5FC-4831-A11E-66EEAC090159}" presName="linNode" presStyleCnt="0"/>
      <dgm:spPr/>
    </dgm:pt>
    <dgm:pt modelId="{175BD7CC-6FCC-4222-90F8-F3F3A7A913EE}" type="pres">
      <dgm:prSet presAssocID="{CA50624F-E5FC-4831-A11E-66EEAC090159}" presName="parentText" presStyleLbl="node1" presStyleIdx="4" presStyleCnt="5">
        <dgm:presLayoutVars>
          <dgm:chMax val="1"/>
          <dgm:bulletEnabled val="1"/>
        </dgm:presLayoutVars>
      </dgm:prSet>
      <dgm:spPr/>
    </dgm:pt>
    <dgm:pt modelId="{43B030D1-B4E4-4B32-842C-DDF02CD7A4B3}" type="pres">
      <dgm:prSet presAssocID="{CA50624F-E5FC-4831-A11E-66EEAC090159}" presName="descendantText" presStyleLbl="alignAccFollowNode1" presStyleIdx="4" presStyleCnt="5">
        <dgm:presLayoutVars>
          <dgm:bulletEnabled val="1"/>
        </dgm:presLayoutVars>
      </dgm:prSet>
      <dgm:spPr/>
    </dgm:pt>
  </dgm:ptLst>
  <dgm:cxnLst>
    <dgm:cxn modelId="{B9AF5E1C-73AB-4971-A342-54BC920A03B3}" srcId="{6CCA5F9F-63C3-4982-99C6-F66F03065E8E}" destId="{7A77FCBD-F951-481E-B6C2-49D5D0F6365E}" srcOrd="2" destOrd="0" parTransId="{0FAB711F-BE7C-4E94-B4A2-C664021BDEA1}" sibTransId="{94B6E201-AA60-43EB-86B8-90F65E428CBC}"/>
    <dgm:cxn modelId="{A048401F-990B-495A-948F-F14E43C1F621}" type="presOf" srcId="{79ECA62D-D5C3-4F34-9707-44D0B1FFE961}" destId="{25EA1B50-70A7-46D5-8F25-646B4A2E1817}" srcOrd="0" destOrd="0" presId="urn:microsoft.com/office/officeart/2005/8/layout/vList5"/>
    <dgm:cxn modelId="{26031D25-6564-4D6D-8545-25A74C80A292}" type="presOf" srcId="{7A77FCBD-F951-481E-B6C2-49D5D0F6365E}" destId="{2027872E-A715-497D-8F93-B5909DFAEDA5}" srcOrd="0" destOrd="0" presId="urn:microsoft.com/office/officeart/2005/8/layout/vList5"/>
    <dgm:cxn modelId="{C791DA39-F247-4E5D-95D5-EC7DC558B639}" srcId="{6CCA5F9F-63C3-4982-99C6-F66F03065E8E}" destId="{27796C69-C2B2-46FE-A1E8-5A404525F457}" srcOrd="1" destOrd="0" parTransId="{09C8A213-27D2-4FDC-8D80-42B1E8CBDE81}" sibTransId="{45E062AB-FC58-4907-8717-30A4A4A0DC50}"/>
    <dgm:cxn modelId="{07A27040-8C89-45BC-AB29-628483389F90}" srcId="{911166DC-3918-46C3-A805-627BB7CD8B77}" destId="{79ECA62D-D5C3-4F34-9707-44D0B1FFE961}" srcOrd="0" destOrd="0" parTransId="{FE8C3890-0DEC-458C-AF3C-68E557F73A79}" sibTransId="{3A359116-424F-46F3-8723-345A58C55F8C}"/>
    <dgm:cxn modelId="{CB4E775D-03BB-4539-A153-4B0A165B9AD1}" type="presOf" srcId="{77976B86-5A2D-48F4-B6EE-3B72E74EB67A}" destId="{5BE6048A-D9C8-4497-8E26-9DBFB506E019}" srcOrd="0" destOrd="1" presId="urn:microsoft.com/office/officeart/2005/8/layout/vList5"/>
    <dgm:cxn modelId="{7D67E15F-82AC-4038-A0AA-EC8590EFD09F}" srcId="{ED728383-58E1-4D7E-9314-294CCEE94DB9}" destId="{33740A70-5473-446E-804E-2C41E225D85F}" srcOrd="0" destOrd="0" parTransId="{ECAB6C6F-4CBA-49A7-A241-D096D75E19EB}" sibTransId="{A43DD865-90AF-4BE3-8726-E818754F3F66}"/>
    <dgm:cxn modelId="{318CFB50-B803-4B24-89C7-121C8A1A56EE}" srcId="{7A77FCBD-F951-481E-B6C2-49D5D0F6365E}" destId="{BFD09F2B-3A81-4A03-BC1C-D2492A3525E1}" srcOrd="0" destOrd="0" parTransId="{03544917-7382-4921-BA10-313AB1240FAD}" sibTransId="{87D8DB7D-9D27-4433-B5E4-4CD2FF9145B3}"/>
    <dgm:cxn modelId="{A04E9F72-4BE1-44C2-8DEC-7FCCF09DF8EE}" type="presOf" srcId="{CB21853A-D093-4FD3-847A-7E57D45415D5}" destId="{5BE6048A-D9C8-4497-8E26-9DBFB506E019}" srcOrd="0" destOrd="0" presId="urn:microsoft.com/office/officeart/2005/8/layout/vList5"/>
    <dgm:cxn modelId="{BFD96473-F47C-49C8-BACF-7B4059999DFE}" srcId="{6CCA5F9F-63C3-4982-99C6-F66F03065E8E}" destId="{911166DC-3918-46C3-A805-627BB7CD8B77}" srcOrd="0" destOrd="0" parTransId="{11EDD8AD-E0D2-4B20-84F1-D33B5368AD7F}" sibTransId="{97E1EE4C-B3DD-4816-948F-B8D17A0CCB4D}"/>
    <dgm:cxn modelId="{F9A17D7C-487D-402E-AC9C-90F82205D9CD}" srcId="{6CCA5F9F-63C3-4982-99C6-F66F03065E8E}" destId="{ED728383-58E1-4D7E-9314-294CCEE94DB9}" srcOrd="3" destOrd="0" parTransId="{64F151D8-BBD6-4476-9A70-6E8D03AA1993}" sibTransId="{899035C1-0679-474A-8036-C704E8A4DC3A}"/>
    <dgm:cxn modelId="{F68CD08E-D67D-4131-BADE-C79F229C908A}" type="presOf" srcId="{D0338EDD-1D71-4D7B-B39F-E76C5C20975A}" destId="{43B030D1-B4E4-4B32-842C-DDF02CD7A4B3}" srcOrd="0" destOrd="0" presId="urn:microsoft.com/office/officeart/2005/8/layout/vList5"/>
    <dgm:cxn modelId="{3E7E9998-8548-481C-81AE-FE544D261A29}" type="presOf" srcId="{911166DC-3918-46C3-A805-627BB7CD8B77}" destId="{D4347423-081E-4F63-B7E2-2CDD9A7C16B2}" srcOrd="0" destOrd="0" presId="urn:microsoft.com/office/officeart/2005/8/layout/vList5"/>
    <dgm:cxn modelId="{5E93FE98-0808-4733-8444-C031D3B4C790}" type="presOf" srcId="{33740A70-5473-446E-804E-2C41E225D85F}" destId="{502E3675-1233-41A1-AFB8-F2BBA8A25D4E}" srcOrd="0" destOrd="0" presId="urn:microsoft.com/office/officeart/2005/8/layout/vList5"/>
    <dgm:cxn modelId="{4AEB909B-B397-4A27-BE9D-4A8D744EC5A4}" type="presOf" srcId="{27796C69-C2B2-46FE-A1E8-5A404525F457}" destId="{F3B5E38F-B16D-4348-A216-E21A5968206A}" srcOrd="0" destOrd="0" presId="urn:microsoft.com/office/officeart/2005/8/layout/vList5"/>
    <dgm:cxn modelId="{20B3DFA2-32CA-46D0-85CE-8813B5A36EA4}" type="presOf" srcId="{CA50624F-E5FC-4831-A11E-66EEAC090159}" destId="{175BD7CC-6FCC-4222-90F8-F3F3A7A913EE}" srcOrd="0" destOrd="0" presId="urn:microsoft.com/office/officeart/2005/8/layout/vList5"/>
    <dgm:cxn modelId="{E02107A4-ED3A-4DAA-91E4-CDE0E1CF3F8B}" type="presOf" srcId="{324D13FB-7787-4C39-A831-13C46D914CA2}" destId="{502E3675-1233-41A1-AFB8-F2BBA8A25D4E}" srcOrd="0" destOrd="1" presId="urn:microsoft.com/office/officeart/2005/8/layout/vList5"/>
    <dgm:cxn modelId="{9A2EBEA5-5E83-40AA-9B70-100092162992}" type="presOf" srcId="{ED728383-58E1-4D7E-9314-294CCEE94DB9}" destId="{7308D19F-CC4B-4C35-BA99-60E44C5B7AAF}" srcOrd="0" destOrd="0" presId="urn:microsoft.com/office/officeart/2005/8/layout/vList5"/>
    <dgm:cxn modelId="{B62029B1-C552-4A8D-BC43-5CE49C276015}" type="presOf" srcId="{BFD09F2B-3A81-4A03-BC1C-D2492A3525E1}" destId="{D6D0E5F6-EF3C-454C-97F9-F273BAB0BD8E}" srcOrd="0" destOrd="0" presId="urn:microsoft.com/office/officeart/2005/8/layout/vList5"/>
    <dgm:cxn modelId="{62B17CB6-48DA-4EF1-8B04-41FD5005C869}" srcId="{7A77FCBD-F951-481E-B6C2-49D5D0F6365E}" destId="{88B7EC0E-CDA2-4F29-9635-4A30FC45F60E}" srcOrd="2" destOrd="0" parTransId="{A1306520-8D4B-4002-B059-F2B213043317}" sibTransId="{3A69D864-C3D6-468C-87B5-27803700CC3A}"/>
    <dgm:cxn modelId="{22C532BD-A47C-4EEB-A61C-3A1F17EA7484}" srcId="{7A77FCBD-F951-481E-B6C2-49D5D0F6365E}" destId="{8634B730-BA30-4A78-9FC9-E03AB7402FE8}" srcOrd="1" destOrd="0" parTransId="{2384EFC3-6A95-408F-8970-6E18EE2876EF}" sibTransId="{21950F83-5F2A-4C03-BEB5-11333D1B0C2C}"/>
    <dgm:cxn modelId="{34113EBE-FEB3-4561-BC30-B09A041FE9F1}" srcId="{6CCA5F9F-63C3-4982-99C6-F66F03065E8E}" destId="{CA50624F-E5FC-4831-A11E-66EEAC090159}" srcOrd="4" destOrd="0" parTransId="{2AFDA778-1985-4B5F-9780-86AB79DE0730}" sibTransId="{DA656207-9F6C-4033-8F38-4693B246DA30}"/>
    <dgm:cxn modelId="{30016ED2-A3AC-48A4-BB1C-7EFFB7CD7417}" type="presOf" srcId="{6CCA5F9F-63C3-4982-99C6-F66F03065E8E}" destId="{A585F3D2-C084-4854-8ED9-4ED986531575}" srcOrd="0" destOrd="0" presId="urn:microsoft.com/office/officeart/2005/8/layout/vList5"/>
    <dgm:cxn modelId="{A87E38DF-053E-46F6-815B-1C94D061C41B}" srcId="{CA50624F-E5FC-4831-A11E-66EEAC090159}" destId="{D0338EDD-1D71-4D7B-B39F-E76C5C20975A}" srcOrd="0" destOrd="0" parTransId="{B359BEDA-4E67-4DCC-9FB2-0186C517E150}" sibTransId="{7196BF6A-1A1D-4BC9-9FCB-2D1851FC21C7}"/>
    <dgm:cxn modelId="{59C256E0-BBF2-4884-9765-728122B21A57}" srcId="{27796C69-C2B2-46FE-A1E8-5A404525F457}" destId="{77976B86-5A2D-48F4-B6EE-3B72E74EB67A}" srcOrd="1" destOrd="0" parTransId="{8880130B-5789-4437-8F4C-1F51E410F627}" sibTransId="{8EA42449-B489-4F75-98BD-34E5C157F923}"/>
    <dgm:cxn modelId="{CA77ADE7-F97F-42D0-8E3A-F2AB903E3C60}" srcId="{27796C69-C2B2-46FE-A1E8-5A404525F457}" destId="{CB21853A-D093-4FD3-847A-7E57D45415D5}" srcOrd="0" destOrd="0" parTransId="{A648C7E4-2C5E-433C-9234-E2E379A53545}" sibTransId="{D54E9C9C-47A0-4208-9E1E-953D51E043FA}"/>
    <dgm:cxn modelId="{0DFB84EE-082B-4F7A-A149-E688E631A453}" type="presOf" srcId="{8634B730-BA30-4A78-9FC9-E03AB7402FE8}" destId="{D6D0E5F6-EF3C-454C-97F9-F273BAB0BD8E}" srcOrd="0" destOrd="1" presId="urn:microsoft.com/office/officeart/2005/8/layout/vList5"/>
    <dgm:cxn modelId="{EB1E96F4-7C3B-4C9D-B784-80C7B2C7B5E4}" srcId="{ED728383-58E1-4D7E-9314-294CCEE94DB9}" destId="{324D13FB-7787-4C39-A831-13C46D914CA2}" srcOrd="1" destOrd="0" parTransId="{38EA41B8-EAB9-41F3-A1DB-9D7FEE7ED689}" sibTransId="{B3553671-61E8-49D0-99F7-FB940F908BD4}"/>
    <dgm:cxn modelId="{8F70E9F8-F63D-4407-ABC1-868A556D2C8B}" type="presOf" srcId="{88B7EC0E-CDA2-4F29-9635-4A30FC45F60E}" destId="{D6D0E5F6-EF3C-454C-97F9-F273BAB0BD8E}" srcOrd="0" destOrd="2" presId="urn:microsoft.com/office/officeart/2005/8/layout/vList5"/>
    <dgm:cxn modelId="{39D18A9B-8709-4B03-865E-7B97E7B054DA}" type="presParOf" srcId="{A585F3D2-C084-4854-8ED9-4ED986531575}" destId="{386ED3B0-644E-4184-B371-6B57CEF758FD}" srcOrd="0" destOrd="0" presId="urn:microsoft.com/office/officeart/2005/8/layout/vList5"/>
    <dgm:cxn modelId="{B7C7CA11-4462-43E4-90A4-D063C724346D}" type="presParOf" srcId="{386ED3B0-644E-4184-B371-6B57CEF758FD}" destId="{D4347423-081E-4F63-B7E2-2CDD9A7C16B2}" srcOrd="0" destOrd="0" presId="urn:microsoft.com/office/officeart/2005/8/layout/vList5"/>
    <dgm:cxn modelId="{DF6CA31C-35D5-4D78-8F40-821C5BF11C77}" type="presParOf" srcId="{386ED3B0-644E-4184-B371-6B57CEF758FD}" destId="{25EA1B50-70A7-46D5-8F25-646B4A2E1817}" srcOrd="1" destOrd="0" presId="urn:microsoft.com/office/officeart/2005/8/layout/vList5"/>
    <dgm:cxn modelId="{443E31AF-CD71-4191-B09D-ED029952F33D}" type="presParOf" srcId="{A585F3D2-C084-4854-8ED9-4ED986531575}" destId="{DA2F3392-B7D6-4DB9-B8DD-27B5BC14D231}" srcOrd="1" destOrd="0" presId="urn:microsoft.com/office/officeart/2005/8/layout/vList5"/>
    <dgm:cxn modelId="{4B45D646-BD11-41C3-B133-6039AC01F9B1}" type="presParOf" srcId="{A585F3D2-C084-4854-8ED9-4ED986531575}" destId="{771522E2-6DFC-42B9-95D7-D1BC8A7959D9}" srcOrd="2" destOrd="0" presId="urn:microsoft.com/office/officeart/2005/8/layout/vList5"/>
    <dgm:cxn modelId="{5925CFDB-CA19-4701-AE01-97F201460382}" type="presParOf" srcId="{771522E2-6DFC-42B9-95D7-D1BC8A7959D9}" destId="{F3B5E38F-B16D-4348-A216-E21A5968206A}" srcOrd="0" destOrd="0" presId="urn:microsoft.com/office/officeart/2005/8/layout/vList5"/>
    <dgm:cxn modelId="{DDABD4A7-EBD2-4F1F-84B9-A0DE0E7CB282}" type="presParOf" srcId="{771522E2-6DFC-42B9-95D7-D1BC8A7959D9}" destId="{5BE6048A-D9C8-4497-8E26-9DBFB506E019}" srcOrd="1" destOrd="0" presId="urn:microsoft.com/office/officeart/2005/8/layout/vList5"/>
    <dgm:cxn modelId="{4F2E277D-B697-48CC-88E1-AA5001F3A184}" type="presParOf" srcId="{A585F3D2-C084-4854-8ED9-4ED986531575}" destId="{4475EF82-E2D0-458D-B1EB-9DF7F7DACAB3}" srcOrd="3" destOrd="0" presId="urn:microsoft.com/office/officeart/2005/8/layout/vList5"/>
    <dgm:cxn modelId="{8DC87D9B-64FD-4082-A60C-A96F48223A2E}" type="presParOf" srcId="{A585F3D2-C084-4854-8ED9-4ED986531575}" destId="{7BBAA84E-C8BD-49C2-9DBD-18B86FCFAAAB}" srcOrd="4" destOrd="0" presId="urn:microsoft.com/office/officeart/2005/8/layout/vList5"/>
    <dgm:cxn modelId="{EAC73413-7A63-4E2F-9D37-99A741238A35}" type="presParOf" srcId="{7BBAA84E-C8BD-49C2-9DBD-18B86FCFAAAB}" destId="{2027872E-A715-497D-8F93-B5909DFAEDA5}" srcOrd="0" destOrd="0" presId="urn:microsoft.com/office/officeart/2005/8/layout/vList5"/>
    <dgm:cxn modelId="{889A5E8B-D2AC-41AE-B227-D889415A444C}" type="presParOf" srcId="{7BBAA84E-C8BD-49C2-9DBD-18B86FCFAAAB}" destId="{D6D0E5F6-EF3C-454C-97F9-F273BAB0BD8E}" srcOrd="1" destOrd="0" presId="urn:microsoft.com/office/officeart/2005/8/layout/vList5"/>
    <dgm:cxn modelId="{95D86CCA-2AC2-401D-9F36-386ED1D99C2E}" type="presParOf" srcId="{A585F3D2-C084-4854-8ED9-4ED986531575}" destId="{60576B28-062A-465F-9C1C-0DD896278264}" srcOrd="5" destOrd="0" presId="urn:microsoft.com/office/officeart/2005/8/layout/vList5"/>
    <dgm:cxn modelId="{4D58DEC8-D99E-4946-8E84-8873D9BE2E98}" type="presParOf" srcId="{A585F3D2-C084-4854-8ED9-4ED986531575}" destId="{9AB4351C-025B-4C1D-8293-68524B52127C}" srcOrd="6" destOrd="0" presId="urn:microsoft.com/office/officeart/2005/8/layout/vList5"/>
    <dgm:cxn modelId="{FCAF1411-B0D7-4CB4-8449-AE12D1A59A3F}" type="presParOf" srcId="{9AB4351C-025B-4C1D-8293-68524B52127C}" destId="{7308D19F-CC4B-4C35-BA99-60E44C5B7AAF}" srcOrd="0" destOrd="0" presId="urn:microsoft.com/office/officeart/2005/8/layout/vList5"/>
    <dgm:cxn modelId="{7E78D4BB-D9A1-4104-8193-E9A0F160787E}" type="presParOf" srcId="{9AB4351C-025B-4C1D-8293-68524B52127C}" destId="{502E3675-1233-41A1-AFB8-F2BBA8A25D4E}" srcOrd="1" destOrd="0" presId="urn:microsoft.com/office/officeart/2005/8/layout/vList5"/>
    <dgm:cxn modelId="{3D979EC9-B980-4803-857A-BCD89F23FF5C}" type="presParOf" srcId="{A585F3D2-C084-4854-8ED9-4ED986531575}" destId="{E6AB9E98-8720-4873-B41F-62F1C31EFB31}" srcOrd="7" destOrd="0" presId="urn:microsoft.com/office/officeart/2005/8/layout/vList5"/>
    <dgm:cxn modelId="{2E638101-C764-420A-88CA-1375A3DDE32C}" type="presParOf" srcId="{A585F3D2-C084-4854-8ED9-4ED986531575}" destId="{32044300-00CD-4278-9698-7BF99608BA9B}" srcOrd="8" destOrd="0" presId="urn:microsoft.com/office/officeart/2005/8/layout/vList5"/>
    <dgm:cxn modelId="{932236E0-2AA0-4790-A7A5-76F48E42641B}" type="presParOf" srcId="{32044300-00CD-4278-9698-7BF99608BA9B}" destId="{175BD7CC-6FCC-4222-90F8-F3F3A7A913EE}" srcOrd="0" destOrd="0" presId="urn:microsoft.com/office/officeart/2005/8/layout/vList5"/>
    <dgm:cxn modelId="{4BD713A2-CE31-49AB-9A0A-A169E82CD6A2}" type="presParOf" srcId="{32044300-00CD-4278-9698-7BF99608BA9B}" destId="{43B030D1-B4E4-4B32-842C-DDF02CD7A4B3}"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04BDA-7E6A-4DC6-A865-B54DE5842D22}">
      <dsp:nvSpPr>
        <dsp:cNvPr id="0" name=""/>
        <dsp:cNvSpPr/>
      </dsp:nvSpPr>
      <dsp:spPr>
        <a:xfrm>
          <a:off x="0" y="0"/>
          <a:ext cx="1073717" cy="457528"/>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a:t>Para 3</a:t>
          </a:r>
        </a:p>
      </dsp:txBody>
      <dsp:txXfrm>
        <a:off x="0" y="0"/>
        <a:ext cx="1073717" cy="305018"/>
      </dsp:txXfrm>
    </dsp:sp>
    <dsp:sp modelId="{3A8097C6-3F5E-47D8-A770-6BB94C4F611F}">
      <dsp:nvSpPr>
        <dsp:cNvPr id="0" name=""/>
        <dsp:cNvSpPr/>
      </dsp:nvSpPr>
      <dsp:spPr>
        <a:xfrm>
          <a:off x="232368" y="305018"/>
          <a:ext cx="1073717" cy="2098692"/>
        </a:xfrm>
        <a:prstGeom prst="roundRect">
          <a:avLst>
            <a:gd name="adj" fmla="val 10000"/>
          </a:avLst>
        </a:prstGeom>
        <a:solidFill>
          <a:schemeClr val="accent2">
            <a:lumMod val="20000"/>
            <a:lumOff val="80000"/>
            <a:alpha val="90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endParaRPr lang="en-US" sz="1200" b="1" kern="1200"/>
        </a:p>
        <a:p>
          <a:pPr marL="114300" lvl="1" indent="-114300" algn="l" defTabSz="533400" rtl="0">
            <a:lnSpc>
              <a:spcPct val="90000"/>
            </a:lnSpc>
            <a:spcBef>
              <a:spcPct val="0"/>
            </a:spcBef>
            <a:spcAft>
              <a:spcPct val="15000"/>
            </a:spcAft>
            <a:buChar char="•"/>
          </a:pPr>
          <a:r>
            <a:rPr lang="en-US" sz="1200" b="0" kern="1200"/>
            <a:t>DSO Entity &amp; ENTSO-E develop a joint Methodology</a:t>
          </a:r>
          <a:r>
            <a:rPr lang="en-US" sz="1200" b="0" kern="1200">
              <a:latin typeface="Aptos Display" panose="02110004020202020204"/>
            </a:rPr>
            <a:t> for Assesment of Flexibility Needs</a:t>
          </a:r>
          <a:endParaRPr lang="en-US" sz="1200" b="0" kern="1200"/>
        </a:p>
        <a:p>
          <a:pPr marL="114300" lvl="1" indent="-114300" algn="l" defTabSz="533400">
            <a:lnSpc>
              <a:spcPct val="90000"/>
            </a:lnSpc>
            <a:spcBef>
              <a:spcPct val="0"/>
            </a:spcBef>
            <a:spcAft>
              <a:spcPct val="15000"/>
            </a:spcAft>
            <a:buChar char="•"/>
          </a:pPr>
          <a:endParaRPr lang="en-US" sz="1200" b="1" kern="1200"/>
        </a:p>
      </dsp:txBody>
      <dsp:txXfrm>
        <a:off x="263816" y="336466"/>
        <a:ext cx="1010821" cy="2035796"/>
      </dsp:txXfrm>
    </dsp:sp>
    <dsp:sp modelId="{669F038D-162D-4B3F-B972-2F8DB3D804AB}">
      <dsp:nvSpPr>
        <dsp:cNvPr id="0" name=""/>
        <dsp:cNvSpPr/>
      </dsp:nvSpPr>
      <dsp:spPr>
        <a:xfrm rot="10986">
          <a:off x="1181709" y="-133640"/>
          <a:ext cx="352988" cy="267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181709" y="-80312"/>
        <a:ext cx="272804" cy="160368"/>
      </dsp:txXfrm>
    </dsp:sp>
    <dsp:sp modelId="{1C8A6D9B-3F53-437C-8776-936C1B423EB9}">
      <dsp:nvSpPr>
        <dsp:cNvPr id="0" name=""/>
        <dsp:cNvSpPr/>
      </dsp:nvSpPr>
      <dsp:spPr>
        <a:xfrm>
          <a:off x="1737183" y="-152509"/>
          <a:ext cx="1074588" cy="457528"/>
        </a:xfrm>
        <a:prstGeom prst="roundRect">
          <a:avLst>
            <a:gd name="adj" fmla="val 10000"/>
          </a:avLst>
        </a:prstGeom>
        <a:solidFill>
          <a:schemeClr val="accent4">
            <a:lumMod val="50000"/>
          </a:schemeClr>
        </a:solidFill>
        <a:ln w="1905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a:t>Para 4</a:t>
          </a:r>
        </a:p>
      </dsp:txBody>
      <dsp:txXfrm>
        <a:off x="1737183" y="-152509"/>
        <a:ext cx="1074588" cy="305018"/>
      </dsp:txXfrm>
    </dsp:sp>
    <dsp:sp modelId="{76F77282-D601-4D0E-967B-C23AB743A67F}">
      <dsp:nvSpPr>
        <dsp:cNvPr id="0" name=""/>
        <dsp:cNvSpPr/>
      </dsp:nvSpPr>
      <dsp:spPr>
        <a:xfrm>
          <a:off x="1918233" y="152509"/>
          <a:ext cx="1151894" cy="2403711"/>
        </a:xfrm>
        <a:prstGeom prst="roundRect">
          <a:avLst>
            <a:gd name="adj" fmla="val 10000"/>
          </a:avLst>
        </a:prstGeom>
        <a:solidFill>
          <a:schemeClr val="accent4">
            <a:lumMod val="20000"/>
            <a:lumOff val="80000"/>
            <a:alpha val="90000"/>
          </a:schemeClr>
        </a:solidFill>
        <a:ln w="1905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a:solidFill>
                <a:schemeClr val="tx1"/>
              </a:solidFill>
            </a:rPr>
            <a:t>DSO Entity and ENTSO-E submit the Methodology to ACER (16 April 2025)</a:t>
          </a:r>
        </a:p>
      </dsp:txBody>
      <dsp:txXfrm>
        <a:off x="1951971" y="186247"/>
        <a:ext cx="1084418" cy="2336235"/>
      </dsp:txXfrm>
    </dsp:sp>
    <dsp:sp modelId="{FB2CDF41-D0A1-4189-B599-9400248051F3}">
      <dsp:nvSpPr>
        <dsp:cNvPr id="0" name=""/>
        <dsp:cNvSpPr/>
      </dsp:nvSpPr>
      <dsp:spPr>
        <a:xfrm>
          <a:off x="2984135" y="-133640"/>
          <a:ext cx="365410" cy="267280"/>
        </a:xfrm>
        <a:prstGeom prst="rightArrow">
          <a:avLst>
            <a:gd name="adj1" fmla="val 60000"/>
            <a:gd name="adj2" fmla="val 50000"/>
          </a:avLst>
        </a:prstGeom>
        <a:solidFill>
          <a:schemeClr val="accent4">
            <a:lumMod val="50000"/>
          </a:schemeClr>
        </a:solidFill>
        <a:ln>
          <a:solidFill>
            <a:schemeClr val="accent4">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84135" y="-80184"/>
        <a:ext cx="285226" cy="160368"/>
      </dsp:txXfrm>
    </dsp:sp>
    <dsp:sp modelId="{7EC6A3DD-579C-4CAA-BF80-DDDE4EAA958F}">
      <dsp:nvSpPr>
        <dsp:cNvPr id="0" name=""/>
        <dsp:cNvSpPr/>
      </dsp:nvSpPr>
      <dsp:spPr>
        <a:xfrm>
          <a:off x="3501225" y="-152509"/>
          <a:ext cx="1074588" cy="457528"/>
        </a:xfrm>
        <a:prstGeom prst="roundRect">
          <a:avLst>
            <a:gd name="adj" fmla="val 10000"/>
          </a:avLst>
        </a:prstGeom>
        <a:solidFill>
          <a:schemeClr val="accent4">
            <a:lumMod val="50000"/>
          </a:schemeClr>
        </a:solidFill>
        <a:ln w="1905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a:t>Para 6</a:t>
          </a:r>
        </a:p>
      </dsp:txBody>
      <dsp:txXfrm>
        <a:off x="3501225" y="-152509"/>
        <a:ext cx="1074588" cy="305018"/>
      </dsp:txXfrm>
    </dsp:sp>
    <dsp:sp modelId="{D2CB288E-9023-4E14-815A-EFE88BA9A168}">
      <dsp:nvSpPr>
        <dsp:cNvPr id="0" name=""/>
        <dsp:cNvSpPr/>
      </dsp:nvSpPr>
      <dsp:spPr>
        <a:xfrm>
          <a:off x="3580431" y="152509"/>
          <a:ext cx="1355583" cy="2403711"/>
        </a:xfrm>
        <a:prstGeom prst="roundRect">
          <a:avLst>
            <a:gd name="adj" fmla="val 10000"/>
          </a:avLst>
        </a:prstGeom>
        <a:solidFill>
          <a:schemeClr val="accent4">
            <a:lumMod val="20000"/>
            <a:lumOff val="80000"/>
            <a:alpha val="90000"/>
          </a:schemeClr>
        </a:solidFill>
        <a:ln w="1905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a:t>ACER review amend and/or approve the Methodology within 3 months</a:t>
          </a:r>
          <a:r>
            <a:rPr lang="en-US" sz="1200" kern="1200">
              <a:latin typeface="Aptos Display" panose="02110004020202020204"/>
            </a:rPr>
            <a:t> of the receipt of the proposal of DSO Entity &amp; ENTSO-E (16 July 2025)</a:t>
          </a:r>
          <a:endParaRPr lang="en-US" sz="1200" kern="1200"/>
        </a:p>
      </dsp:txBody>
      <dsp:txXfrm>
        <a:off x="3620135" y="192213"/>
        <a:ext cx="1276175" cy="2324303"/>
      </dsp:txXfrm>
    </dsp:sp>
    <dsp:sp modelId="{1FFBB742-A16E-4FB5-A379-D4B3F27C25D9}">
      <dsp:nvSpPr>
        <dsp:cNvPr id="0" name=""/>
        <dsp:cNvSpPr/>
      </dsp:nvSpPr>
      <dsp:spPr>
        <a:xfrm>
          <a:off x="4773638" y="-133640"/>
          <a:ext cx="419387" cy="267280"/>
        </a:xfrm>
        <a:prstGeom prst="rightArrow">
          <a:avLst>
            <a:gd name="adj1" fmla="val 60000"/>
            <a:gd name="adj2" fmla="val 50000"/>
          </a:avLst>
        </a:prstGeom>
        <a:solidFill>
          <a:schemeClr val="accent4">
            <a:lumMod val="50000"/>
          </a:schemeClr>
        </a:solidFill>
        <a:ln>
          <a:solidFill>
            <a:schemeClr val="accent4">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773638" y="-80184"/>
        <a:ext cx="339203" cy="160368"/>
      </dsp:txXfrm>
    </dsp:sp>
    <dsp:sp modelId="{E3E950B5-3FE6-4456-9E5E-BC807B8A6EFE}">
      <dsp:nvSpPr>
        <dsp:cNvPr id="0" name=""/>
        <dsp:cNvSpPr/>
      </dsp:nvSpPr>
      <dsp:spPr>
        <a:xfrm>
          <a:off x="5367112" y="-152509"/>
          <a:ext cx="1074588" cy="457528"/>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a:t>Para 3</a:t>
          </a:r>
        </a:p>
      </dsp:txBody>
      <dsp:txXfrm>
        <a:off x="5367112" y="-152509"/>
        <a:ext cx="1074588" cy="305018"/>
      </dsp:txXfrm>
    </dsp:sp>
    <dsp:sp modelId="{4221C402-18D3-4380-B873-D38ECB0D7475}">
      <dsp:nvSpPr>
        <dsp:cNvPr id="0" name=""/>
        <dsp:cNvSpPr/>
      </dsp:nvSpPr>
      <dsp:spPr>
        <a:xfrm>
          <a:off x="5572324" y="152509"/>
          <a:ext cx="1467125" cy="240371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b="0" kern="1200">
              <a:solidFill>
                <a:schemeClr val="tx2"/>
              </a:solidFill>
            </a:rPr>
            <a:t>DSOs &amp; TSOs implement the methodology and provide data and analysis to the NRA and/or Designated</a:t>
          </a:r>
          <a:r>
            <a:rPr lang="en-US" sz="1200" b="0" kern="1200">
              <a:solidFill>
                <a:schemeClr val="tx2"/>
              </a:solidFill>
              <a:latin typeface="Aptos Display" panose="02110004020202020204"/>
            </a:rPr>
            <a:t> </a:t>
          </a:r>
          <a:r>
            <a:rPr lang="en-US" sz="1200" b="0" kern="1200">
              <a:solidFill>
                <a:schemeClr val="tx2"/>
              </a:solidFill>
            </a:rPr>
            <a:t> Entity</a:t>
          </a:r>
        </a:p>
      </dsp:txBody>
      <dsp:txXfrm>
        <a:off x="5615295" y="195480"/>
        <a:ext cx="1381183" cy="2317769"/>
      </dsp:txXfrm>
    </dsp:sp>
    <dsp:sp modelId="{2076CB80-DE63-4944-A639-7823D711E960}">
      <dsp:nvSpPr>
        <dsp:cNvPr id="0" name=""/>
        <dsp:cNvSpPr/>
      </dsp:nvSpPr>
      <dsp:spPr>
        <a:xfrm>
          <a:off x="6659015" y="-133640"/>
          <a:ext cx="460707" cy="267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659015" y="-80184"/>
        <a:ext cx="380523" cy="160368"/>
      </dsp:txXfrm>
    </dsp:sp>
    <dsp:sp modelId="{9D981D81-93EB-41DB-BB74-46C6BFD8844F}">
      <dsp:nvSpPr>
        <dsp:cNvPr id="0" name=""/>
        <dsp:cNvSpPr/>
      </dsp:nvSpPr>
      <dsp:spPr>
        <a:xfrm>
          <a:off x="7310960" y="-152509"/>
          <a:ext cx="1074588" cy="457528"/>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85344" tIns="85344" rIns="85344" bIns="45720" numCol="1" spcCol="1270" anchor="t" anchorCtr="0">
          <a:noAutofit/>
        </a:bodyPr>
        <a:lstStyle/>
        <a:p>
          <a:pPr marL="0" lvl="0" indent="0" algn="l" defTabSz="533400" rtl="0">
            <a:lnSpc>
              <a:spcPct val="90000"/>
            </a:lnSpc>
            <a:spcBef>
              <a:spcPct val="0"/>
            </a:spcBef>
            <a:spcAft>
              <a:spcPct val="35000"/>
            </a:spcAft>
            <a:buNone/>
          </a:pPr>
          <a:r>
            <a:rPr lang="en-US" sz="1200" kern="1200"/>
            <a:t>Para 1</a:t>
          </a:r>
          <a:r>
            <a:rPr lang="en-US" sz="1200" kern="1200">
              <a:solidFill>
                <a:schemeClr val="bg1"/>
              </a:solidFill>
            </a:rPr>
            <a:t>&amp; </a:t>
          </a:r>
          <a:r>
            <a:rPr lang="en-US" sz="1200" kern="1200">
              <a:solidFill>
                <a:schemeClr val="bg1"/>
              </a:solidFill>
              <a:latin typeface="Aptos Display" panose="02110004020202020204"/>
            </a:rPr>
            <a:t>2 </a:t>
          </a:r>
          <a:endParaRPr lang="en-US" sz="1200" kern="1200">
            <a:solidFill>
              <a:schemeClr val="bg1"/>
            </a:solidFill>
          </a:endParaRPr>
        </a:p>
      </dsp:txBody>
      <dsp:txXfrm>
        <a:off x="7310960" y="-152509"/>
        <a:ext cx="1074588" cy="305018"/>
      </dsp:txXfrm>
    </dsp:sp>
    <dsp:sp modelId="{448D482C-177B-4A2B-8933-88F6B2238F51}">
      <dsp:nvSpPr>
        <dsp:cNvPr id="0" name=""/>
        <dsp:cNvSpPr/>
      </dsp:nvSpPr>
      <dsp:spPr>
        <a:xfrm>
          <a:off x="7440822" y="152509"/>
          <a:ext cx="1209890" cy="240371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b="0" kern="1200">
              <a:solidFill>
                <a:srgbClr val="000000"/>
              </a:solidFill>
              <a:latin typeface="Calibri"/>
              <a:ea typeface="Calibri"/>
              <a:cs typeface="Calibri"/>
            </a:rPr>
            <a:t>No later than 12 months after ACER approves the Methodology, NRAs or Designated Entity prepare National Flexibility Needs Assessment Reports</a:t>
          </a:r>
          <a:endParaRPr lang="en-US" sz="1200" b="1" kern="1200">
            <a:solidFill>
              <a:schemeClr val="tx2"/>
            </a:solidFill>
          </a:endParaRPr>
        </a:p>
      </dsp:txBody>
      <dsp:txXfrm>
        <a:off x="7476258" y="187945"/>
        <a:ext cx="1139018" cy="2332839"/>
      </dsp:txXfrm>
    </dsp:sp>
    <dsp:sp modelId="{F82C94A2-0356-483B-BA8E-68C5349C7332}">
      <dsp:nvSpPr>
        <dsp:cNvPr id="0" name=""/>
        <dsp:cNvSpPr/>
      </dsp:nvSpPr>
      <dsp:spPr>
        <a:xfrm rot="21589215">
          <a:off x="8558930" y="-133640"/>
          <a:ext cx="370384" cy="267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558930" y="-80058"/>
        <a:ext cx="290200" cy="160368"/>
      </dsp:txXfrm>
    </dsp:sp>
    <dsp:sp modelId="{654906A3-9AE7-42A3-960B-7994EAE06BDD}">
      <dsp:nvSpPr>
        <dsp:cNvPr id="0" name=""/>
        <dsp:cNvSpPr/>
      </dsp:nvSpPr>
      <dsp:spPr>
        <a:xfrm>
          <a:off x="9081809" y="0"/>
          <a:ext cx="1073717" cy="457528"/>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a:t>Para 7</a:t>
          </a:r>
        </a:p>
      </dsp:txBody>
      <dsp:txXfrm>
        <a:off x="9081809" y="0"/>
        <a:ext cx="1073717" cy="305018"/>
      </dsp:txXfrm>
    </dsp:sp>
    <dsp:sp modelId="{912DE639-3146-4C4D-901D-B7E848501211}">
      <dsp:nvSpPr>
        <dsp:cNvPr id="0" name=""/>
        <dsp:cNvSpPr/>
      </dsp:nvSpPr>
      <dsp:spPr>
        <a:xfrm>
          <a:off x="9301513" y="305018"/>
          <a:ext cx="1073717" cy="209869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a:solidFill>
                <a:srgbClr val="333333"/>
              </a:solidFill>
              <a:latin typeface="Aptos Display" panose="02110004020202020204"/>
            </a:rPr>
            <a:t>NRA</a:t>
          </a:r>
          <a:r>
            <a:rPr lang="en-US" sz="1200" kern="1200">
              <a:solidFill>
                <a:srgbClr val="333333"/>
              </a:solidFill>
            </a:rPr>
            <a:t> </a:t>
          </a:r>
          <a:r>
            <a:rPr lang="en-US" sz="1200" kern="1200">
              <a:solidFill>
                <a:srgbClr val="333333"/>
              </a:solidFill>
              <a:latin typeface="Aptos Display" panose="02110004020202020204"/>
            </a:rPr>
            <a:t> </a:t>
          </a:r>
          <a:r>
            <a:rPr lang="en-US" sz="1200" kern="1200">
              <a:solidFill>
                <a:srgbClr val="333333"/>
              </a:solidFill>
            </a:rPr>
            <a:t>or</a:t>
          </a:r>
          <a:r>
            <a:rPr lang="en-US" sz="1200" kern="1200">
              <a:solidFill>
                <a:srgbClr val="333333"/>
              </a:solidFill>
              <a:latin typeface="Aptos Display" panose="02110004020202020204"/>
            </a:rPr>
            <a:t> Designated</a:t>
          </a:r>
          <a:r>
            <a:rPr lang="en-US" sz="1200" kern="1200">
              <a:solidFill>
                <a:srgbClr val="333333"/>
              </a:solidFill>
            </a:rPr>
            <a:t> </a:t>
          </a:r>
          <a:r>
            <a:rPr lang="en-US" sz="1200" kern="1200">
              <a:solidFill>
                <a:srgbClr val="333333"/>
              </a:solidFill>
              <a:latin typeface="Aptos Display" panose="02110004020202020204"/>
            </a:rPr>
            <a:t>Entity </a:t>
          </a:r>
          <a:r>
            <a:rPr lang="en-US" sz="1200" kern="1200">
              <a:solidFill>
                <a:srgbClr val="333333"/>
              </a:solidFill>
            </a:rPr>
            <a:t>shall submit the reports to the </a:t>
          </a:r>
          <a:r>
            <a:rPr lang="en-US" sz="1200" kern="1200">
              <a:solidFill>
                <a:srgbClr val="333333"/>
              </a:solidFill>
              <a:latin typeface="Aptos Display" panose="02110004020202020204"/>
            </a:rPr>
            <a:t>EC and</a:t>
          </a:r>
          <a:r>
            <a:rPr lang="en-US" sz="1200" kern="1200">
              <a:solidFill>
                <a:srgbClr val="333333"/>
              </a:solidFill>
            </a:rPr>
            <a:t> to ACER and shall publish them</a:t>
          </a:r>
        </a:p>
      </dsp:txBody>
      <dsp:txXfrm>
        <a:off x="9332961" y="336466"/>
        <a:ext cx="1010821" cy="2035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02713-4061-4CC5-8467-83DB1C2C780B}">
      <dsp:nvSpPr>
        <dsp:cNvPr id="0" name=""/>
        <dsp:cNvSpPr/>
      </dsp:nvSpPr>
      <dsp:spPr>
        <a:xfrm>
          <a:off x="4864908" y="3360849"/>
          <a:ext cx="2628098" cy="205781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lrTx/>
            <a:buSzTx/>
            <a:buFont typeface="Arial" panose="020B0604020202020204" pitchFamily="34" charset="0"/>
            <a:buChar char="•"/>
          </a:pPr>
          <a:endParaRPr lang="en-US" sz="1000" kern="1200"/>
        </a:p>
        <a:p>
          <a:pPr marL="57150" lvl="1" indent="-57150" algn="l" defTabSz="444500">
            <a:lnSpc>
              <a:spcPct val="90000"/>
            </a:lnSpc>
            <a:spcBef>
              <a:spcPct val="0"/>
            </a:spcBef>
            <a:spcAft>
              <a:spcPct val="15000"/>
            </a:spcAft>
            <a:buClrTx/>
            <a:buSzTx/>
            <a:buFont typeface="Arial" panose="020B0604020202020204" pitchFamily="34" charset="0"/>
            <a:buChar char="•"/>
          </a:pPr>
          <a:endParaRPr lang="en-US" sz="1000" kern="1200"/>
        </a:p>
        <a:p>
          <a:pPr marL="57150" lvl="1" indent="-57150" algn="l" defTabSz="444500">
            <a:lnSpc>
              <a:spcPct val="90000"/>
            </a:lnSpc>
            <a:spcBef>
              <a:spcPct val="0"/>
            </a:spcBef>
            <a:spcAft>
              <a:spcPct val="15000"/>
            </a:spcAft>
            <a:buClrTx/>
            <a:buSzTx/>
            <a:buFont typeface="Arial" panose="020B0604020202020204" pitchFamily="34" charset="0"/>
            <a:buChar char="•"/>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17</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Guiding criteria </a:t>
          </a:r>
          <a:endParaRPr lang="en-US" sz="1000" kern="1200"/>
        </a:p>
        <a:p>
          <a:pPr marL="57150" lvl="1" indent="-57150" algn="l" defTabSz="444500">
            <a:lnSpc>
              <a:spcPct val="90000"/>
            </a:lnSpc>
            <a:spcBef>
              <a:spcPct val="0"/>
            </a:spcBef>
            <a:spcAft>
              <a:spcPct val="15000"/>
            </a:spcAft>
            <a:buChar char="•"/>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18</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Derogations </a:t>
          </a:r>
        </a:p>
        <a:p>
          <a:pPr marL="57150" lvl="1" indent="-57150" algn="l" defTabSz="444500">
            <a:lnSpc>
              <a:spcPct val="90000"/>
            </a:lnSpc>
            <a:spcBef>
              <a:spcPct val="0"/>
            </a:spcBef>
            <a:spcAft>
              <a:spcPct val="15000"/>
            </a:spcAft>
            <a:buChar char="•"/>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19</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Amendments of the methodology </a:t>
          </a:r>
        </a:p>
        <a:p>
          <a:pPr marL="57150" lvl="1" indent="-57150" algn="l" defTabSz="444500">
            <a:lnSpc>
              <a:spcPct val="90000"/>
            </a:lnSpc>
            <a:spcBef>
              <a:spcPct val="0"/>
            </a:spcBef>
            <a:spcAft>
              <a:spcPct val="15000"/>
            </a:spcAft>
            <a:buChar char="•"/>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20</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Language </a:t>
          </a:r>
        </a:p>
        <a:p>
          <a:pPr marL="57150" lvl="1" indent="-57150" algn="l" defTabSz="444500">
            <a:lnSpc>
              <a:spcPct val="90000"/>
            </a:lnSpc>
            <a:spcBef>
              <a:spcPct val="0"/>
            </a:spcBef>
            <a:spcAft>
              <a:spcPct val="15000"/>
            </a:spcAft>
            <a:buChar char="•"/>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21</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Market Barriers and contribution of digitalisation </a:t>
          </a:r>
        </a:p>
      </dsp:txBody>
      <dsp:txXfrm>
        <a:off x="5698542" y="3920508"/>
        <a:ext cx="1749260" cy="1452954"/>
      </dsp:txXfrm>
    </dsp:sp>
    <dsp:sp modelId="{9CF413E5-D3C7-41C6-8FD0-ADA6C1D391DA}">
      <dsp:nvSpPr>
        <dsp:cNvPr id="0" name=""/>
        <dsp:cNvSpPr/>
      </dsp:nvSpPr>
      <dsp:spPr>
        <a:xfrm>
          <a:off x="643885" y="3036017"/>
          <a:ext cx="2592529" cy="257927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lrTx/>
            <a:buSzTx/>
            <a:buFontTx/>
            <a:buNone/>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12</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Principles to assess DSO network flexibility needs </a:t>
          </a:r>
          <a:endParaRPr lang="en-US" sz="1000" kern="1200"/>
        </a:p>
        <a:p>
          <a:pPr marL="57150" lvl="1" indent="-57150" algn="l" defTabSz="444500">
            <a:lnSpc>
              <a:spcPct val="90000"/>
            </a:lnSpc>
            <a:spcBef>
              <a:spcPct val="0"/>
            </a:spcBef>
            <a:spcAft>
              <a:spcPct val="15000"/>
            </a:spcAft>
            <a:buClrTx/>
            <a:buSzTx/>
            <a:buFontTx/>
            <a:buNone/>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13</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DSO network flexibility needs </a:t>
          </a:r>
          <a:endParaRPr lang="en-US" sz="1000" kern="1200"/>
        </a:p>
        <a:p>
          <a:pPr marL="57150" lvl="1" indent="-57150" algn="l" defTabSz="444500">
            <a:lnSpc>
              <a:spcPct val="90000"/>
            </a:lnSpc>
            <a:spcBef>
              <a:spcPct val="0"/>
            </a:spcBef>
            <a:spcAft>
              <a:spcPct val="15000"/>
            </a:spcAft>
            <a:buClrTx/>
            <a:buSzTx/>
            <a:buFontTx/>
            <a:buNone/>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14</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TSO network flexibility needs </a:t>
          </a:r>
          <a:endParaRPr lang="en-US" sz="1000" kern="1200"/>
        </a:p>
        <a:p>
          <a:pPr marL="57150" lvl="1" indent="-57150" algn="l" defTabSz="444500">
            <a:lnSpc>
              <a:spcPct val="90000"/>
            </a:lnSpc>
            <a:spcBef>
              <a:spcPct val="0"/>
            </a:spcBef>
            <a:spcAft>
              <a:spcPct val="15000"/>
            </a:spcAft>
            <a:buClrTx/>
            <a:buSzTx/>
            <a:buFontTx/>
            <a:buNone/>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15</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Unavailability of flexible resources due to grid prequalification and temporary limits </a:t>
          </a:r>
        </a:p>
        <a:p>
          <a:pPr marL="57150" lvl="1" indent="-57150" algn="l" defTabSz="444500">
            <a:lnSpc>
              <a:spcPct val="90000"/>
            </a:lnSpc>
            <a:spcBef>
              <a:spcPct val="0"/>
            </a:spcBef>
            <a:spcAft>
              <a:spcPct val="15000"/>
            </a:spcAft>
            <a:buClrTx/>
            <a:buSzTx/>
            <a:buFontTx/>
            <a:buNone/>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16</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Fine-tuning system needs with network needs </a:t>
          </a:r>
        </a:p>
      </dsp:txBody>
      <dsp:txXfrm>
        <a:off x="697038" y="3733990"/>
        <a:ext cx="1708464" cy="1828153"/>
      </dsp:txXfrm>
    </dsp:sp>
    <dsp:sp modelId="{B9E1DBA9-E0FF-4DFA-99CC-F40CB5428525}">
      <dsp:nvSpPr>
        <dsp:cNvPr id="0" name=""/>
        <dsp:cNvSpPr/>
      </dsp:nvSpPr>
      <dsp:spPr>
        <a:xfrm>
          <a:off x="4873801" y="-82692"/>
          <a:ext cx="2592529" cy="167937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lrTx/>
            <a:buSzTx/>
            <a:buFont typeface="Arial" panose="020B0604020202020204" pitchFamily="34" charset="0"/>
            <a:buChar char="•"/>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8</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System needs </a:t>
          </a:r>
          <a:endParaRPr lang="en-US" sz="1000" kern="1200"/>
        </a:p>
        <a:p>
          <a:pPr marL="57150" lvl="1" indent="-57150" algn="l" defTabSz="444500">
            <a:lnSpc>
              <a:spcPct val="90000"/>
            </a:lnSpc>
            <a:spcBef>
              <a:spcPct val="0"/>
            </a:spcBef>
            <a:spcAft>
              <a:spcPct val="15000"/>
            </a:spcAft>
            <a:buChar char="•"/>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9</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System needs – RES integration </a:t>
          </a:r>
        </a:p>
        <a:p>
          <a:pPr marL="57150" lvl="1" indent="-57150" algn="l" defTabSz="444500">
            <a:lnSpc>
              <a:spcPct val="90000"/>
            </a:lnSpc>
            <a:spcBef>
              <a:spcPct val="0"/>
            </a:spcBef>
            <a:spcAft>
              <a:spcPct val="15000"/>
            </a:spcAft>
            <a:buChar char="•"/>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10</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System needs – Ramping Needs </a:t>
          </a:r>
        </a:p>
        <a:p>
          <a:pPr marL="57150" lvl="1" indent="-57150" algn="l" defTabSz="444500">
            <a:lnSpc>
              <a:spcPct val="90000"/>
            </a:lnSpc>
            <a:spcBef>
              <a:spcPct val="0"/>
            </a:spcBef>
            <a:spcAft>
              <a:spcPct val="15000"/>
            </a:spcAft>
            <a:buChar char="•"/>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11</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System needs – Short-term flexibility needs </a:t>
          </a:r>
        </a:p>
      </dsp:txBody>
      <dsp:txXfrm>
        <a:off x="5688449" y="-45802"/>
        <a:ext cx="1740990" cy="1185748"/>
      </dsp:txXfrm>
    </dsp:sp>
    <dsp:sp modelId="{05532EA0-B37B-4F7D-A12B-5EC68527A9CD}">
      <dsp:nvSpPr>
        <dsp:cNvPr id="0" name=""/>
        <dsp:cNvSpPr/>
      </dsp:nvSpPr>
      <dsp:spPr>
        <a:xfrm>
          <a:off x="643885" y="-196629"/>
          <a:ext cx="2592529" cy="190724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lrTx/>
            <a:buSzTx/>
            <a:buFont typeface="Arial" panose="020B0604020202020204" pitchFamily="34" charset="0"/>
            <a:buChar char="•"/>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1</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Subject matter and scope </a:t>
          </a:r>
          <a:endParaRPr lang="en-US" sz="1000" kern="1200"/>
        </a:p>
        <a:p>
          <a:pPr marL="57150" lvl="1" indent="-57150" algn="l" defTabSz="444500">
            <a:lnSpc>
              <a:spcPct val="90000"/>
            </a:lnSpc>
            <a:spcBef>
              <a:spcPct val="0"/>
            </a:spcBef>
            <a:spcAft>
              <a:spcPct val="15000"/>
            </a:spcAft>
            <a:buChar char="•"/>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2</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Definitions </a:t>
          </a:r>
        </a:p>
        <a:p>
          <a:pPr marL="57150" lvl="1" indent="-57150" algn="l" defTabSz="444500">
            <a:lnSpc>
              <a:spcPct val="90000"/>
            </a:lnSpc>
            <a:spcBef>
              <a:spcPct val="0"/>
            </a:spcBef>
            <a:spcAft>
              <a:spcPct val="15000"/>
            </a:spcAft>
            <a:buChar char="•"/>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3</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Roles and responsibilities </a:t>
          </a:r>
        </a:p>
        <a:p>
          <a:pPr marL="57150" lvl="1" indent="-57150" algn="l" defTabSz="444500">
            <a:lnSpc>
              <a:spcPct val="90000"/>
            </a:lnSpc>
            <a:spcBef>
              <a:spcPct val="0"/>
            </a:spcBef>
            <a:spcAft>
              <a:spcPct val="15000"/>
            </a:spcAft>
            <a:buChar char="•"/>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4</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National implementation </a:t>
          </a:r>
        </a:p>
        <a:p>
          <a:pPr marL="57150" lvl="1" indent="-57150" algn="l" defTabSz="444500">
            <a:lnSpc>
              <a:spcPct val="90000"/>
            </a:lnSpc>
            <a:spcBef>
              <a:spcPct val="0"/>
            </a:spcBef>
            <a:spcAft>
              <a:spcPct val="15000"/>
            </a:spcAft>
            <a:buChar char="•"/>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5</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Confidentiality obligations </a:t>
          </a:r>
        </a:p>
        <a:p>
          <a:pPr marL="57150" lvl="1" indent="-57150" algn="l" defTabSz="444500">
            <a:lnSpc>
              <a:spcPct val="90000"/>
            </a:lnSpc>
            <a:spcBef>
              <a:spcPct val="0"/>
            </a:spcBef>
            <a:spcAft>
              <a:spcPct val="15000"/>
            </a:spcAft>
            <a:buChar char="•"/>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6</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Data and analyses </a:t>
          </a:r>
          <a:endParaRPr lang="en-US" sz="1000" kern="1200"/>
        </a:p>
        <a:p>
          <a:pPr marL="57150" lvl="1" indent="-57150" algn="l" defTabSz="444500">
            <a:lnSpc>
              <a:spcPct val="90000"/>
            </a:lnSpc>
            <a:spcBef>
              <a:spcPct val="0"/>
            </a:spcBef>
            <a:spcAft>
              <a:spcPct val="15000"/>
            </a:spcAft>
            <a:buChar char="•"/>
          </a:pPr>
          <a:r>
            <a:rPr kumimoji="0" lang="en-GB" sz="1000" b="1"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Article 7</a:t>
          </a:r>
          <a:r>
            <a:rPr kumimoji="0" lang="en-GB" sz="1000" b="0" i="0" u="none" strike="noStrike" kern="1200" cap="none" spc="0" normalizeH="0" baseline="0" noProof="0">
              <a:ln/>
              <a:effectLst/>
              <a:uLnTx/>
              <a:uFillTx/>
              <a:latin typeface="Calibri" panose="020F0502020204030204" pitchFamily="34" charset="0"/>
              <a:ea typeface="Calibri" panose="020F0502020204030204" pitchFamily="34" charset="0"/>
              <a:cs typeface="Calibri" panose="020F0502020204030204" pitchFamily="34" charset="0"/>
            </a:rPr>
            <a:t>. Needs covered </a:t>
          </a:r>
          <a:endParaRPr lang="en-US" sz="1000" kern="1200"/>
        </a:p>
      </dsp:txBody>
      <dsp:txXfrm>
        <a:off x="685781" y="-154733"/>
        <a:ext cx="1730978" cy="1346641"/>
      </dsp:txXfrm>
    </dsp:sp>
    <dsp:sp modelId="{ADCAB969-C351-490D-8BDE-9FF324ADE58D}">
      <dsp:nvSpPr>
        <dsp:cNvPr id="0" name=""/>
        <dsp:cNvSpPr/>
      </dsp:nvSpPr>
      <dsp:spPr>
        <a:xfrm>
          <a:off x="1739120" y="384454"/>
          <a:ext cx="2272398" cy="2272398"/>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Governance, Scope  &amp; Data  </a:t>
          </a:r>
        </a:p>
      </dsp:txBody>
      <dsp:txXfrm>
        <a:off x="2404690" y="1050024"/>
        <a:ext cx="1606828" cy="1606828"/>
      </dsp:txXfrm>
    </dsp:sp>
    <dsp:sp modelId="{7787E74E-2CE8-465F-9FFE-DD4CC04EB757}">
      <dsp:nvSpPr>
        <dsp:cNvPr id="0" name=""/>
        <dsp:cNvSpPr/>
      </dsp:nvSpPr>
      <dsp:spPr>
        <a:xfrm rot="5400000">
          <a:off x="4116480" y="384454"/>
          <a:ext cx="2272398" cy="2272398"/>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System Needs</a:t>
          </a:r>
        </a:p>
      </dsp:txBody>
      <dsp:txXfrm rot="-5400000">
        <a:off x="4116480" y="1050024"/>
        <a:ext cx="1606828" cy="1606828"/>
      </dsp:txXfrm>
    </dsp:sp>
    <dsp:sp modelId="{C26A2D3C-9D96-4CAD-BDA1-F3AE36A5AA29}">
      <dsp:nvSpPr>
        <dsp:cNvPr id="0" name=""/>
        <dsp:cNvSpPr/>
      </dsp:nvSpPr>
      <dsp:spPr>
        <a:xfrm rot="10800000">
          <a:off x="4116480" y="2761813"/>
          <a:ext cx="2272398" cy="2272398"/>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General Provisions</a:t>
          </a:r>
        </a:p>
      </dsp:txBody>
      <dsp:txXfrm rot="10800000">
        <a:off x="4116480" y="2761813"/>
        <a:ext cx="1606828" cy="1606828"/>
      </dsp:txXfrm>
    </dsp:sp>
    <dsp:sp modelId="{7F1AEBA4-51C5-4096-B20C-7F1232AB4D94}">
      <dsp:nvSpPr>
        <dsp:cNvPr id="0" name=""/>
        <dsp:cNvSpPr/>
      </dsp:nvSpPr>
      <dsp:spPr>
        <a:xfrm rot="16200000">
          <a:off x="1739120" y="2761813"/>
          <a:ext cx="2272398" cy="2272398"/>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Network Needs &amp; finetuning</a:t>
          </a:r>
        </a:p>
      </dsp:txBody>
      <dsp:txXfrm rot="5400000">
        <a:off x="2404690" y="2761813"/>
        <a:ext cx="1606828" cy="1606828"/>
      </dsp:txXfrm>
    </dsp:sp>
    <dsp:sp modelId="{6B25E6B1-9794-433F-9CD8-5C4D582D9D60}">
      <dsp:nvSpPr>
        <dsp:cNvPr id="0" name=""/>
        <dsp:cNvSpPr/>
      </dsp:nvSpPr>
      <dsp:spPr>
        <a:xfrm>
          <a:off x="3671709" y="2237010"/>
          <a:ext cx="784581" cy="682244"/>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762306-2A62-42DE-9ED0-DBCA11FD0459}">
      <dsp:nvSpPr>
        <dsp:cNvPr id="0" name=""/>
        <dsp:cNvSpPr/>
      </dsp:nvSpPr>
      <dsp:spPr>
        <a:xfrm rot="10800000">
          <a:off x="3671709" y="2499412"/>
          <a:ext cx="784581" cy="682244"/>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273FF-2EC4-496B-B91A-92C231EF4A51}">
      <dsp:nvSpPr>
        <dsp:cNvPr id="0" name=""/>
        <dsp:cNvSpPr/>
      </dsp:nvSpPr>
      <dsp:spPr>
        <a:xfrm rot="21300000">
          <a:off x="17257" y="2177133"/>
          <a:ext cx="4556665" cy="594972"/>
        </a:xfrm>
        <a:prstGeom prst="mathMinus">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C1C35-A50B-4CFA-9450-3C980FD6850F}">
      <dsp:nvSpPr>
        <dsp:cNvPr id="0" name=""/>
        <dsp:cNvSpPr/>
      </dsp:nvSpPr>
      <dsp:spPr>
        <a:xfrm>
          <a:off x="550941" y="247461"/>
          <a:ext cx="1377354" cy="1979695"/>
        </a:xfrm>
        <a:prstGeom prst="down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F5CB8-C8D1-4EF3-8114-F67B5147E448}">
      <dsp:nvSpPr>
        <dsp:cNvPr id="0" name=""/>
        <dsp:cNvSpPr/>
      </dsp:nvSpPr>
      <dsp:spPr>
        <a:xfrm>
          <a:off x="1923396" y="0"/>
          <a:ext cx="2489037" cy="207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err="1">
              <a:latin typeface="Calibri" panose="020F0502020204030204" pitchFamily="34" charset="0"/>
              <a:ea typeface="Calibri" panose="020F0502020204030204" pitchFamily="34" charset="0"/>
              <a:cs typeface="Calibri" panose="020F0502020204030204" pitchFamily="34" charset="0"/>
            </a:rPr>
            <a:t>Request</a:t>
          </a:r>
          <a:r>
            <a:rPr lang="fr-FR" sz="1600" kern="1200">
              <a:latin typeface="Calibri" panose="020F0502020204030204" pitchFamily="34" charset="0"/>
              <a:ea typeface="Calibri" panose="020F0502020204030204" pitchFamily="34" charset="0"/>
              <a:cs typeface="Calibri" panose="020F0502020204030204" pitchFamily="34" charset="0"/>
            </a:rPr>
            <a:t> for more time for national </a:t>
          </a:r>
          <a:r>
            <a:rPr lang="fr-FR" sz="1600" kern="1200" err="1">
              <a:latin typeface="Calibri" panose="020F0502020204030204" pitchFamily="34" charset="0"/>
              <a:ea typeface="Calibri" panose="020F0502020204030204" pitchFamily="34" charset="0"/>
              <a:cs typeface="Calibri" panose="020F0502020204030204" pitchFamily="34" charset="0"/>
            </a:rPr>
            <a:t>entity</a:t>
          </a:r>
          <a:r>
            <a:rPr lang="fr-FR" sz="1600" kern="1200">
              <a:latin typeface="Calibri" panose="020F0502020204030204" pitchFamily="34" charset="0"/>
              <a:ea typeface="Calibri" panose="020F0502020204030204" pitchFamily="34" charset="0"/>
              <a:cs typeface="Calibri" panose="020F0502020204030204" pitchFamily="34" charset="0"/>
            </a:rPr>
            <a:t>/</a:t>
          </a:r>
          <a:r>
            <a:rPr lang="fr-FR" sz="1600" kern="1200" err="1">
              <a:latin typeface="Calibri" panose="020F0502020204030204" pitchFamily="34" charset="0"/>
              <a:ea typeface="Calibri" panose="020F0502020204030204" pitchFamily="34" charset="0"/>
              <a:cs typeface="Calibri" panose="020F0502020204030204" pitchFamily="34" charset="0"/>
            </a:rPr>
            <a:t>authority</a:t>
          </a:r>
          <a:endParaRPr lang="fr-FR" sz="1600" kern="1200">
            <a:latin typeface="Calibri" panose="020F0502020204030204" pitchFamily="34" charset="0"/>
            <a:ea typeface="Calibri" panose="020F0502020204030204" pitchFamily="34" charset="0"/>
            <a:cs typeface="Calibri" panose="020F0502020204030204" pitchFamily="34" charset="0"/>
          </a:endParaRPr>
        </a:p>
        <a:p>
          <a:pPr marL="0" lvl="0" indent="0" algn="ctr" defTabSz="711200">
            <a:lnSpc>
              <a:spcPct val="90000"/>
            </a:lnSpc>
            <a:spcBef>
              <a:spcPct val="0"/>
            </a:spcBef>
            <a:spcAft>
              <a:spcPct val="35000"/>
            </a:spcAft>
            <a:buNone/>
          </a:pPr>
          <a:r>
            <a:rPr lang="fr-FR" sz="1600" kern="1200">
              <a:latin typeface="Calibri" panose="020F0502020204030204" pitchFamily="34" charset="0"/>
              <a:ea typeface="Calibri" panose="020F0502020204030204" pitchFamily="34" charset="0"/>
              <a:cs typeface="Calibri" panose="020F0502020204030204" pitchFamily="34" charset="0"/>
            </a:rPr>
            <a:t>Insert a public consultation</a:t>
          </a:r>
          <a:endParaRPr lang="en-US" sz="1600" kern="1200">
            <a:latin typeface="Calibri" panose="020F0502020204030204" pitchFamily="34" charset="0"/>
            <a:ea typeface="Calibri" panose="020F0502020204030204" pitchFamily="34" charset="0"/>
            <a:cs typeface="Calibri" panose="020F0502020204030204" pitchFamily="34" charset="0"/>
          </a:endParaRPr>
        </a:p>
      </dsp:txBody>
      <dsp:txXfrm>
        <a:off x="1923396" y="0"/>
        <a:ext cx="2489037" cy="2078680"/>
      </dsp:txXfrm>
    </dsp:sp>
    <dsp:sp modelId="{D7B67A84-6637-45DF-A28D-35A6151AF847}">
      <dsp:nvSpPr>
        <dsp:cNvPr id="0" name=""/>
        <dsp:cNvSpPr/>
      </dsp:nvSpPr>
      <dsp:spPr>
        <a:xfrm>
          <a:off x="2662884" y="2722081"/>
          <a:ext cx="1377354" cy="1979695"/>
        </a:xfrm>
        <a:prstGeom prst="upArrow">
          <a:avLst/>
        </a:prstGeom>
        <a:solidFill>
          <a:schemeClr val="accent3">
            <a:hueOff val="725956"/>
            <a:satOff val="2736"/>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165EF1-601C-4233-A0FD-82451DAEE0BF}">
      <dsp:nvSpPr>
        <dsp:cNvPr id="0" name=""/>
        <dsp:cNvSpPr/>
      </dsp:nvSpPr>
      <dsp:spPr>
        <a:xfrm>
          <a:off x="109534" y="2870558"/>
          <a:ext cx="2627463" cy="207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a:latin typeface="Calibri" panose="020F0502020204030204" pitchFamily="34" charset="0"/>
              <a:ea typeface="Calibri" panose="020F0502020204030204" pitchFamily="34" charset="0"/>
              <a:cs typeface="Calibri" panose="020F0502020204030204" pitchFamily="34" charset="0"/>
            </a:rPr>
            <a:t>Schedule too fast for TSOs/DSOs to provide new data (beyond existing methology)</a:t>
          </a:r>
        </a:p>
        <a:p>
          <a:pPr marL="0" lvl="0" indent="0" algn="ctr" defTabSz="711200">
            <a:lnSpc>
              <a:spcPct val="90000"/>
            </a:lnSpc>
            <a:spcBef>
              <a:spcPct val="0"/>
            </a:spcBef>
            <a:spcAft>
              <a:spcPct val="35000"/>
            </a:spcAft>
            <a:buNone/>
          </a:pPr>
          <a:r>
            <a:rPr lang="fr-FR" sz="1600" kern="1200">
              <a:latin typeface="Calibri" panose="020F0502020204030204" pitchFamily="34" charset="0"/>
              <a:ea typeface="Calibri" panose="020F0502020204030204" pitchFamily="34" charset="0"/>
              <a:cs typeface="Calibri" panose="020F0502020204030204" pitchFamily="34" charset="0"/>
            </a:rPr>
            <a:t>Request to have different schedule for TSO vs DSOs</a:t>
          </a:r>
          <a:endParaRPr lang="en-US" sz="1600" kern="1200">
            <a:latin typeface="Calibri" panose="020F0502020204030204" pitchFamily="34" charset="0"/>
            <a:ea typeface="Calibri" panose="020F0502020204030204" pitchFamily="34" charset="0"/>
            <a:cs typeface="Calibri" panose="020F0502020204030204" pitchFamily="34" charset="0"/>
          </a:endParaRPr>
        </a:p>
      </dsp:txBody>
      <dsp:txXfrm>
        <a:off x="109534" y="2870558"/>
        <a:ext cx="2627463" cy="2078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844C4-3D85-407E-8E8E-150CD48370FE}">
      <dsp:nvSpPr>
        <dsp:cNvPr id="0" name=""/>
        <dsp:cNvSpPr/>
      </dsp:nvSpPr>
      <dsp:spPr>
        <a:xfrm>
          <a:off x="0" y="10779"/>
          <a:ext cx="3581776" cy="110448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Timeline to </a:t>
          </a:r>
          <a:r>
            <a:rPr lang="fr-FR" sz="1600" kern="12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be</a:t>
          </a:r>
          <a:r>
            <a:rPr lang="fr-FR"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fr-FR" sz="1600" kern="12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coordinated</a:t>
          </a:r>
          <a:r>
            <a:rPr lang="fr-FR"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at national </a:t>
          </a:r>
          <a:r>
            <a:rPr lang="fr-FR" sz="1600" kern="12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level</a:t>
          </a:r>
          <a:r>
            <a:rPr lang="fr-FR"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fr-FR" sz="1600" kern="12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between</a:t>
          </a:r>
          <a:r>
            <a:rPr lang="fr-FR"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fr-FR" sz="1600" kern="12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TSOs</a:t>
          </a:r>
          <a:r>
            <a:rPr lang="fr-FR"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t>
          </a:r>
          <a:r>
            <a:rPr lang="fr-FR" sz="1600" kern="12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DSOs</a:t>
          </a:r>
          <a:r>
            <a:rPr lang="fr-FR"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National </a:t>
          </a:r>
          <a:r>
            <a:rPr lang="fr-FR" sz="1600" kern="12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Entity</a:t>
          </a:r>
          <a:r>
            <a:rPr lang="fr-FR"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t>
          </a:r>
          <a:r>
            <a:rPr lang="fr-FR" sz="1600" kern="12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Authority</a:t>
          </a:r>
          <a:r>
            <a:rPr lang="fr-FR"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and NRA</a:t>
          </a:r>
          <a:endParaRPr lang="en-US"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53916" y="64695"/>
        <a:ext cx="3473944" cy="996648"/>
      </dsp:txXfrm>
    </dsp:sp>
    <dsp:sp modelId="{005DEF71-5751-477B-B139-2B370720F00C}">
      <dsp:nvSpPr>
        <dsp:cNvPr id="0" name=""/>
        <dsp:cNvSpPr/>
      </dsp:nvSpPr>
      <dsp:spPr>
        <a:xfrm>
          <a:off x="0" y="1285179"/>
          <a:ext cx="3581776" cy="110448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Upper</a:t>
          </a:r>
          <a:r>
            <a:rPr lang="fr-FR"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fr-FR" sz="1600" kern="12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boundary</a:t>
          </a:r>
          <a:r>
            <a:rPr lang="fr-FR"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set at 10 </a:t>
          </a:r>
          <a:r>
            <a:rPr lang="fr-FR" sz="1600" kern="12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months</a:t>
          </a:r>
          <a:r>
            <a:rPr lang="fr-FR"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for </a:t>
          </a:r>
          <a:r>
            <a:rPr lang="fr-FR" sz="1600" kern="12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TSOs</a:t>
          </a:r>
          <a:r>
            <a:rPr lang="fr-FR"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&amp; </a:t>
          </a:r>
          <a:r>
            <a:rPr lang="fr-FR" sz="1600" kern="12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DSOs</a:t>
          </a:r>
          <a:r>
            <a:rPr lang="fr-FR"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to </a:t>
          </a:r>
          <a:r>
            <a:rPr lang="fr-FR" sz="1600" kern="12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provide</a:t>
          </a:r>
          <a:r>
            <a:rPr lang="fr-FR"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data and </a:t>
          </a:r>
          <a:r>
            <a:rPr lang="fr-FR" sz="1600" kern="120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analysis</a:t>
          </a:r>
          <a:endParaRPr lang="en-US"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53916" y="1339095"/>
        <a:ext cx="3473944" cy="996648"/>
      </dsp:txXfrm>
    </dsp:sp>
    <dsp:sp modelId="{0D106823-9844-4731-B3FB-1DEE2274C3AB}">
      <dsp:nvSpPr>
        <dsp:cNvPr id="0" name=""/>
        <dsp:cNvSpPr/>
      </dsp:nvSpPr>
      <dsp:spPr>
        <a:xfrm>
          <a:off x="0" y="2559579"/>
          <a:ext cx="3581776" cy="110448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No timeframe set in EMDR for NRA to send data to ACER</a:t>
          </a:r>
          <a:endParaRPr lang="en-US"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53916" y="2613495"/>
        <a:ext cx="3473944" cy="996648"/>
      </dsp:txXfrm>
    </dsp:sp>
    <dsp:sp modelId="{F3949392-4CAC-42D6-9E71-7C8B97860B51}">
      <dsp:nvSpPr>
        <dsp:cNvPr id="0" name=""/>
        <dsp:cNvSpPr/>
      </dsp:nvSpPr>
      <dsp:spPr>
        <a:xfrm>
          <a:off x="0" y="3833979"/>
          <a:ext cx="3581776" cy="110448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Public consultation not foreseen</a:t>
          </a:r>
          <a:endParaRPr lang="fr-FR" sz="16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53916" y="3887895"/>
        <a:ext cx="3473944" cy="996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8C605-80D2-45FA-B96A-8258A9394839}">
      <dsp:nvSpPr>
        <dsp:cNvPr id="0" name=""/>
        <dsp:cNvSpPr/>
      </dsp:nvSpPr>
      <dsp:spPr>
        <a:xfrm>
          <a:off x="0" y="228082"/>
          <a:ext cx="6217324" cy="1760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533" tIns="270764" rIns="482533" bIns="92456" numCol="1" spcCol="1270" anchor="t" anchorCtr="0">
          <a:noAutofit/>
        </a:bodyPr>
        <a:lstStyle/>
        <a:p>
          <a:pPr marL="114300" lvl="1" indent="-114300" algn="l" defTabSz="577850">
            <a:lnSpc>
              <a:spcPct val="90000"/>
            </a:lnSpc>
            <a:spcBef>
              <a:spcPct val="0"/>
            </a:spcBef>
            <a:spcAft>
              <a:spcPct val="15000"/>
            </a:spcAft>
            <a:buChar char="•"/>
          </a:pPr>
          <a:r>
            <a:rPr lang="fr-FR" sz="1300" kern="1200">
              <a:latin typeface="Calibri"/>
              <a:ea typeface="Calibri"/>
              <a:cs typeface="Calibri"/>
            </a:rPr>
            <a:t>Consistency with National Energy Climate Plan, </a:t>
          </a:r>
          <a:r>
            <a:rPr lang="en-US" sz="1300" kern="1200">
              <a:latin typeface="Calibri"/>
              <a:ea typeface="Calibri"/>
              <a:cs typeface="Calibri"/>
            </a:rPr>
            <a:t>set the same targets for TSO and DSO at national level (2030)</a:t>
          </a:r>
          <a:endParaRPr lang="pl-PL" sz="1300" kern="1200">
            <a:latin typeface="Calibri"/>
            <a:ea typeface="Calibri"/>
            <a:cs typeface="Calibri"/>
          </a:endParaRPr>
        </a:p>
        <a:p>
          <a:pPr marL="114300" lvl="1" indent="-114300" algn="l" defTabSz="577850">
            <a:lnSpc>
              <a:spcPct val="90000"/>
            </a:lnSpc>
            <a:spcBef>
              <a:spcPct val="0"/>
            </a:spcBef>
            <a:spcAft>
              <a:spcPct val="15000"/>
            </a:spcAft>
            <a:buChar char="•"/>
          </a:pPr>
          <a:r>
            <a:rPr lang="en-US" sz="1300" kern="1200">
              <a:latin typeface="Calibri"/>
              <a:ea typeface="Calibri"/>
              <a:cs typeface="Calibri"/>
            </a:rPr>
            <a:t>Scenario and assumptions used to identify network development projects and local services needs </a:t>
          </a:r>
          <a:endParaRPr lang="pl-PL" sz="1300" kern="1200">
            <a:latin typeface="Calibri"/>
            <a:ea typeface="Calibri"/>
            <a:cs typeface="Calibri"/>
          </a:endParaRPr>
        </a:p>
        <a:p>
          <a:pPr marL="114300" lvl="1" indent="-114300" algn="l" defTabSz="577850">
            <a:lnSpc>
              <a:spcPct val="90000"/>
            </a:lnSpc>
            <a:spcBef>
              <a:spcPct val="0"/>
            </a:spcBef>
            <a:spcAft>
              <a:spcPct val="15000"/>
            </a:spcAft>
            <a:buChar char="•"/>
          </a:pPr>
          <a:r>
            <a:rPr lang="en-US" sz="1300" kern="1200">
              <a:latin typeface="Calibri"/>
              <a:ea typeface="Calibri"/>
              <a:cs typeface="Calibri"/>
            </a:rPr>
            <a:t>Coordinat</a:t>
          </a:r>
          <a:r>
            <a:rPr lang="pl-PL" sz="1300" kern="1200">
              <a:latin typeface="Calibri"/>
              <a:ea typeface="Calibri"/>
              <a:cs typeface="Calibri"/>
            </a:rPr>
            <a:t>ion</a:t>
          </a:r>
          <a:r>
            <a:rPr lang="en-US" sz="1300" kern="1200">
              <a:latin typeface="Calibri"/>
              <a:ea typeface="Calibri"/>
              <a:cs typeface="Calibri"/>
            </a:rPr>
            <a:t> between concerned DSOs and TSOs </a:t>
          </a:r>
          <a:endParaRPr lang="pl-PL" sz="1300" kern="1200">
            <a:latin typeface="Calibri"/>
            <a:ea typeface="Calibri"/>
            <a:cs typeface="Calibri"/>
          </a:endParaRPr>
        </a:p>
        <a:p>
          <a:pPr marL="114300" lvl="1" indent="-114300" algn="l" defTabSz="577850">
            <a:lnSpc>
              <a:spcPct val="90000"/>
            </a:lnSpc>
            <a:spcBef>
              <a:spcPct val="0"/>
            </a:spcBef>
            <a:spcAft>
              <a:spcPct val="15000"/>
            </a:spcAft>
            <a:buChar char="•"/>
          </a:pPr>
          <a:r>
            <a:rPr lang="en-US" sz="1300" kern="1200">
              <a:latin typeface="Calibri"/>
              <a:ea typeface="Calibri"/>
              <a:cs typeface="Calibri"/>
            </a:rPr>
            <a:t>encompass existing and future demand, generation, storage capacities, consider national energy and climate plans, </a:t>
          </a:r>
          <a:endParaRPr lang="pl-PL" sz="1300" kern="1200">
            <a:latin typeface="Calibri"/>
            <a:ea typeface="Calibri"/>
            <a:cs typeface="Calibri"/>
          </a:endParaRPr>
        </a:p>
      </dsp:txBody>
      <dsp:txXfrm>
        <a:off x="0" y="228082"/>
        <a:ext cx="6217324" cy="1760850"/>
      </dsp:txXfrm>
    </dsp:sp>
    <dsp:sp modelId="{C0882D06-F4BB-4624-8956-B23E651A8342}">
      <dsp:nvSpPr>
        <dsp:cNvPr id="0" name=""/>
        <dsp:cNvSpPr/>
      </dsp:nvSpPr>
      <dsp:spPr>
        <a:xfrm>
          <a:off x="310866" y="36202"/>
          <a:ext cx="435212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00" tIns="0" rIns="164500" bIns="0" numCol="1" spcCol="1270" anchor="ctr" anchorCtr="0">
          <a:noAutofit/>
        </a:bodyPr>
        <a:lstStyle/>
        <a:p>
          <a:pPr marL="0" lvl="0" indent="0" algn="l" defTabSz="577850">
            <a:lnSpc>
              <a:spcPct val="90000"/>
            </a:lnSpc>
            <a:spcBef>
              <a:spcPct val="0"/>
            </a:spcBef>
            <a:spcAft>
              <a:spcPct val="35000"/>
            </a:spcAft>
            <a:buNone/>
          </a:pPr>
          <a:r>
            <a:rPr lang="en-US" sz="1300" kern="1200">
              <a:latin typeface="Calibri"/>
              <a:ea typeface="Calibri"/>
              <a:cs typeface="Calibri"/>
            </a:rPr>
            <a:t>Scenario and assumptions</a:t>
          </a:r>
          <a:endParaRPr lang="pl-PL" sz="1300" kern="1200">
            <a:latin typeface="Calibri"/>
            <a:ea typeface="Calibri"/>
            <a:cs typeface="Calibri"/>
          </a:endParaRPr>
        </a:p>
      </dsp:txBody>
      <dsp:txXfrm>
        <a:off x="329600" y="54936"/>
        <a:ext cx="4314658" cy="346292"/>
      </dsp:txXfrm>
    </dsp:sp>
    <dsp:sp modelId="{CDCCE0B0-B0BB-481C-932E-9C0BB15A6699}">
      <dsp:nvSpPr>
        <dsp:cNvPr id="0" name=""/>
        <dsp:cNvSpPr/>
      </dsp:nvSpPr>
      <dsp:spPr>
        <a:xfrm>
          <a:off x="0" y="2251013"/>
          <a:ext cx="6217324" cy="1556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533" tIns="270764" rIns="482533"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latin typeface="Calibri"/>
              <a:ea typeface="Calibri"/>
              <a:cs typeface="Calibri"/>
            </a:rPr>
            <a:t>Characteristics at national and DSO level, including a distinction between voltage level and/or region</a:t>
          </a:r>
          <a:endParaRPr lang="pl-PL" sz="1300" kern="1200">
            <a:latin typeface="Calibri"/>
            <a:ea typeface="Calibri"/>
            <a:cs typeface="Calibri"/>
          </a:endParaRPr>
        </a:p>
        <a:p>
          <a:pPr marL="114300" lvl="1" indent="-114300" algn="l" defTabSz="577850">
            <a:lnSpc>
              <a:spcPct val="90000"/>
            </a:lnSpc>
            <a:spcBef>
              <a:spcPct val="0"/>
            </a:spcBef>
            <a:spcAft>
              <a:spcPct val="15000"/>
            </a:spcAft>
            <a:buChar char="•"/>
          </a:pPr>
          <a:r>
            <a:rPr lang="fr-FR" sz="1300" kern="1200">
              <a:latin typeface="Calibri"/>
              <a:ea typeface="Calibri"/>
              <a:cs typeface="Calibri"/>
            </a:rPr>
            <a:t>I</a:t>
          </a:r>
          <a:r>
            <a:rPr lang="pl-PL" sz="1300" kern="1200">
              <a:latin typeface="Calibri"/>
              <a:ea typeface="Calibri"/>
              <a:cs typeface="Calibri"/>
            </a:rPr>
            <a:t>s </a:t>
          </a:r>
          <a:r>
            <a:rPr lang="en-US" sz="1300" kern="1200">
              <a:latin typeface="Calibri"/>
              <a:ea typeface="Calibri"/>
              <a:cs typeface="Calibri"/>
            </a:rPr>
            <a:t>coordinated with the planning methodology and  the scenario building process of the national TSOs for the TYNDP </a:t>
          </a:r>
          <a:endParaRPr lang="pl-PL" sz="1300" kern="1200">
            <a:latin typeface="Calibri"/>
            <a:ea typeface="Calibri"/>
            <a:cs typeface="Calibri"/>
          </a:endParaRPr>
        </a:p>
        <a:p>
          <a:pPr marL="114300" lvl="1" indent="-114300" algn="l" defTabSz="577850">
            <a:lnSpc>
              <a:spcPct val="90000"/>
            </a:lnSpc>
            <a:spcBef>
              <a:spcPct val="0"/>
            </a:spcBef>
            <a:spcAft>
              <a:spcPct val="15000"/>
            </a:spcAft>
            <a:buChar char="•"/>
          </a:pPr>
          <a:r>
            <a:rPr lang="en-US" sz="1300" kern="1200">
              <a:latin typeface="Calibri"/>
              <a:ea typeface="Calibri"/>
              <a:cs typeface="Calibri"/>
            </a:rPr>
            <a:t>Considers available grid capacity for connection of new system users</a:t>
          </a:r>
          <a:endParaRPr lang="pl-PL" sz="1300" kern="1200">
            <a:latin typeface="Calibri"/>
            <a:ea typeface="Calibri"/>
            <a:cs typeface="Calibri"/>
          </a:endParaRPr>
        </a:p>
        <a:p>
          <a:pPr marL="114300" lvl="1" indent="-114300" algn="l" defTabSz="577850">
            <a:lnSpc>
              <a:spcPct val="90000"/>
            </a:lnSpc>
            <a:spcBef>
              <a:spcPct val="0"/>
            </a:spcBef>
            <a:spcAft>
              <a:spcPct val="15000"/>
            </a:spcAft>
            <a:buChar char="•"/>
          </a:pPr>
          <a:r>
            <a:rPr lang="fr-FR" sz="1300" kern="1200">
              <a:latin typeface="Calibri"/>
              <a:ea typeface="Calibri"/>
              <a:cs typeface="Calibri"/>
            </a:rPr>
            <a:t>C</a:t>
          </a:r>
          <a:r>
            <a:rPr lang="pl-PL" sz="1300" kern="1200">
              <a:latin typeface="Calibri"/>
              <a:ea typeface="Calibri"/>
              <a:cs typeface="Calibri"/>
            </a:rPr>
            <a:t>onsider</a:t>
          </a:r>
          <a:r>
            <a:rPr lang="fr-FR" sz="1300" kern="1200">
              <a:latin typeface="Calibri"/>
              <a:ea typeface="Calibri"/>
              <a:cs typeface="Calibri"/>
            </a:rPr>
            <a:t>s</a:t>
          </a:r>
          <a:r>
            <a:rPr lang="pl-PL" sz="1300" kern="1200">
              <a:latin typeface="Calibri"/>
              <a:ea typeface="Calibri"/>
              <a:cs typeface="Calibri"/>
            </a:rPr>
            <a:t> local services </a:t>
          </a:r>
        </a:p>
      </dsp:txBody>
      <dsp:txXfrm>
        <a:off x="0" y="2251013"/>
        <a:ext cx="6217324" cy="1556100"/>
      </dsp:txXfrm>
    </dsp:sp>
    <dsp:sp modelId="{1EB21597-E173-4D97-96DC-5023F835B49F}">
      <dsp:nvSpPr>
        <dsp:cNvPr id="0" name=""/>
        <dsp:cNvSpPr/>
      </dsp:nvSpPr>
      <dsp:spPr>
        <a:xfrm>
          <a:off x="310866" y="2059133"/>
          <a:ext cx="435212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00" tIns="0" rIns="164500" bIns="0" numCol="1" spcCol="1270" anchor="ctr" anchorCtr="0">
          <a:noAutofit/>
        </a:bodyPr>
        <a:lstStyle/>
        <a:p>
          <a:pPr marL="0" lvl="0" indent="0" algn="l" defTabSz="577850">
            <a:lnSpc>
              <a:spcPct val="90000"/>
            </a:lnSpc>
            <a:spcBef>
              <a:spcPct val="0"/>
            </a:spcBef>
            <a:spcAft>
              <a:spcPct val="35000"/>
            </a:spcAft>
            <a:buNone/>
          </a:pPr>
          <a:r>
            <a:rPr lang="pl-PL" sz="1300" kern="1200">
              <a:latin typeface="Calibri"/>
              <a:ea typeface="Calibri"/>
              <a:cs typeface="Calibri"/>
            </a:rPr>
            <a:t>N</a:t>
          </a:r>
          <a:r>
            <a:rPr lang="en-GB" sz="1300" kern="1200">
              <a:latin typeface="Calibri"/>
              <a:ea typeface="Calibri"/>
              <a:cs typeface="Calibri"/>
            </a:rPr>
            <a:t>etwork planning methods</a:t>
          </a:r>
          <a:endParaRPr lang="pl-PL" sz="1300" kern="1200">
            <a:latin typeface="Calibri"/>
            <a:ea typeface="Calibri"/>
            <a:cs typeface="Calibri"/>
          </a:endParaRPr>
        </a:p>
      </dsp:txBody>
      <dsp:txXfrm>
        <a:off x="329600" y="2077867"/>
        <a:ext cx="4314658" cy="346292"/>
      </dsp:txXfrm>
    </dsp:sp>
    <dsp:sp modelId="{F7C1A72F-2E33-40FE-9FA6-B28BADBB46F1}">
      <dsp:nvSpPr>
        <dsp:cNvPr id="0" name=""/>
        <dsp:cNvSpPr/>
      </dsp:nvSpPr>
      <dsp:spPr>
        <a:xfrm>
          <a:off x="0" y="4069193"/>
          <a:ext cx="6217324" cy="941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533" tIns="270764" rIns="482533"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latin typeface="Calibri"/>
              <a:ea typeface="Calibri"/>
              <a:cs typeface="Calibri"/>
            </a:rPr>
            <a:t>Information on planned and ongoing investments for the next five to ten years </a:t>
          </a:r>
          <a:endParaRPr lang="pl-PL" sz="1300" kern="1200">
            <a:latin typeface="Calibri"/>
            <a:ea typeface="Calibri"/>
            <a:cs typeface="Calibri"/>
          </a:endParaRPr>
        </a:p>
        <a:p>
          <a:pPr marL="114300" lvl="1" indent="-114300" algn="l" defTabSz="577850">
            <a:lnSpc>
              <a:spcPct val="90000"/>
            </a:lnSpc>
            <a:spcBef>
              <a:spcPct val="0"/>
            </a:spcBef>
            <a:spcAft>
              <a:spcPct val="15000"/>
            </a:spcAft>
            <a:buChar char="•"/>
          </a:pPr>
          <a:r>
            <a:rPr lang="en-US" sz="1300" kern="1200">
              <a:solidFill>
                <a:schemeClr val="tx1"/>
              </a:solidFill>
              <a:latin typeface="Calibri"/>
              <a:ea typeface="Calibri"/>
              <a:cs typeface="Calibri"/>
            </a:rPr>
            <a:t>Description how</a:t>
          </a:r>
          <a:r>
            <a:rPr lang="pl-PL" sz="1300" kern="1200">
              <a:solidFill>
                <a:schemeClr val="tx1"/>
              </a:solidFill>
              <a:latin typeface="Calibri"/>
              <a:ea typeface="Calibri"/>
              <a:cs typeface="Calibri"/>
            </a:rPr>
            <a:t> </a:t>
          </a:r>
          <a:r>
            <a:rPr lang="en-US" sz="1300" kern="1200">
              <a:solidFill>
                <a:schemeClr val="tx1"/>
              </a:solidFill>
              <a:latin typeface="Calibri"/>
              <a:ea typeface="Calibri"/>
              <a:cs typeface="Calibri"/>
            </a:rPr>
            <a:t>local services </a:t>
          </a:r>
          <a:r>
            <a:rPr lang="pl-PL" sz="1300" kern="1200">
              <a:solidFill>
                <a:schemeClr val="tx1"/>
              </a:solidFill>
              <a:latin typeface="Calibri"/>
              <a:ea typeface="Calibri"/>
              <a:cs typeface="Calibri"/>
            </a:rPr>
            <a:t>are considered</a:t>
          </a:r>
        </a:p>
      </dsp:txBody>
      <dsp:txXfrm>
        <a:off x="0" y="4069193"/>
        <a:ext cx="6217324" cy="941850"/>
      </dsp:txXfrm>
    </dsp:sp>
    <dsp:sp modelId="{87EBE8C5-3DD1-4B10-B622-7D348180D8B6}">
      <dsp:nvSpPr>
        <dsp:cNvPr id="0" name=""/>
        <dsp:cNvSpPr/>
      </dsp:nvSpPr>
      <dsp:spPr>
        <a:xfrm>
          <a:off x="310866" y="3877313"/>
          <a:ext cx="435212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00" tIns="0" rIns="164500" bIns="0" numCol="1" spcCol="1270" anchor="ctr" anchorCtr="0">
          <a:noAutofit/>
        </a:bodyPr>
        <a:lstStyle/>
        <a:p>
          <a:pPr marL="0" lvl="0" indent="0" algn="l" defTabSz="577850">
            <a:lnSpc>
              <a:spcPct val="90000"/>
            </a:lnSpc>
            <a:spcBef>
              <a:spcPct val="0"/>
            </a:spcBef>
            <a:spcAft>
              <a:spcPct val="35000"/>
            </a:spcAft>
            <a:buNone/>
          </a:pPr>
          <a:r>
            <a:rPr lang="en-US" sz="1300" kern="1200">
              <a:latin typeface="Calibri"/>
              <a:ea typeface="Calibri"/>
              <a:cs typeface="Calibri"/>
            </a:rPr>
            <a:t>Information on future evolution of the grid</a:t>
          </a:r>
          <a:endParaRPr lang="pl-PL" sz="1300" kern="1200">
            <a:latin typeface="Calibri"/>
            <a:ea typeface="Calibri"/>
            <a:cs typeface="Calibri"/>
          </a:endParaRPr>
        </a:p>
      </dsp:txBody>
      <dsp:txXfrm>
        <a:off x="329600" y="3896047"/>
        <a:ext cx="4314658"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A1B50-70A7-46D5-8F25-646B4A2E1817}">
      <dsp:nvSpPr>
        <dsp:cNvPr id="0" name=""/>
        <dsp:cNvSpPr/>
      </dsp:nvSpPr>
      <dsp:spPr>
        <a:xfrm rot="5400000">
          <a:off x="7232329" y="-3071144"/>
          <a:ext cx="846497" cy="7205249"/>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a:latin typeface="Calibri" panose="020F0502020204030204" pitchFamily="34" charset="0"/>
              <a:ea typeface="Calibri" panose="020F0502020204030204" pitchFamily="34" charset="0"/>
              <a:cs typeface="Calibri" panose="020F0502020204030204" pitchFamily="34" charset="0"/>
            </a:rPr>
            <a:t>To </a:t>
          </a:r>
          <a:r>
            <a:rPr lang="fr-FR" sz="1400" kern="1200" err="1">
              <a:latin typeface="Calibri" panose="020F0502020204030204" pitchFamily="34" charset="0"/>
              <a:ea typeface="Calibri" panose="020F0502020204030204" pitchFamily="34" charset="0"/>
              <a:cs typeface="Calibri" panose="020F0502020204030204" pitchFamily="34" charset="0"/>
            </a:rPr>
            <a:t>prevent</a:t>
          </a:r>
          <a:r>
            <a:rPr lang="fr-FR" sz="1400" kern="1200">
              <a:latin typeface="Calibri" panose="020F0502020204030204" pitchFamily="34" charset="0"/>
              <a:ea typeface="Calibri" panose="020F0502020204030204" pitchFamily="34" charset="0"/>
              <a:cs typeface="Calibri" panose="020F0502020204030204" pitchFamily="34" charset="0"/>
            </a:rPr>
            <a:t> or solve congestion or voltage issue </a:t>
          </a:r>
          <a:r>
            <a:rPr lang="fr-FR" sz="1400" kern="1200" err="1">
              <a:latin typeface="Calibri" panose="020F0502020204030204" pitchFamily="34" charset="0"/>
              <a:ea typeface="Calibri" panose="020F0502020204030204" pitchFamily="34" charset="0"/>
              <a:cs typeface="Calibri" panose="020F0502020204030204" pitchFamily="34" charset="0"/>
            </a:rPr>
            <a:t>through</a:t>
          </a:r>
          <a:r>
            <a:rPr lang="fr-FR" sz="1400" kern="1200">
              <a:latin typeface="Calibri" panose="020F0502020204030204" pitchFamily="34" charset="0"/>
              <a:ea typeface="Calibri" panose="020F0502020204030204" pitchFamily="34" charset="0"/>
              <a:cs typeface="Calibri" panose="020F0502020204030204" pitchFamily="34" charset="0"/>
            </a:rPr>
            <a:t> active power</a:t>
          </a:r>
          <a:endParaRPr lang="en-US" sz="1400" kern="1200">
            <a:latin typeface="Calibri" panose="020F0502020204030204" pitchFamily="34" charset="0"/>
            <a:ea typeface="Calibri" panose="020F0502020204030204" pitchFamily="34" charset="0"/>
            <a:cs typeface="Calibri" panose="020F0502020204030204" pitchFamily="34" charset="0"/>
          </a:endParaRPr>
        </a:p>
      </dsp:txBody>
      <dsp:txXfrm rot="-5400000">
        <a:off x="4052954" y="149554"/>
        <a:ext cx="7163926" cy="763851"/>
      </dsp:txXfrm>
    </dsp:sp>
    <dsp:sp modelId="{D4347423-081E-4F63-B7E2-2CDD9A7C16B2}">
      <dsp:nvSpPr>
        <dsp:cNvPr id="0" name=""/>
        <dsp:cNvSpPr/>
      </dsp:nvSpPr>
      <dsp:spPr>
        <a:xfrm>
          <a:off x="0" y="2420"/>
          <a:ext cx="4052953" cy="105812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latin typeface="Calibri" panose="020F0502020204030204" pitchFamily="34" charset="0"/>
              <a:ea typeface="Calibri" panose="020F0502020204030204" pitchFamily="34" charset="0"/>
              <a:cs typeface="Calibri" panose="020F0502020204030204" pitchFamily="34" charset="0"/>
            </a:rPr>
            <a:t>The DSO network’s flexibility needs </a:t>
          </a:r>
        </a:p>
        <a:p>
          <a:pPr marL="0" lvl="0" indent="0" algn="ctr" defTabSz="711200">
            <a:lnSpc>
              <a:spcPct val="90000"/>
            </a:lnSpc>
            <a:spcBef>
              <a:spcPct val="0"/>
            </a:spcBef>
            <a:spcAft>
              <a:spcPct val="35000"/>
            </a:spcAft>
            <a:buNone/>
          </a:pP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“Table 2” </a:t>
          </a:r>
          <a:b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b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What we need</a:t>
          </a:r>
          <a:r>
            <a:rPr lang="en-GB" sz="1600" kern="1200">
              <a:latin typeface="Calibri" panose="020F0502020204030204" pitchFamily="34" charset="0"/>
              <a:ea typeface="Calibri" panose="020F0502020204030204" pitchFamily="34" charset="0"/>
              <a:cs typeface="Calibri" panose="020F0502020204030204" pitchFamily="34" charset="0"/>
            </a:rPr>
            <a:t> </a:t>
          </a:r>
          <a:endParaRPr lang="en-US" sz="1600" kern="1200">
            <a:latin typeface="Calibri" panose="020F0502020204030204" pitchFamily="34" charset="0"/>
            <a:ea typeface="Calibri" panose="020F0502020204030204" pitchFamily="34" charset="0"/>
            <a:cs typeface="Calibri" panose="020F0502020204030204" pitchFamily="34" charset="0"/>
          </a:endParaRPr>
        </a:p>
      </dsp:txBody>
      <dsp:txXfrm>
        <a:off x="51653" y="54073"/>
        <a:ext cx="3949647" cy="954815"/>
      </dsp:txXfrm>
    </dsp:sp>
    <dsp:sp modelId="{5BE6048A-D9C8-4497-8E26-9DBFB506E019}">
      <dsp:nvSpPr>
        <dsp:cNvPr id="0" name=""/>
        <dsp:cNvSpPr/>
      </dsp:nvSpPr>
      <dsp:spPr>
        <a:xfrm rot="5400000">
          <a:off x="7232329" y="-1960116"/>
          <a:ext cx="846497" cy="7205249"/>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a:latin typeface="Calibri" panose="020F0502020204030204" pitchFamily="34" charset="0"/>
              <a:ea typeface="Calibri" panose="020F0502020204030204" pitchFamily="34" charset="0"/>
              <a:cs typeface="Calibri" panose="020F0502020204030204" pitchFamily="34" charset="0"/>
            </a:rPr>
            <a:t>including the potential effects of existing or planned frameworks and incentives to connect additional assets</a:t>
          </a:r>
          <a:endParaRPr lang="en-US" sz="1400" kern="1200">
            <a:latin typeface="Calibri" panose="020F0502020204030204" pitchFamily="34" charset="0"/>
            <a:ea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en-GB" sz="1400" kern="1200">
              <a:latin typeface="Calibri" panose="020F0502020204030204" pitchFamily="34" charset="0"/>
              <a:ea typeface="Calibri" panose="020F0502020204030204" pitchFamily="34" charset="0"/>
              <a:cs typeface="Calibri" panose="020F0502020204030204" pitchFamily="34" charset="0"/>
            </a:rPr>
            <a:t>If available, information on the expected contractual means to access flexibility</a:t>
          </a:r>
          <a:endParaRPr lang="en-US" sz="1400" kern="1200">
            <a:latin typeface="Calibri" panose="020F0502020204030204" pitchFamily="34" charset="0"/>
            <a:ea typeface="Calibri" panose="020F0502020204030204" pitchFamily="34" charset="0"/>
            <a:cs typeface="Calibri" panose="020F0502020204030204" pitchFamily="34" charset="0"/>
          </a:endParaRPr>
        </a:p>
      </dsp:txBody>
      <dsp:txXfrm rot="-5400000">
        <a:off x="4052954" y="1260582"/>
        <a:ext cx="7163926" cy="763851"/>
      </dsp:txXfrm>
    </dsp:sp>
    <dsp:sp modelId="{F3B5E38F-B16D-4348-A216-E21A5968206A}">
      <dsp:nvSpPr>
        <dsp:cNvPr id="0" name=""/>
        <dsp:cNvSpPr/>
      </dsp:nvSpPr>
      <dsp:spPr>
        <a:xfrm>
          <a:off x="0" y="1113447"/>
          <a:ext cx="4052953" cy="105812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panose="020F0502020204030204" pitchFamily="34" charset="0"/>
              <a:ea typeface="Calibri" panose="020F0502020204030204" pitchFamily="34" charset="0"/>
              <a:cs typeface="Calibri" panose="020F0502020204030204" pitchFamily="34" charset="0"/>
            </a:rPr>
            <a:t>Reasoning for the DSO Network flexibility needs </a:t>
          </a:r>
          <a:br>
            <a:rPr lang="en-US" sz="1600" kern="1200">
              <a:latin typeface="Calibri" panose="020F0502020204030204" pitchFamily="34" charset="0"/>
              <a:ea typeface="Calibri" panose="020F0502020204030204" pitchFamily="34" charset="0"/>
              <a:cs typeface="Calibri" panose="020F0502020204030204" pitchFamily="34" charset="0"/>
            </a:rPr>
          </a:br>
          <a:r>
            <a:rPr lang="en-US"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Why we need it</a:t>
          </a:r>
          <a:r>
            <a:rPr lang="en-US" sz="1600" kern="1200">
              <a:latin typeface="Calibri" panose="020F0502020204030204" pitchFamily="34" charset="0"/>
              <a:ea typeface="Calibri" panose="020F0502020204030204" pitchFamily="34" charset="0"/>
              <a:cs typeface="Calibri" panose="020F0502020204030204" pitchFamily="34" charset="0"/>
            </a:rPr>
            <a:t> </a:t>
          </a:r>
        </a:p>
      </dsp:txBody>
      <dsp:txXfrm>
        <a:off x="51653" y="1165100"/>
        <a:ext cx="3949647" cy="954815"/>
      </dsp:txXfrm>
    </dsp:sp>
    <dsp:sp modelId="{D6D0E5F6-EF3C-454C-97F9-F273BAB0BD8E}">
      <dsp:nvSpPr>
        <dsp:cNvPr id="0" name=""/>
        <dsp:cNvSpPr/>
      </dsp:nvSpPr>
      <dsp:spPr>
        <a:xfrm rot="5400000">
          <a:off x="7232329" y="-849089"/>
          <a:ext cx="846497" cy="7205249"/>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Calibri" panose="020F0502020204030204" pitchFamily="34" charset="0"/>
              <a:ea typeface="Calibri" panose="020F0502020204030204" pitchFamily="34" charset="0"/>
              <a:cs typeface="Calibri" panose="020F0502020204030204" pitchFamily="34" charset="0"/>
            </a:rPr>
            <a:t>Source of Data</a:t>
          </a:r>
        </a:p>
        <a:p>
          <a:pPr marL="114300" lvl="1" indent="-114300" algn="l" defTabSz="622300">
            <a:lnSpc>
              <a:spcPct val="90000"/>
            </a:lnSpc>
            <a:spcBef>
              <a:spcPct val="0"/>
            </a:spcBef>
            <a:spcAft>
              <a:spcPct val="15000"/>
            </a:spcAft>
            <a:buChar char="•"/>
          </a:pPr>
          <a:r>
            <a:rPr lang="en-US" sz="1400" kern="1200">
              <a:latin typeface="Calibri" panose="020F0502020204030204" pitchFamily="34" charset="0"/>
              <a:ea typeface="Calibri" panose="020F0502020204030204" pitchFamily="34" charset="0"/>
              <a:cs typeface="Calibri" panose="020F0502020204030204" pitchFamily="34" charset="0"/>
            </a:rPr>
            <a:t>Methods</a:t>
          </a:r>
        </a:p>
        <a:p>
          <a:pPr marL="114300" lvl="1" indent="-114300" algn="l" defTabSz="622300">
            <a:lnSpc>
              <a:spcPct val="90000"/>
            </a:lnSpc>
            <a:spcBef>
              <a:spcPct val="0"/>
            </a:spcBef>
            <a:spcAft>
              <a:spcPct val="15000"/>
            </a:spcAft>
            <a:buChar char="•"/>
          </a:pPr>
          <a:r>
            <a:rPr lang="en-US" sz="1400" kern="1200">
              <a:latin typeface="Calibri" panose="020F0502020204030204" pitchFamily="34" charset="0"/>
              <a:ea typeface="Calibri" panose="020F0502020204030204" pitchFamily="34" charset="0"/>
              <a:cs typeface="Calibri" panose="020F0502020204030204" pitchFamily="34" charset="0"/>
            </a:rPr>
            <a:t>Scenarios</a:t>
          </a:r>
        </a:p>
      </dsp:txBody>
      <dsp:txXfrm rot="-5400000">
        <a:off x="4052954" y="2371609"/>
        <a:ext cx="7163926" cy="763851"/>
      </dsp:txXfrm>
    </dsp:sp>
    <dsp:sp modelId="{2027872E-A715-497D-8F93-B5909DFAEDA5}">
      <dsp:nvSpPr>
        <dsp:cNvPr id="0" name=""/>
        <dsp:cNvSpPr/>
      </dsp:nvSpPr>
      <dsp:spPr>
        <a:xfrm>
          <a:off x="0" y="2224474"/>
          <a:ext cx="4052953" cy="105812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kern="1200" err="1">
              <a:latin typeface="Calibri" panose="020F0502020204030204" pitchFamily="34" charset="0"/>
              <a:ea typeface="Calibri" panose="020F0502020204030204" pitchFamily="34" charset="0"/>
              <a:cs typeface="Calibri" panose="020F0502020204030204" pitchFamily="34" charset="0"/>
            </a:rPr>
            <a:t>Traceability</a:t>
          </a:r>
          <a:r>
            <a:rPr lang="fr-FR" sz="1600" kern="1200">
              <a:latin typeface="Calibri" panose="020F0502020204030204" pitchFamily="34" charset="0"/>
              <a:ea typeface="Calibri" panose="020F0502020204030204" pitchFamily="34" charset="0"/>
              <a:cs typeface="Calibri" panose="020F0502020204030204" pitchFamily="34" charset="0"/>
            </a:rPr>
            <a:t> </a:t>
          </a:r>
          <a:br>
            <a:rPr lang="fr-FR" sz="1600" kern="1200">
              <a:latin typeface="Calibri" panose="020F0502020204030204" pitchFamily="34" charset="0"/>
              <a:ea typeface="Calibri" panose="020F0502020204030204" pitchFamily="34" charset="0"/>
              <a:cs typeface="Calibri" panose="020F0502020204030204" pitchFamily="34" charset="0"/>
            </a:rPr>
          </a:br>
          <a:r>
            <a:rPr lang="fr-FR"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How the data </a:t>
          </a:r>
          <a:r>
            <a:rPr lang="fr-FR" sz="1600" kern="120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is</a:t>
          </a:r>
          <a:r>
            <a:rPr lang="fr-FR"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fr-FR" sz="1600" kern="120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computed</a:t>
          </a:r>
          <a:endParaRPr lang="en-US" sz="1600" kern="1200">
            <a:latin typeface="Calibri" panose="020F0502020204030204" pitchFamily="34" charset="0"/>
            <a:ea typeface="Calibri" panose="020F0502020204030204" pitchFamily="34" charset="0"/>
            <a:cs typeface="Calibri" panose="020F0502020204030204" pitchFamily="34" charset="0"/>
          </a:endParaRPr>
        </a:p>
      </dsp:txBody>
      <dsp:txXfrm>
        <a:off x="51653" y="2276127"/>
        <a:ext cx="3949647" cy="954815"/>
      </dsp:txXfrm>
    </dsp:sp>
    <dsp:sp modelId="{502E3675-1233-41A1-AFB8-F2BBA8A25D4E}">
      <dsp:nvSpPr>
        <dsp:cNvPr id="0" name=""/>
        <dsp:cNvSpPr/>
      </dsp:nvSpPr>
      <dsp:spPr>
        <a:xfrm rot="5400000">
          <a:off x="7232329" y="261937"/>
          <a:ext cx="846497" cy="7205249"/>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Calibri" panose="020F0502020204030204" pitchFamily="34" charset="0"/>
              <a:ea typeface="Calibri" panose="020F0502020204030204" pitchFamily="34" charset="0"/>
              <a:cs typeface="Calibri" panose="020F0502020204030204" pitchFamily="34" charset="0"/>
            </a:rPr>
            <a:t>DSO network needs (to the extent they do not overlap system needs of TSO network needs) - TSO to assess based on "Table 2" data</a:t>
          </a:r>
        </a:p>
        <a:p>
          <a:pPr marL="114300" lvl="1" indent="-114300" algn="l" defTabSz="622300">
            <a:lnSpc>
              <a:spcPct val="90000"/>
            </a:lnSpc>
            <a:spcBef>
              <a:spcPct val="0"/>
            </a:spcBef>
            <a:spcAft>
              <a:spcPct val="15000"/>
            </a:spcAft>
            <a:buChar char="•"/>
          </a:pPr>
          <a:r>
            <a:rPr lang="en-US" sz="1400" kern="1200">
              <a:latin typeface="Calibri" panose="020F0502020204030204" pitchFamily="34" charset="0"/>
              <a:ea typeface="Calibri" panose="020F0502020204030204" pitchFamily="34" charset="0"/>
              <a:cs typeface="Calibri" panose="020F0502020204030204" pitchFamily="34" charset="0"/>
            </a:rPr>
            <a:t>Maximum hourly volumes of flexible resources that could be limited under the national implementation of grid prequalification and temporary limits processes</a:t>
          </a:r>
        </a:p>
      </dsp:txBody>
      <dsp:txXfrm rot="-5400000">
        <a:off x="4052954" y="3482636"/>
        <a:ext cx="7163926" cy="763851"/>
      </dsp:txXfrm>
    </dsp:sp>
    <dsp:sp modelId="{7308D19F-CC4B-4C35-BA99-60E44C5B7AAF}">
      <dsp:nvSpPr>
        <dsp:cNvPr id="0" name=""/>
        <dsp:cNvSpPr/>
      </dsp:nvSpPr>
      <dsp:spPr>
        <a:xfrm>
          <a:off x="0" y="3335502"/>
          <a:ext cx="4052953" cy="105812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kern="1200">
              <a:latin typeface="Calibri" panose="020F0502020204030204" pitchFamily="34" charset="0"/>
              <a:ea typeface="Calibri" panose="020F0502020204030204" pitchFamily="34" charset="0"/>
              <a:cs typeface="Calibri" panose="020F0502020204030204" pitchFamily="34" charset="0"/>
            </a:rPr>
            <a:t>Contribution to fine-tune system </a:t>
          </a:r>
          <a:r>
            <a:rPr lang="fr-FR" sz="1600" kern="1200" err="1">
              <a:latin typeface="Calibri" panose="020F0502020204030204" pitchFamily="34" charset="0"/>
              <a:ea typeface="Calibri" panose="020F0502020204030204" pitchFamily="34" charset="0"/>
              <a:cs typeface="Calibri" panose="020F0502020204030204" pitchFamily="34" charset="0"/>
            </a:rPr>
            <a:t>needs</a:t>
          </a:r>
          <a:r>
            <a:rPr lang="fr-FR" sz="1600" kern="1200">
              <a:latin typeface="Calibri" panose="020F0502020204030204" pitchFamily="34" charset="0"/>
              <a:ea typeface="Calibri" panose="020F0502020204030204" pitchFamily="34" charset="0"/>
              <a:cs typeface="Calibri" panose="020F0502020204030204" pitchFamily="34" charset="0"/>
            </a:rPr>
            <a:t> (</a:t>
          </a:r>
          <a:r>
            <a:rPr lang="en-US"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adequacy assessments </a:t>
          </a:r>
          <a:r>
            <a:rPr lang="fr-FR" sz="1600" kern="1200">
              <a:latin typeface="Calibri" panose="020F0502020204030204" pitchFamily="34" charset="0"/>
              <a:ea typeface="Calibri" panose="020F0502020204030204" pitchFamily="34" charset="0"/>
              <a:cs typeface="Calibri" panose="020F0502020204030204" pitchFamily="34" charset="0"/>
            </a:rPr>
            <a:t> </a:t>
          </a:r>
          <a:r>
            <a:rPr lang="fr-FR" sz="1600" kern="1200" err="1">
              <a:latin typeface="Calibri" panose="020F0502020204030204" pitchFamily="34" charset="0"/>
              <a:ea typeface="Calibri" panose="020F0502020204030204" pitchFamily="34" charset="0"/>
              <a:cs typeface="Calibri" panose="020F0502020204030204" pitchFamily="34" charset="0"/>
            </a:rPr>
            <a:t>assessed</a:t>
          </a:r>
          <a:r>
            <a:rPr lang="fr-FR" sz="1600" kern="1200">
              <a:latin typeface="Calibri" panose="020F0502020204030204" pitchFamily="34" charset="0"/>
              <a:ea typeface="Calibri" panose="020F0502020204030204" pitchFamily="34" charset="0"/>
              <a:cs typeface="Calibri" panose="020F0502020204030204" pitchFamily="34" charset="0"/>
            </a:rPr>
            <a:t> by </a:t>
          </a:r>
          <a:r>
            <a:rPr lang="fr-FR" sz="1600" kern="1200" err="1">
              <a:latin typeface="Calibri" panose="020F0502020204030204" pitchFamily="34" charset="0"/>
              <a:ea typeface="Calibri" panose="020F0502020204030204" pitchFamily="34" charset="0"/>
              <a:cs typeface="Calibri" panose="020F0502020204030204" pitchFamily="34" charset="0"/>
            </a:rPr>
            <a:t>TSOs</a:t>
          </a:r>
          <a:endParaRPr lang="en-US" sz="1600" kern="1200">
            <a:latin typeface="Calibri" panose="020F0502020204030204" pitchFamily="34" charset="0"/>
            <a:ea typeface="Calibri" panose="020F0502020204030204" pitchFamily="34" charset="0"/>
            <a:cs typeface="Calibri" panose="020F0502020204030204" pitchFamily="34" charset="0"/>
          </a:endParaRPr>
        </a:p>
      </dsp:txBody>
      <dsp:txXfrm>
        <a:off x="51653" y="3387155"/>
        <a:ext cx="3949647" cy="954815"/>
      </dsp:txXfrm>
    </dsp:sp>
    <dsp:sp modelId="{43B030D1-B4E4-4B32-842C-DDF02CD7A4B3}">
      <dsp:nvSpPr>
        <dsp:cNvPr id="0" name=""/>
        <dsp:cNvSpPr/>
      </dsp:nvSpPr>
      <dsp:spPr>
        <a:xfrm rot="5400000">
          <a:off x="7232329" y="1372965"/>
          <a:ext cx="846497" cy="7205249"/>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a:latin typeface="Calibri" panose="020F0502020204030204" pitchFamily="34" charset="0"/>
              <a:ea typeface="Calibri" panose="020F0502020204030204" pitchFamily="34" charset="0"/>
              <a:cs typeface="Calibri" panose="020F0502020204030204" pitchFamily="34" charset="0"/>
            </a:rPr>
            <a:t>How to </a:t>
          </a:r>
          <a:r>
            <a:rPr lang="fr-FR" sz="1400" kern="1200" err="1">
              <a:latin typeface="Calibri" panose="020F0502020204030204" pitchFamily="34" charset="0"/>
              <a:ea typeface="Calibri" panose="020F0502020204030204" pitchFamily="34" charset="0"/>
              <a:cs typeface="Calibri" panose="020F0502020204030204" pitchFamily="34" charset="0"/>
            </a:rPr>
            <a:t>assess</a:t>
          </a:r>
          <a:r>
            <a:rPr lang="fr-FR" sz="1400" kern="1200">
              <a:latin typeface="Calibri" panose="020F0502020204030204" pitchFamily="34" charset="0"/>
              <a:ea typeface="Calibri" panose="020F0502020204030204" pitchFamily="34" charset="0"/>
              <a:cs typeface="Calibri" panose="020F0502020204030204" pitchFamily="34" charset="0"/>
            </a:rPr>
            <a:t> the </a:t>
          </a:r>
          <a:r>
            <a:rPr lang="fr-FR" sz="1400" kern="1200" err="1">
              <a:latin typeface="Calibri" panose="020F0502020204030204" pitchFamily="34" charset="0"/>
              <a:ea typeface="Calibri" panose="020F0502020204030204" pitchFamily="34" charset="0"/>
              <a:cs typeface="Calibri" panose="020F0502020204030204" pitchFamily="34" charset="0"/>
            </a:rPr>
            <a:t>capability</a:t>
          </a:r>
          <a:r>
            <a:rPr lang="fr-FR" sz="1400" kern="1200">
              <a:latin typeface="Calibri" panose="020F0502020204030204" pitchFamily="34" charset="0"/>
              <a:ea typeface="Calibri" panose="020F0502020204030204" pitchFamily="34" charset="0"/>
              <a:cs typeface="Calibri" panose="020F0502020204030204" pitchFamily="34" charset="0"/>
            </a:rPr>
            <a:t> of the </a:t>
          </a:r>
          <a:r>
            <a:rPr lang="fr-FR" sz="1400" kern="1200" err="1">
              <a:latin typeface="Calibri" panose="020F0502020204030204" pitchFamily="34" charset="0"/>
              <a:ea typeface="Calibri" panose="020F0502020204030204" pitchFamily="34" charset="0"/>
              <a:cs typeface="Calibri" panose="020F0502020204030204" pitchFamily="34" charset="0"/>
            </a:rPr>
            <a:t>different</a:t>
          </a:r>
          <a:r>
            <a:rPr lang="fr-FR" sz="1400" kern="1200">
              <a:latin typeface="Calibri" panose="020F0502020204030204" pitchFamily="34" charset="0"/>
              <a:ea typeface="Calibri" panose="020F0502020204030204" pitchFamily="34" charset="0"/>
              <a:cs typeface="Calibri" panose="020F0502020204030204" pitchFamily="34" charset="0"/>
            </a:rPr>
            <a:t> sources of </a:t>
          </a:r>
          <a:r>
            <a:rPr lang="fr-FR" sz="1400" kern="1200" err="1">
              <a:latin typeface="Calibri" panose="020F0502020204030204" pitchFamily="34" charset="0"/>
              <a:ea typeface="Calibri" panose="020F0502020204030204" pitchFamily="34" charset="0"/>
              <a:cs typeface="Calibri" panose="020F0502020204030204" pitchFamily="34" charset="0"/>
            </a:rPr>
            <a:t>flexibility</a:t>
          </a:r>
          <a:r>
            <a:rPr lang="fr-FR" sz="1400" kern="1200">
              <a:latin typeface="Calibri" panose="020F0502020204030204" pitchFamily="34" charset="0"/>
              <a:ea typeface="Calibri" panose="020F0502020204030204" pitchFamily="34" charset="0"/>
              <a:cs typeface="Calibri" panose="020F0502020204030204" pitchFamily="34" charset="0"/>
            </a:rPr>
            <a:t> to cover the </a:t>
          </a:r>
          <a:r>
            <a:rPr lang="fr-FR" sz="1400" kern="1200" err="1">
              <a:latin typeface="Calibri" panose="020F0502020204030204" pitchFamily="34" charset="0"/>
              <a:ea typeface="Calibri" panose="020F0502020204030204" pitchFamily="34" charset="0"/>
              <a:cs typeface="Calibri" panose="020F0502020204030204" pitchFamily="34" charset="0"/>
            </a:rPr>
            <a:t>flexibility</a:t>
          </a:r>
          <a:r>
            <a:rPr lang="fr-FR" sz="1400" kern="1200">
              <a:latin typeface="Calibri" panose="020F0502020204030204" pitchFamily="34" charset="0"/>
              <a:ea typeface="Calibri" panose="020F0502020204030204" pitchFamily="34" charset="0"/>
              <a:cs typeface="Calibri" panose="020F0502020204030204" pitchFamily="34" charset="0"/>
            </a:rPr>
            <a:t> </a:t>
          </a:r>
          <a:r>
            <a:rPr lang="fr-FR" sz="1400" kern="1200" err="1">
              <a:latin typeface="Calibri" panose="020F0502020204030204" pitchFamily="34" charset="0"/>
              <a:ea typeface="Calibri" panose="020F0502020204030204" pitchFamily="34" charset="0"/>
              <a:cs typeface="Calibri" panose="020F0502020204030204" pitchFamily="34" charset="0"/>
            </a:rPr>
            <a:t>needs</a:t>
          </a:r>
          <a:endParaRPr lang="en-US" sz="1400" kern="1200">
            <a:latin typeface="Calibri" panose="020F0502020204030204" pitchFamily="34" charset="0"/>
            <a:ea typeface="Calibri" panose="020F0502020204030204" pitchFamily="34" charset="0"/>
            <a:cs typeface="Calibri" panose="020F0502020204030204" pitchFamily="34" charset="0"/>
          </a:endParaRPr>
        </a:p>
      </dsp:txBody>
      <dsp:txXfrm rot="-5400000">
        <a:off x="4052954" y="4593664"/>
        <a:ext cx="7163926" cy="763851"/>
      </dsp:txXfrm>
    </dsp:sp>
    <dsp:sp modelId="{175BD7CC-6FCC-4222-90F8-F3F3A7A913EE}">
      <dsp:nvSpPr>
        <dsp:cNvPr id="0" name=""/>
        <dsp:cNvSpPr/>
      </dsp:nvSpPr>
      <dsp:spPr>
        <a:xfrm>
          <a:off x="0" y="4446529"/>
          <a:ext cx="4052953" cy="105812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latin typeface="Calibri" panose="020F0502020204030204" pitchFamily="34" charset="0"/>
              <a:ea typeface="Calibri" panose="020F0502020204030204" pitchFamily="34" charset="0"/>
              <a:cs typeface="Calibri" panose="020F0502020204030204" pitchFamily="34" charset="0"/>
            </a:rPr>
            <a:t>Guiding criteria for distribution network flexibility needs being solved by local services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Which resources can cover our needs</a:t>
          </a:r>
          <a:endParaRPr lang="en-US" sz="1600" kern="1200">
            <a:latin typeface="Calibri" panose="020F0502020204030204" pitchFamily="34" charset="0"/>
            <a:ea typeface="Calibri" panose="020F0502020204030204" pitchFamily="34" charset="0"/>
            <a:cs typeface="Calibri" panose="020F0502020204030204" pitchFamily="34" charset="0"/>
          </a:endParaRPr>
        </a:p>
      </dsp:txBody>
      <dsp:txXfrm>
        <a:off x="51653" y="4498182"/>
        <a:ext cx="3949647" cy="9548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0.2265</cdr:x>
      <cdr:y>0.7561</cdr:y>
    </cdr:from>
    <cdr:to>
      <cdr:x>0.26528</cdr:x>
      <cdr:y>0.83205</cdr:y>
    </cdr:to>
    <cdr:cxnSp macro="">
      <cdr:nvCxnSpPr>
        <cdr:cNvPr id="3" name="Connettore diritto 2">
          <a:extLst xmlns:a="http://schemas.openxmlformats.org/drawingml/2006/main">
            <a:ext uri="{FF2B5EF4-FFF2-40B4-BE49-F238E27FC236}">
              <a16:creationId xmlns:a16="http://schemas.microsoft.com/office/drawing/2014/main" id="{393D7D00-3E3B-C3C7-B1A1-8D712F044F6D}"/>
            </a:ext>
          </a:extLst>
        </cdr:cNvPr>
        <cdr:cNvCxnSpPr/>
      </cdr:nvCxnSpPr>
      <cdr:spPr>
        <a:xfrm xmlns:a="http://schemas.openxmlformats.org/drawingml/2006/main">
          <a:off x="1390662" y="2655314"/>
          <a:ext cx="238125" cy="2667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0.20184</cdr:x>
      <cdr:y>0.30663</cdr:y>
    </cdr:from>
    <cdr:to>
      <cdr:x>0.21409</cdr:x>
      <cdr:y>0.45504</cdr:y>
    </cdr:to>
    <cdr:cxnSp macro="">
      <cdr:nvCxnSpPr>
        <cdr:cNvPr id="4" name="Connettore diritto 3">
          <a:extLst xmlns:a="http://schemas.openxmlformats.org/drawingml/2006/main">
            <a:ext uri="{FF2B5EF4-FFF2-40B4-BE49-F238E27FC236}">
              <a16:creationId xmlns:a16="http://schemas.microsoft.com/office/drawing/2014/main" id="{C28C24FD-6F89-A8FA-E5CD-CF56A4037851}"/>
            </a:ext>
          </a:extLst>
        </cdr:cNvPr>
        <cdr:cNvCxnSpPr/>
      </cdr:nvCxnSpPr>
      <cdr:spPr>
        <a:xfrm xmlns:a="http://schemas.openxmlformats.org/drawingml/2006/main">
          <a:off x="1239242" y="1076851"/>
          <a:ext cx="75220" cy="52118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AC4D7-E809-3C42-8861-7253F4E2F867}"/>
              </a:ext>
            </a:extLst>
          </p:cNvPr>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05ABE4-7D4C-EB44-877F-96C2F4B4655B}"/>
              </a:ext>
            </a:extLst>
          </p:cNvPr>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C55A7DDC-5DB1-6244-9F79-DA6A8A626651}" type="datetimeFigureOut">
              <a:rPr lang="en-GB" smtClean="0"/>
              <a:t>06/05/2025</a:t>
            </a:fld>
            <a:endParaRPr lang="en-GB"/>
          </a:p>
        </p:txBody>
      </p:sp>
      <p:sp>
        <p:nvSpPr>
          <p:cNvPr id="4" name="Footer Placeholder 3">
            <a:extLst>
              <a:ext uri="{FF2B5EF4-FFF2-40B4-BE49-F238E27FC236}">
                <a16:creationId xmlns:a16="http://schemas.microsoft.com/office/drawing/2014/main" id="{49D3555D-255B-734E-9D75-8A5DABF465AB}"/>
              </a:ext>
            </a:extLst>
          </p:cNvPr>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BF88CAD-A74E-4D49-B670-8C8BEAA6E9AC}"/>
              </a:ext>
            </a:extLst>
          </p:cNvPr>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A4B0514D-EA06-A748-83B4-912498E611A8}" type="slidenum">
              <a:rPr lang="en-GB" smtClean="0"/>
              <a:t>‹#›</a:t>
            </a:fld>
            <a:endParaRPr lang="en-GB"/>
          </a:p>
        </p:txBody>
      </p:sp>
    </p:spTree>
    <p:extLst>
      <p:ext uri="{BB962C8B-B14F-4D97-AF65-F5344CB8AC3E}">
        <p14:creationId xmlns:p14="http://schemas.microsoft.com/office/powerpoint/2010/main" val="4026226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5F59A86B-9331-47F8-9CB8-30AFD1F6D4A5}" type="datetimeFigureOut">
              <a:rPr lang="de-DE" smtClean="0"/>
              <a:t>06.05.2025</a:t>
            </a:fld>
            <a:endParaRPr lang="de-DE"/>
          </a:p>
        </p:txBody>
      </p:sp>
      <p:sp>
        <p:nvSpPr>
          <p:cNvPr id="4" name="Folienbildplatzhalt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527DFC0B-81FF-47CA-B58A-4F5611807459}" type="slidenum">
              <a:rPr lang="de-DE" smtClean="0"/>
              <a:t>‹#›</a:t>
            </a:fld>
            <a:endParaRPr lang="de-DE"/>
          </a:p>
        </p:txBody>
      </p:sp>
    </p:spTree>
    <p:extLst>
      <p:ext uri="{BB962C8B-B14F-4D97-AF65-F5344CB8AC3E}">
        <p14:creationId xmlns:p14="http://schemas.microsoft.com/office/powerpoint/2010/main" val="27801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7DFC0B-81FF-47CA-B58A-4F5611807459}" type="slidenum">
              <a:rPr lang="de-DE" smtClean="0"/>
              <a:t>6</a:t>
            </a:fld>
            <a:endParaRPr lang="de-DE"/>
          </a:p>
        </p:txBody>
      </p:sp>
    </p:spTree>
    <p:extLst>
      <p:ext uri="{BB962C8B-B14F-4D97-AF65-F5344CB8AC3E}">
        <p14:creationId xmlns:p14="http://schemas.microsoft.com/office/powerpoint/2010/main" val="252991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A72A8-EF4B-AB7E-7BAE-1FFBDA623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AE03B-465C-9322-1E74-CE535FBB85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DD634-C12F-5FFF-4789-1E150CF5F603}"/>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16F8EAA9-F0ED-E84F-6015-8C613F3B6C52}"/>
              </a:ext>
            </a:extLst>
          </p:cNvPr>
          <p:cNvSpPr>
            <a:spLocks noGrp="1"/>
          </p:cNvSpPr>
          <p:nvPr>
            <p:ph type="sldNum" sz="quarter" idx="5"/>
          </p:nvPr>
        </p:nvSpPr>
        <p:spPr/>
        <p:txBody>
          <a:bodyPr/>
          <a:lstStyle/>
          <a:p>
            <a:fld id="{C27B9116-A1B4-428B-8295-CC11AF227374}" type="slidenum">
              <a:rPr lang="en-US" smtClean="0"/>
              <a:t>8</a:t>
            </a:fld>
            <a:endParaRPr lang="en-US"/>
          </a:p>
        </p:txBody>
      </p:sp>
    </p:spTree>
    <p:extLst>
      <p:ext uri="{BB962C8B-B14F-4D97-AF65-F5344CB8AC3E}">
        <p14:creationId xmlns:p14="http://schemas.microsoft.com/office/powerpoint/2010/main" val="361440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Hubert</a:t>
            </a:r>
          </a:p>
        </p:txBody>
      </p:sp>
      <p:sp>
        <p:nvSpPr>
          <p:cNvPr id="4" name="Slide Number Placeholder 3"/>
          <p:cNvSpPr>
            <a:spLocks noGrp="1"/>
          </p:cNvSpPr>
          <p:nvPr>
            <p:ph type="sldNum" sz="quarter" idx="5"/>
          </p:nvPr>
        </p:nvSpPr>
        <p:spPr/>
        <p:txBody>
          <a:bodyPr/>
          <a:lstStyle/>
          <a:p>
            <a:fld id="{527DFC0B-81FF-47CA-B58A-4F5611807459}" type="slidenum">
              <a:rPr lang="de-DE" smtClean="0"/>
              <a:t>10</a:t>
            </a:fld>
            <a:endParaRPr lang="de-DE"/>
          </a:p>
        </p:txBody>
      </p:sp>
    </p:spTree>
    <p:extLst>
      <p:ext uri="{BB962C8B-B14F-4D97-AF65-F5344CB8AC3E}">
        <p14:creationId xmlns:p14="http://schemas.microsoft.com/office/powerpoint/2010/main" val="79178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A90B2-DBDC-2038-5090-AB8E6CDE28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0657DA-ACC3-CFAF-D67F-8FBD9D483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E5A69C-1C7C-4A36-5095-77D6421EAC81}"/>
              </a:ext>
            </a:extLst>
          </p:cNvPr>
          <p:cNvSpPr>
            <a:spLocks noGrp="1"/>
          </p:cNvSpPr>
          <p:nvPr>
            <p:ph type="body" idx="1"/>
          </p:nvPr>
        </p:nvSpPr>
        <p:spPr/>
        <p:txBody>
          <a:bodyPr/>
          <a:lstStyle/>
          <a:p>
            <a:r>
              <a:rPr lang="en-GB"/>
              <a:t>Hubert</a:t>
            </a:r>
          </a:p>
        </p:txBody>
      </p:sp>
      <p:sp>
        <p:nvSpPr>
          <p:cNvPr id="4" name="Slide Number Placeholder 3">
            <a:extLst>
              <a:ext uri="{FF2B5EF4-FFF2-40B4-BE49-F238E27FC236}">
                <a16:creationId xmlns:a16="http://schemas.microsoft.com/office/drawing/2014/main" id="{7529D374-BE92-E66D-0961-2EB574A7A993}"/>
              </a:ext>
            </a:extLst>
          </p:cNvPr>
          <p:cNvSpPr>
            <a:spLocks noGrp="1"/>
          </p:cNvSpPr>
          <p:nvPr>
            <p:ph type="sldNum" sz="quarter" idx="5"/>
          </p:nvPr>
        </p:nvSpPr>
        <p:spPr/>
        <p:txBody>
          <a:bodyPr/>
          <a:lstStyle/>
          <a:p>
            <a:fld id="{527DFC0B-81FF-47CA-B58A-4F5611807459}" type="slidenum">
              <a:rPr lang="de-DE" smtClean="0"/>
              <a:t>13</a:t>
            </a:fld>
            <a:endParaRPr lang="de-DE"/>
          </a:p>
        </p:txBody>
      </p:sp>
    </p:spTree>
    <p:extLst>
      <p:ext uri="{BB962C8B-B14F-4D97-AF65-F5344CB8AC3E}">
        <p14:creationId xmlns:p14="http://schemas.microsoft.com/office/powerpoint/2010/main" val="1488961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MS</a:t>
            </a:r>
          </a:p>
        </p:txBody>
      </p:sp>
      <p:sp>
        <p:nvSpPr>
          <p:cNvPr id="4" name="Slide Number Placeholder 3"/>
          <p:cNvSpPr>
            <a:spLocks noGrp="1"/>
          </p:cNvSpPr>
          <p:nvPr>
            <p:ph type="sldNum" sz="quarter" idx="5"/>
          </p:nvPr>
        </p:nvSpPr>
        <p:spPr/>
        <p:txBody>
          <a:bodyPr/>
          <a:lstStyle/>
          <a:p>
            <a:fld id="{527DFC0B-81FF-47CA-B58A-4F5611807459}" type="slidenum">
              <a:rPr lang="de-DE" smtClean="0"/>
              <a:t>15</a:t>
            </a:fld>
            <a:endParaRPr lang="de-DE"/>
          </a:p>
        </p:txBody>
      </p:sp>
    </p:spTree>
    <p:extLst>
      <p:ext uri="{BB962C8B-B14F-4D97-AF65-F5344CB8AC3E}">
        <p14:creationId xmlns:p14="http://schemas.microsoft.com/office/powerpoint/2010/main" val="44026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520D8-F878-A5D9-7FD8-31C62F9C4D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0AD30-1832-64E8-ABCF-C2D79CCAC3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BBD6DD-FEB9-E01C-9128-69C190243617}"/>
              </a:ext>
            </a:extLst>
          </p:cNvPr>
          <p:cNvSpPr>
            <a:spLocks noGrp="1"/>
          </p:cNvSpPr>
          <p:nvPr>
            <p:ph type="body" idx="1"/>
          </p:nvPr>
        </p:nvSpPr>
        <p:spPr/>
        <p:txBody>
          <a:bodyPr/>
          <a:lstStyle/>
          <a:p>
            <a:r>
              <a:rPr lang="en-GB"/>
              <a:t>MS</a:t>
            </a:r>
          </a:p>
        </p:txBody>
      </p:sp>
      <p:sp>
        <p:nvSpPr>
          <p:cNvPr id="4" name="Slide Number Placeholder 3">
            <a:extLst>
              <a:ext uri="{FF2B5EF4-FFF2-40B4-BE49-F238E27FC236}">
                <a16:creationId xmlns:a16="http://schemas.microsoft.com/office/drawing/2014/main" id="{0EC4FBFB-7432-8BB7-EF6C-971B3A70A5E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916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E3217584-8D20-4380-BB01-BE1908521D8B}"/>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PowerPoint-Presentation</a:t>
            </a:r>
            <a:br>
              <a:rPr lang="de-DE"/>
            </a:br>
            <a:r>
              <a:rPr lang="de-DE"/>
              <a:t>may expand over two lines, click to edit</a:t>
            </a:r>
          </a:p>
        </p:txBody>
      </p:sp>
      <p:sp>
        <p:nvSpPr>
          <p:cNvPr id="9" name="Textplatzhalter 7">
            <a:extLst>
              <a:ext uri="{FF2B5EF4-FFF2-40B4-BE49-F238E27FC236}">
                <a16:creationId xmlns:a16="http://schemas.microsoft.com/office/drawing/2014/main" id="{6C648BC7-A18A-4A39-805B-D1DC80B0E96D}"/>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47F"/>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click to edit. Change picture in View &gt; Slide Master &gt; Slide Master 1</a:t>
            </a:r>
          </a:p>
        </p:txBody>
      </p:sp>
      <p:sp>
        <p:nvSpPr>
          <p:cNvPr id="10" name="Rechteck 1">
            <a:extLst>
              <a:ext uri="{FF2B5EF4-FFF2-40B4-BE49-F238E27FC236}">
                <a16:creationId xmlns:a16="http://schemas.microsoft.com/office/drawing/2014/main" id="{A331ABB7-B6F3-4D26-B61C-EFA0A39BA0A8}"/>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672557323"/>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Page-1">
    <p:spTree>
      <p:nvGrpSpPr>
        <p:cNvPr id="1" name=""/>
        <p:cNvGrpSpPr/>
        <p:nvPr/>
      </p:nvGrpSpPr>
      <p:grpSpPr>
        <a:xfrm>
          <a:off x="0" y="0"/>
          <a:ext cx="0" cy="0"/>
          <a:chOff x="0" y="0"/>
          <a:chExt cx="0" cy="0"/>
        </a:xfrm>
      </p:grpSpPr>
      <p:pic>
        <p:nvPicPr>
          <p:cNvPr id="22" name="Afbeelding 21">
            <a:extLst>
              <a:ext uri="{FF2B5EF4-FFF2-40B4-BE49-F238E27FC236}">
                <a16:creationId xmlns:a16="http://schemas.microsoft.com/office/drawing/2014/main" id="{4A6A4D3C-46E1-B798-63F6-6C034F6C2D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672"/>
            <a:ext cx="12192000" cy="6852655"/>
          </a:xfrm>
          <a:prstGeom prst="rect">
            <a:avLst/>
          </a:prstGeom>
        </p:spPr>
      </p:pic>
      <p:sp>
        <p:nvSpPr>
          <p:cNvPr id="10" name="Rechthoek 9">
            <a:extLst>
              <a:ext uri="{FF2B5EF4-FFF2-40B4-BE49-F238E27FC236}">
                <a16:creationId xmlns:a16="http://schemas.microsoft.com/office/drawing/2014/main" id="{023DBFAB-F136-116F-2627-9D84A782AF20}"/>
              </a:ext>
            </a:extLst>
          </p:cNvPr>
          <p:cNvSpPr/>
          <p:nvPr userDrawn="1"/>
        </p:nvSpPr>
        <p:spPr>
          <a:xfrm>
            <a:off x="-1" y="0"/>
            <a:ext cx="12191999" cy="6852654"/>
          </a:xfrm>
          <a:prstGeom prst="rect">
            <a:avLst/>
          </a:prstGeom>
          <a:gradFill flip="none" rotWithShape="1">
            <a:gsLst>
              <a:gs pos="31000">
                <a:schemeClr val="bg1">
                  <a:alpha val="94238"/>
                </a:schemeClr>
              </a:gs>
              <a:gs pos="76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000"/>
          </a:p>
        </p:txBody>
      </p:sp>
      <p:sp>
        <p:nvSpPr>
          <p:cNvPr id="2" name="Titel 1">
            <a:extLst>
              <a:ext uri="{FF2B5EF4-FFF2-40B4-BE49-F238E27FC236}">
                <a16:creationId xmlns:a16="http://schemas.microsoft.com/office/drawing/2014/main" id="{FA6C8219-2BF8-1C18-65B0-6F4E53B9C889}"/>
              </a:ext>
            </a:extLst>
          </p:cNvPr>
          <p:cNvSpPr>
            <a:spLocks noGrp="1"/>
          </p:cNvSpPr>
          <p:nvPr>
            <p:ph type="ctrTitle" hasCustomPrompt="1"/>
          </p:nvPr>
        </p:nvSpPr>
        <p:spPr>
          <a:xfrm>
            <a:off x="290669" y="4910051"/>
            <a:ext cx="7726634" cy="1005840"/>
          </a:xfrm>
          <a:prstGeom prst="rect">
            <a:avLst/>
          </a:prstGeom>
        </p:spPr>
        <p:txBody>
          <a:bodyPr anchor="t">
            <a:noAutofit/>
          </a:bodyPr>
          <a:lstStyle>
            <a:lvl1pPr algn="l">
              <a:defRPr sz="4000" b="1" i="0">
                <a:solidFill>
                  <a:srgbClr val="2C3051"/>
                </a:solidFill>
                <a:latin typeface="Avenir Black" panose="02000503020000020003" pitchFamily="2" charset="0"/>
              </a:defRPr>
            </a:lvl1pPr>
          </a:lstStyle>
          <a:p>
            <a:r>
              <a:rPr lang="nl-NL"/>
              <a:t>Presentation </a:t>
            </a:r>
            <a:r>
              <a:rPr lang="nl-NL" err="1"/>
              <a:t>Title</a:t>
            </a:r>
            <a:r>
              <a:rPr lang="nl-NL"/>
              <a:t> </a:t>
            </a:r>
            <a:r>
              <a:rPr lang="nl-NL" err="1"/>
              <a:t>one</a:t>
            </a:r>
            <a:endParaRPr lang="nl-BE"/>
          </a:p>
        </p:txBody>
      </p:sp>
      <p:pic>
        <p:nvPicPr>
          <p:cNvPr id="7" name="Afbeelding 28">
            <a:extLst>
              <a:ext uri="{FF2B5EF4-FFF2-40B4-BE49-F238E27FC236}">
                <a16:creationId xmlns:a16="http://schemas.microsoft.com/office/drawing/2014/main" id="{0AD7023A-44F6-01D4-15AB-6A067CF4F86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301256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Page-1">
    <p:spTree>
      <p:nvGrpSpPr>
        <p:cNvPr id="1" name=""/>
        <p:cNvGrpSpPr/>
        <p:nvPr/>
      </p:nvGrpSpPr>
      <p:grpSpPr>
        <a:xfrm>
          <a:off x="0" y="0"/>
          <a:ext cx="0" cy="0"/>
          <a:chOff x="0" y="0"/>
          <a:chExt cx="0" cy="0"/>
        </a:xfrm>
      </p:grpSpPr>
      <p:pic>
        <p:nvPicPr>
          <p:cNvPr id="22" name="Afbeelding 21">
            <a:extLst>
              <a:ext uri="{FF2B5EF4-FFF2-40B4-BE49-F238E27FC236}">
                <a16:creationId xmlns:a16="http://schemas.microsoft.com/office/drawing/2014/main" id="{4A6A4D3C-46E1-B798-63F6-6C034F6C2D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672"/>
            <a:ext cx="12192000" cy="6852655"/>
          </a:xfrm>
          <a:prstGeom prst="rect">
            <a:avLst/>
          </a:prstGeom>
        </p:spPr>
      </p:pic>
      <p:sp>
        <p:nvSpPr>
          <p:cNvPr id="10" name="Rechthoek 9">
            <a:extLst>
              <a:ext uri="{FF2B5EF4-FFF2-40B4-BE49-F238E27FC236}">
                <a16:creationId xmlns:a16="http://schemas.microsoft.com/office/drawing/2014/main" id="{023DBFAB-F136-116F-2627-9D84A782AF20}"/>
              </a:ext>
            </a:extLst>
          </p:cNvPr>
          <p:cNvSpPr/>
          <p:nvPr userDrawn="1"/>
        </p:nvSpPr>
        <p:spPr>
          <a:xfrm>
            <a:off x="-1" y="0"/>
            <a:ext cx="12191999" cy="6852654"/>
          </a:xfrm>
          <a:prstGeom prst="rect">
            <a:avLst/>
          </a:prstGeom>
          <a:gradFill flip="none" rotWithShape="1">
            <a:gsLst>
              <a:gs pos="31000">
                <a:schemeClr val="bg1">
                  <a:alpha val="94238"/>
                </a:schemeClr>
              </a:gs>
              <a:gs pos="76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000"/>
          </a:p>
        </p:txBody>
      </p:sp>
      <p:sp>
        <p:nvSpPr>
          <p:cNvPr id="2" name="Titel 1">
            <a:extLst>
              <a:ext uri="{FF2B5EF4-FFF2-40B4-BE49-F238E27FC236}">
                <a16:creationId xmlns:a16="http://schemas.microsoft.com/office/drawing/2014/main" id="{FA6C8219-2BF8-1C18-65B0-6F4E53B9C889}"/>
              </a:ext>
            </a:extLst>
          </p:cNvPr>
          <p:cNvSpPr>
            <a:spLocks noGrp="1"/>
          </p:cNvSpPr>
          <p:nvPr>
            <p:ph type="ctrTitle" hasCustomPrompt="1"/>
          </p:nvPr>
        </p:nvSpPr>
        <p:spPr>
          <a:xfrm>
            <a:off x="290669" y="4910051"/>
            <a:ext cx="7726634" cy="1005840"/>
          </a:xfrm>
          <a:prstGeom prst="rect">
            <a:avLst/>
          </a:prstGeom>
        </p:spPr>
        <p:txBody>
          <a:bodyPr anchor="t">
            <a:noAutofit/>
          </a:bodyPr>
          <a:lstStyle>
            <a:lvl1pPr algn="l">
              <a:defRPr sz="4000" b="1" i="0">
                <a:solidFill>
                  <a:srgbClr val="2C3051"/>
                </a:solidFill>
                <a:latin typeface="Avenir Black" panose="02000503020000020003" pitchFamily="2" charset="0"/>
              </a:defRPr>
            </a:lvl1pPr>
          </a:lstStyle>
          <a:p>
            <a:r>
              <a:rPr lang="nl-NL"/>
              <a:t>Presentation </a:t>
            </a:r>
            <a:r>
              <a:rPr lang="nl-NL" err="1"/>
              <a:t>Title</a:t>
            </a:r>
            <a:r>
              <a:rPr lang="nl-NL"/>
              <a:t> </a:t>
            </a:r>
            <a:r>
              <a:rPr lang="nl-NL" err="1"/>
              <a:t>one</a:t>
            </a:r>
            <a:endParaRPr lang="nl-BE"/>
          </a:p>
        </p:txBody>
      </p:sp>
      <p:pic>
        <p:nvPicPr>
          <p:cNvPr id="7" name="Afbeelding 28">
            <a:extLst>
              <a:ext uri="{FF2B5EF4-FFF2-40B4-BE49-F238E27FC236}">
                <a16:creationId xmlns:a16="http://schemas.microsoft.com/office/drawing/2014/main" id="{0AD7023A-44F6-01D4-15AB-6A067CF4F86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1314271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ABE99CAF-2B6B-D3B7-3276-2F78CF56013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fr-FR"/>
              <a:t>Modifiez le style du titre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1019658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ABE99CAF-2B6B-D3B7-3276-2F78CF56013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914400" indent="-4572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a:p>
            <a:pPr lvl="3"/>
            <a:r>
              <a:rPr lang="nl-NL"/>
              <a:t>	</a:t>
            </a:r>
          </a:p>
        </p:txBody>
      </p: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fr-FR"/>
              <a:t>Modifiez le style du titre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414964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fr-FR"/>
              <a:t>Modifiez le style du titre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3999416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Page-Simpl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D7A8FF-5576-4700-8E4E-78B34DA0BA14}"/>
              </a:ext>
            </a:extLst>
          </p:cNvPr>
          <p:cNvSpPr txBox="1"/>
          <p:nvPr userDrawn="1"/>
        </p:nvSpPr>
        <p:spPr>
          <a:xfrm>
            <a:off x="10921174" y="6363852"/>
            <a:ext cx="1182254" cy="307777"/>
          </a:xfrm>
          <a:prstGeom prst="rect">
            <a:avLst/>
          </a:prstGeom>
          <a:noFill/>
        </p:spPr>
        <p:txBody>
          <a:bodyPr wrap="square" rtlCol="0">
            <a:spAutoFit/>
          </a:bodyPr>
          <a:lstStyle/>
          <a:p>
            <a:pPr algn="r"/>
            <a:fld id="{854852F9-C3A0-4A3E-9AC1-EC03AA4C68BF}" type="slidenum">
              <a:rPr lang="en-GB" sz="1400" smtClean="0">
                <a:latin typeface="Avenir Next LT Pro Demi" panose="020B0704020202020204" pitchFamily="34" charset="0"/>
              </a:rPr>
              <a:pPr algn="r"/>
              <a:t>‹#›</a:t>
            </a:fld>
            <a:endParaRPr lang="en-GB">
              <a:latin typeface="Avenir Next LT Pro Demi" panose="020B0704020202020204" pitchFamily="34" charset="0"/>
            </a:endParaRPr>
          </a:p>
        </p:txBody>
      </p:sp>
      <p:cxnSp>
        <p:nvCxnSpPr>
          <p:cNvPr id="4" name="Straight Connector 3">
            <a:extLst>
              <a:ext uri="{FF2B5EF4-FFF2-40B4-BE49-F238E27FC236}">
                <a16:creationId xmlns:a16="http://schemas.microsoft.com/office/drawing/2014/main" id="{ED35927B-2CDD-149A-67CF-A3E95A499FD0}"/>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pic>
        <p:nvPicPr>
          <p:cNvPr id="13" name="Afbeelding 9">
            <a:extLst>
              <a:ext uri="{FF2B5EF4-FFF2-40B4-BE49-F238E27FC236}">
                <a16:creationId xmlns:a16="http://schemas.microsoft.com/office/drawing/2014/main" id="{B765137F-92BE-CAC7-9BB1-0EAED8F070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sp>
        <p:nvSpPr>
          <p:cNvPr id="16" name="Tijdelijke aanduiding voor inhoud 2">
            <a:extLst>
              <a:ext uri="{FF2B5EF4-FFF2-40B4-BE49-F238E27FC236}">
                <a16:creationId xmlns:a16="http://schemas.microsoft.com/office/drawing/2014/main" id="{47E1EC04-2CA4-6D3E-D3AE-CBAAD3DEA424}"/>
              </a:ext>
            </a:extLst>
          </p:cNvPr>
          <p:cNvSpPr>
            <a:spLocks noGrp="1"/>
          </p:cNvSpPr>
          <p:nvPr>
            <p:ph idx="10" hasCustomPrompt="1"/>
          </p:nvPr>
        </p:nvSpPr>
        <p:spPr>
          <a:xfrm>
            <a:off x="919845" y="4377269"/>
            <a:ext cx="3254218" cy="1986584"/>
          </a:xfrm>
          <a:prstGeom prst="rect">
            <a:avLst/>
          </a:prstGeom>
        </p:spPr>
        <p:txBody>
          <a:bodyPr/>
          <a:lstStyle>
            <a:lvl1pPr marL="0" indent="0">
              <a:buNone/>
              <a:defRPr>
                <a:solidFill>
                  <a:srgbClr val="2C3051"/>
                </a:solidFill>
                <a:latin typeface="Avenir" panose="02000503020000020003"/>
              </a:defRPr>
            </a:lvl1pPr>
            <a:lvl2pPr marL="685800" indent="-228600">
              <a:buClr>
                <a:srgbClr val="D86533"/>
              </a:buClr>
              <a:buSzPct val="50000"/>
              <a:buFont typeface="Courier New" panose="02070309020205020404" pitchFamily="49" charset="0"/>
              <a:buChar char="o"/>
              <a:defRPr b="0" i="0">
                <a:solidFill>
                  <a:srgbClr val="2C3051"/>
                </a:solidFill>
                <a:latin typeface="Avenir Medium" panose="02000503020000020003" pitchFamily="2" charset="0"/>
              </a:defRPr>
            </a:lvl2pPr>
            <a:lvl3pPr marL="1143000" indent="-228600">
              <a:buClr>
                <a:srgbClr val="2C3051"/>
              </a:buClr>
              <a:buSzPct val="50000"/>
              <a:buFont typeface="Courier New" panose="02070309020205020404" pitchFamily="49" charset="0"/>
              <a:buChar char="o"/>
              <a:defRPr sz="1800">
                <a:solidFill>
                  <a:srgbClr val="2C3051"/>
                </a:solidFill>
                <a:latin typeface="Avenir Book" panose="02000503020000020003" pitchFamily="2" charset="0"/>
              </a:defRPr>
            </a:lvl3pPr>
            <a:lvl4pPr marL="1600200" indent="-228600">
              <a:buClr>
                <a:srgbClr val="C1E0F7"/>
              </a:buClr>
              <a:buFont typeface="Arial" panose="020B0604020202020204" pitchFamily="34" charset="0"/>
              <a:buChar char="•"/>
              <a:defRPr sz="1600">
                <a:solidFill>
                  <a:srgbClr val="2C3051"/>
                </a:solidFill>
                <a:latin typeface="Avenir Book" panose="02000503020000020003" pitchFamily="2" charset="0"/>
              </a:defRPr>
            </a:lvl4pPr>
            <a:lvl5pPr>
              <a:defRPr>
                <a:solidFill>
                  <a:srgbClr val="2C3051"/>
                </a:solidFill>
                <a:latin typeface="Avenir Book" panose="02000503020000020003" pitchFamily="2" charset="0"/>
              </a:defRPr>
            </a:lvl5pPr>
          </a:lstStyle>
          <a:p>
            <a:pPr lvl="0"/>
            <a:r>
              <a:rPr lang="nl-NL"/>
              <a:t>Image</a:t>
            </a:r>
          </a:p>
        </p:txBody>
      </p:sp>
      <p:sp>
        <p:nvSpPr>
          <p:cNvPr id="19" name="Tijdelijke aanduiding voor inhoud 2">
            <a:extLst>
              <a:ext uri="{FF2B5EF4-FFF2-40B4-BE49-F238E27FC236}">
                <a16:creationId xmlns:a16="http://schemas.microsoft.com/office/drawing/2014/main" id="{5771DA71-9147-364A-B744-030478CB95FE}"/>
              </a:ext>
            </a:extLst>
          </p:cNvPr>
          <p:cNvSpPr>
            <a:spLocks noGrp="1"/>
          </p:cNvSpPr>
          <p:nvPr>
            <p:ph idx="11" hasCustomPrompt="1"/>
          </p:nvPr>
        </p:nvSpPr>
        <p:spPr>
          <a:xfrm>
            <a:off x="7827469" y="4368800"/>
            <a:ext cx="3254218" cy="1986584"/>
          </a:xfrm>
          <a:prstGeom prst="rect">
            <a:avLst/>
          </a:prstGeom>
        </p:spPr>
        <p:txBody>
          <a:bodyPr/>
          <a:lstStyle>
            <a:lvl1pPr marL="0" indent="0">
              <a:buNone/>
              <a:defRPr>
                <a:solidFill>
                  <a:srgbClr val="2C3051"/>
                </a:solidFill>
                <a:latin typeface="Avenir" panose="02000503020000020003"/>
              </a:defRPr>
            </a:lvl1pPr>
            <a:lvl2pPr marL="685800" indent="-228600">
              <a:buClr>
                <a:srgbClr val="D86533"/>
              </a:buClr>
              <a:buSzPct val="50000"/>
              <a:buFont typeface="Courier New" panose="02070309020205020404" pitchFamily="49" charset="0"/>
              <a:buChar char="o"/>
              <a:defRPr b="0" i="0">
                <a:solidFill>
                  <a:srgbClr val="2C3051"/>
                </a:solidFill>
                <a:latin typeface="Avenir Medium" panose="02000503020000020003" pitchFamily="2" charset="0"/>
              </a:defRPr>
            </a:lvl2pPr>
            <a:lvl3pPr marL="1143000" indent="-228600">
              <a:buClr>
                <a:srgbClr val="2C3051"/>
              </a:buClr>
              <a:buSzPct val="50000"/>
              <a:buFont typeface="Courier New" panose="02070309020205020404" pitchFamily="49" charset="0"/>
              <a:buChar char="o"/>
              <a:defRPr sz="1800">
                <a:solidFill>
                  <a:srgbClr val="2C3051"/>
                </a:solidFill>
                <a:latin typeface="Avenir Book" panose="02000503020000020003" pitchFamily="2" charset="0"/>
              </a:defRPr>
            </a:lvl3pPr>
            <a:lvl4pPr marL="1600200" indent="-228600">
              <a:buClr>
                <a:srgbClr val="C1E0F7"/>
              </a:buClr>
              <a:buFont typeface="Arial" panose="020B0604020202020204" pitchFamily="34" charset="0"/>
              <a:buChar char="•"/>
              <a:defRPr sz="1600">
                <a:solidFill>
                  <a:srgbClr val="2C3051"/>
                </a:solidFill>
                <a:latin typeface="Avenir Book" panose="02000503020000020003" pitchFamily="2" charset="0"/>
              </a:defRPr>
            </a:lvl4pPr>
            <a:lvl5pPr>
              <a:defRPr>
                <a:solidFill>
                  <a:srgbClr val="2C3051"/>
                </a:solidFill>
                <a:latin typeface="Avenir Book" panose="02000503020000020003" pitchFamily="2" charset="0"/>
              </a:defRPr>
            </a:lvl5pPr>
          </a:lstStyle>
          <a:p>
            <a:pPr lvl="0"/>
            <a:r>
              <a:rPr lang="nl-NL"/>
              <a:t>Image</a:t>
            </a:r>
          </a:p>
        </p:txBody>
      </p:sp>
      <p:sp>
        <p:nvSpPr>
          <p:cNvPr id="20" name="Tijdelijke aanduiding voor inhoud 2">
            <a:extLst>
              <a:ext uri="{FF2B5EF4-FFF2-40B4-BE49-F238E27FC236}">
                <a16:creationId xmlns:a16="http://schemas.microsoft.com/office/drawing/2014/main" id="{C4CDA7BC-97C0-ADB4-CC45-08E61EEB268E}"/>
              </a:ext>
            </a:extLst>
          </p:cNvPr>
          <p:cNvSpPr>
            <a:spLocks noGrp="1"/>
          </p:cNvSpPr>
          <p:nvPr>
            <p:ph idx="12" hasCustomPrompt="1"/>
          </p:nvPr>
        </p:nvSpPr>
        <p:spPr>
          <a:xfrm>
            <a:off x="4378515" y="4377268"/>
            <a:ext cx="3254218" cy="1986584"/>
          </a:xfrm>
          <a:prstGeom prst="rect">
            <a:avLst/>
          </a:prstGeom>
        </p:spPr>
        <p:txBody>
          <a:bodyPr/>
          <a:lstStyle>
            <a:lvl1pPr marL="0" indent="0">
              <a:buNone/>
              <a:defRPr>
                <a:solidFill>
                  <a:srgbClr val="2C3051"/>
                </a:solidFill>
                <a:latin typeface="Avenir" panose="02000503020000020003"/>
              </a:defRPr>
            </a:lvl1pPr>
            <a:lvl2pPr marL="685800" indent="-228600">
              <a:buClr>
                <a:srgbClr val="D86533"/>
              </a:buClr>
              <a:buSzPct val="50000"/>
              <a:buFont typeface="Courier New" panose="02070309020205020404" pitchFamily="49" charset="0"/>
              <a:buChar char="o"/>
              <a:defRPr b="0" i="0">
                <a:solidFill>
                  <a:srgbClr val="2C3051"/>
                </a:solidFill>
                <a:latin typeface="Avenir Medium" panose="02000503020000020003" pitchFamily="2" charset="0"/>
              </a:defRPr>
            </a:lvl2pPr>
            <a:lvl3pPr marL="1143000" indent="-228600">
              <a:buClr>
                <a:srgbClr val="2C3051"/>
              </a:buClr>
              <a:buSzPct val="50000"/>
              <a:buFont typeface="Courier New" panose="02070309020205020404" pitchFamily="49" charset="0"/>
              <a:buChar char="o"/>
              <a:defRPr sz="1800">
                <a:solidFill>
                  <a:srgbClr val="2C3051"/>
                </a:solidFill>
                <a:latin typeface="Avenir Book" panose="02000503020000020003" pitchFamily="2" charset="0"/>
              </a:defRPr>
            </a:lvl3pPr>
            <a:lvl4pPr marL="1600200" indent="-228600">
              <a:buClr>
                <a:srgbClr val="C1E0F7"/>
              </a:buClr>
              <a:buFont typeface="Arial" panose="020B0604020202020204" pitchFamily="34" charset="0"/>
              <a:buChar char="•"/>
              <a:defRPr sz="1600">
                <a:solidFill>
                  <a:srgbClr val="2C3051"/>
                </a:solidFill>
                <a:latin typeface="Avenir Book" panose="02000503020000020003" pitchFamily="2" charset="0"/>
              </a:defRPr>
            </a:lvl4pPr>
            <a:lvl5pPr>
              <a:defRPr>
                <a:solidFill>
                  <a:srgbClr val="2C3051"/>
                </a:solidFill>
                <a:latin typeface="Avenir Book" panose="02000503020000020003" pitchFamily="2" charset="0"/>
              </a:defRPr>
            </a:lvl5pPr>
          </a:lstStyle>
          <a:p>
            <a:pPr lvl="0"/>
            <a:r>
              <a:rPr lang="nl-NL"/>
              <a:t>Image</a:t>
            </a:r>
          </a:p>
        </p:txBody>
      </p:sp>
      <p:sp>
        <p:nvSpPr>
          <p:cNvPr id="21" name="Tijdelijke aanduiding voor inhoud 2">
            <a:extLst>
              <a:ext uri="{FF2B5EF4-FFF2-40B4-BE49-F238E27FC236}">
                <a16:creationId xmlns:a16="http://schemas.microsoft.com/office/drawing/2014/main" id="{70382A54-31FD-48F3-5D44-4C99AD5B9C8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22" name="Titel 1">
            <a:extLst>
              <a:ext uri="{FF2B5EF4-FFF2-40B4-BE49-F238E27FC236}">
                <a16:creationId xmlns:a16="http://schemas.microsoft.com/office/drawing/2014/main" id="{597A4BAC-36C6-B0BD-EAA6-F4A887BA04A3}"/>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fr-FR"/>
              <a:t>Modifiez le style du titre</a:t>
            </a:r>
            <a:endParaRPr lang="nl-BE"/>
          </a:p>
        </p:txBody>
      </p:sp>
      <p:sp>
        <p:nvSpPr>
          <p:cNvPr id="24" name="object 2">
            <a:extLst>
              <a:ext uri="{FF2B5EF4-FFF2-40B4-BE49-F238E27FC236}">
                <a16:creationId xmlns:a16="http://schemas.microsoft.com/office/drawing/2014/main" id="{273AC5AD-9A64-04BF-711D-D1DBF7E2C10C}"/>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5" name="object 2">
            <a:extLst>
              <a:ext uri="{FF2B5EF4-FFF2-40B4-BE49-F238E27FC236}">
                <a16:creationId xmlns:a16="http://schemas.microsoft.com/office/drawing/2014/main" id="{A83B9580-1B81-E4A6-EA76-E84C36BB9F97}"/>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1673357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Page-Simpl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D7A8FF-5576-4700-8E4E-78B34DA0BA14}"/>
              </a:ext>
            </a:extLst>
          </p:cNvPr>
          <p:cNvSpPr txBox="1"/>
          <p:nvPr userDrawn="1"/>
        </p:nvSpPr>
        <p:spPr>
          <a:xfrm>
            <a:off x="10921174" y="6363852"/>
            <a:ext cx="1182254" cy="307777"/>
          </a:xfrm>
          <a:prstGeom prst="rect">
            <a:avLst/>
          </a:prstGeom>
          <a:noFill/>
        </p:spPr>
        <p:txBody>
          <a:bodyPr wrap="square" rtlCol="0">
            <a:spAutoFit/>
          </a:bodyPr>
          <a:lstStyle/>
          <a:p>
            <a:pPr algn="r"/>
            <a:fld id="{854852F9-C3A0-4A3E-9AC1-EC03AA4C68BF}" type="slidenum">
              <a:rPr lang="en-GB" sz="1400" smtClean="0">
                <a:latin typeface="Avenir Next LT Pro Demi" panose="020B0704020202020204" pitchFamily="34" charset="0"/>
              </a:rPr>
              <a:pPr algn="r"/>
              <a:t>‹#›</a:t>
            </a:fld>
            <a:endParaRPr lang="en-GB">
              <a:latin typeface="Avenir Next LT Pro Demi" panose="020B0704020202020204" pitchFamily="34" charset="0"/>
            </a:endParaRPr>
          </a:p>
        </p:txBody>
      </p:sp>
      <p:cxnSp>
        <p:nvCxnSpPr>
          <p:cNvPr id="4" name="Straight Connector 3">
            <a:extLst>
              <a:ext uri="{FF2B5EF4-FFF2-40B4-BE49-F238E27FC236}">
                <a16:creationId xmlns:a16="http://schemas.microsoft.com/office/drawing/2014/main" id="{ED35927B-2CDD-149A-67CF-A3E95A499FD0}"/>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3" name="Tijdelijke aanduiding voor inhoud 2">
            <a:extLst>
              <a:ext uri="{FF2B5EF4-FFF2-40B4-BE49-F238E27FC236}">
                <a16:creationId xmlns:a16="http://schemas.microsoft.com/office/drawing/2014/main" id="{1A2561F8-5EA4-9F7F-6D86-B9BCCB9FD094}"/>
              </a:ext>
            </a:extLst>
          </p:cNvPr>
          <p:cNvSpPr>
            <a:spLocks noGrp="1"/>
          </p:cNvSpPr>
          <p:nvPr>
            <p:ph idx="10" hasCustomPrompt="1"/>
          </p:nvPr>
        </p:nvSpPr>
        <p:spPr>
          <a:xfrm>
            <a:off x="756555" y="2218967"/>
            <a:ext cx="3133392" cy="4196687"/>
          </a:xfrm>
          <a:prstGeom prst="rect">
            <a:avLst/>
          </a:prstGeom>
        </p:spPr>
        <p:txBody>
          <a:bodyPr/>
          <a:lstStyle>
            <a:lvl1pPr marL="0" indent="0">
              <a:buNone/>
              <a:defRPr>
                <a:solidFill>
                  <a:srgbClr val="2C3051"/>
                </a:solidFill>
                <a:latin typeface="Avenir" panose="02000503020000020003"/>
              </a:defRPr>
            </a:lvl1pPr>
            <a:lvl2pPr marL="685800" indent="-228600">
              <a:buClr>
                <a:srgbClr val="D86533"/>
              </a:buClr>
              <a:buSzPct val="50000"/>
              <a:buFont typeface="Courier New" panose="02070309020205020404" pitchFamily="49" charset="0"/>
              <a:buChar char="o"/>
              <a:defRPr b="0" i="0">
                <a:solidFill>
                  <a:srgbClr val="2C3051"/>
                </a:solidFill>
                <a:latin typeface="Avenir Medium" panose="02000503020000020003" pitchFamily="2" charset="0"/>
              </a:defRPr>
            </a:lvl2pPr>
            <a:lvl3pPr marL="1143000" indent="-228600">
              <a:buClr>
                <a:srgbClr val="2C3051"/>
              </a:buClr>
              <a:buSzPct val="50000"/>
              <a:buFont typeface="Courier New" panose="02070309020205020404" pitchFamily="49" charset="0"/>
              <a:buChar char="o"/>
              <a:defRPr sz="1800">
                <a:solidFill>
                  <a:srgbClr val="2C3051"/>
                </a:solidFill>
                <a:latin typeface="Avenir Book" panose="02000503020000020003" pitchFamily="2" charset="0"/>
              </a:defRPr>
            </a:lvl3pPr>
            <a:lvl4pPr marL="1600200" indent="-228600">
              <a:buClr>
                <a:srgbClr val="C1E0F7"/>
              </a:buClr>
              <a:buFont typeface="Arial" panose="020B0604020202020204" pitchFamily="34" charset="0"/>
              <a:buChar char="•"/>
              <a:defRPr sz="1600">
                <a:solidFill>
                  <a:srgbClr val="2C3051"/>
                </a:solidFill>
                <a:latin typeface="Avenir Book" panose="02000503020000020003" pitchFamily="2" charset="0"/>
              </a:defRPr>
            </a:lvl4pPr>
            <a:lvl5pPr>
              <a:defRPr>
                <a:solidFill>
                  <a:srgbClr val="2C3051"/>
                </a:solidFill>
                <a:latin typeface="Avenir Book" panose="02000503020000020003" pitchFamily="2" charset="0"/>
              </a:defRPr>
            </a:lvl5pPr>
          </a:lstStyle>
          <a:p>
            <a:pPr lvl="0"/>
            <a:r>
              <a:rPr lang="nl-NL"/>
              <a:t>Image</a:t>
            </a:r>
          </a:p>
        </p:txBody>
      </p:sp>
      <p:pic>
        <p:nvPicPr>
          <p:cNvPr id="15" name="Afbeelding 9">
            <a:extLst>
              <a:ext uri="{FF2B5EF4-FFF2-40B4-BE49-F238E27FC236}">
                <a16:creationId xmlns:a16="http://schemas.microsoft.com/office/drawing/2014/main" id="{D2982903-82CD-1214-4468-992295E62F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sp>
        <p:nvSpPr>
          <p:cNvPr id="18" name="Tijdelijke aanduiding voor inhoud 2">
            <a:extLst>
              <a:ext uri="{FF2B5EF4-FFF2-40B4-BE49-F238E27FC236}">
                <a16:creationId xmlns:a16="http://schemas.microsoft.com/office/drawing/2014/main" id="{F1BE5FF6-F4BC-7B03-1970-1AFBCBD156DC}"/>
              </a:ext>
            </a:extLst>
          </p:cNvPr>
          <p:cNvSpPr>
            <a:spLocks noGrp="1"/>
          </p:cNvSpPr>
          <p:nvPr>
            <p:ph idx="1" hasCustomPrompt="1"/>
          </p:nvPr>
        </p:nvSpPr>
        <p:spPr>
          <a:xfrm>
            <a:off x="4089399" y="2218967"/>
            <a:ext cx="7182756"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20" name="Titel 1">
            <a:extLst>
              <a:ext uri="{FF2B5EF4-FFF2-40B4-BE49-F238E27FC236}">
                <a16:creationId xmlns:a16="http://schemas.microsoft.com/office/drawing/2014/main" id="{94A05666-F05D-7446-A429-90E5C501D39E}"/>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fr-FR"/>
              <a:t>Modifiez le style du titre</a:t>
            </a:r>
            <a:endParaRPr lang="nl-BE"/>
          </a:p>
        </p:txBody>
      </p:sp>
      <p:sp>
        <p:nvSpPr>
          <p:cNvPr id="21" name="object 2">
            <a:extLst>
              <a:ext uri="{FF2B5EF4-FFF2-40B4-BE49-F238E27FC236}">
                <a16:creationId xmlns:a16="http://schemas.microsoft.com/office/drawing/2014/main" id="{B624C766-B6F8-2B15-D9DA-AF0F4AB674F6}"/>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2" name="object 2">
            <a:extLst>
              <a:ext uri="{FF2B5EF4-FFF2-40B4-BE49-F238E27FC236}">
                <a16:creationId xmlns:a16="http://schemas.microsoft.com/office/drawing/2014/main" id="{26AB7F64-1038-F629-CADB-42710BBA3FC0}"/>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2372872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1222068" y="3085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fr-FR"/>
              <a:t>Modifiez le style du titre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3416859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Page-Simple">
    <p:spTree>
      <p:nvGrpSpPr>
        <p:cNvPr id="1" name=""/>
        <p:cNvGrpSpPr/>
        <p:nvPr/>
      </p:nvGrpSpPr>
      <p:grpSpPr>
        <a:xfrm>
          <a:off x="0" y="0"/>
          <a:ext cx="0" cy="0"/>
          <a:chOff x="0" y="0"/>
          <a:chExt cx="0" cy="0"/>
        </a:xfrm>
      </p:grpSpPr>
      <p:pic>
        <p:nvPicPr>
          <p:cNvPr id="7" name="object 16">
            <a:extLst>
              <a:ext uri="{FF2B5EF4-FFF2-40B4-BE49-F238E27FC236}">
                <a16:creationId xmlns:a16="http://schemas.microsoft.com/office/drawing/2014/main" id="{7E332878-5E44-86D9-EC1F-71F4B32B2F00}"/>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a:xfrm>
            <a:off x="-29029" y="-79828"/>
            <a:ext cx="2770523" cy="2216948"/>
          </a:xfrm>
          <a:prstGeom prst="rect">
            <a:avLst/>
          </a:prstGeom>
        </p:spPr>
      </p:pic>
      <p:sp>
        <p:nvSpPr>
          <p:cNvPr id="20" name="object 2">
            <a:extLst>
              <a:ext uri="{FF2B5EF4-FFF2-40B4-BE49-F238E27FC236}">
                <a16:creationId xmlns:a16="http://schemas.microsoft.com/office/drawing/2014/main" id="{25F66D4E-5F42-A0FB-4EA5-96BBF1188BAD}"/>
              </a:ext>
            </a:extLst>
          </p:cNvPr>
          <p:cNvSpPr/>
          <p:nvPr userDrawn="1"/>
        </p:nvSpPr>
        <p:spPr>
          <a:xfrm>
            <a:off x="-29028" y="-79828"/>
            <a:ext cx="12453256" cy="6937827"/>
          </a:xfrm>
          <a:custGeom>
            <a:avLst/>
            <a:gdLst/>
            <a:ahLst/>
            <a:cxnLst/>
            <a:rect l="l" t="t" r="r" b="b"/>
            <a:pathLst>
              <a:path w="12134850" h="6681470">
                <a:moveTo>
                  <a:pt x="12134646" y="0"/>
                </a:moveTo>
                <a:lnTo>
                  <a:pt x="2527896" y="0"/>
                </a:lnTo>
                <a:lnTo>
                  <a:pt x="2487084" y="29083"/>
                </a:lnTo>
                <a:lnTo>
                  <a:pt x="2447387" y="59278"/>
                </a:lnTo>
                <a:lnTo>
                  <a:pt x="2408744" y="90527"/>
                </a:lnTo>
                <a:lnTo>
                  <a:pt x="2371096" y="122768"/>
                </a:lnTo>
                <a:lnTo>
                  <a:pt x="2334380" y="155946"/>
                </a:lnTo>
                <a:lnTo>
                  <a:pt x="2298536" y="189999"/>
                </a:lnTo>
                <a:lnTo>
                  <a:pt x="2263502" y="224870"/>
                </a:lnTo>
                <a:lnTo>
                  <a:pt x="2229218" y="260499"/>
                </a:lnTo>
                <a:lnTo>
                  <a:pt x="2195622" y="296828"/>
                </a:lnTo>
                <a:lnTo>
                  <a:pt x="2162654" y="333799"/>
                </a:lnTo>
                <a:lnTo>
                  <a:pt x="2130253" y="371351"/>
                </a:lnTo>
                <a:lnTo>
                  <a:pt x="2098357" y="409427"/>
                </a:lnTo>
                <a:lnTo>
                  <a:pt x="2066906" y="447967"/>
                </a:lnTo>
                <a:lnTo>
                  <a:pt x="2035838" y="486913"/>
                </a:lnTo>
                <a:lnTo>
                  <a:pt x="2005092" y="526206"/>
                </a:lnTo>
                <a:lnTo>
                  <a:pt x="1974608" y="565787"/>
                </a:lnTo>
                <a:lnTo>
                  <a:pt x="1914180" y="645578"/>
                </a:lnTo>
                <a:lnTo>
                  <a:pt x="1793777" y="806029"/>
                </a:lnTo>
                <a:lnTo>
                  <a:pt x="1763415" y="845980"/>
                </a:lnTo>
                <a:lnTo>
                  <a:pt x="1706368" y="920161"/>
                </a:lnTo>
                <a:lnTo>
                  <a:pt x="1654453" y="988919"/>
                </a:lnTo>
                <a:lnTo>
                  <a:pt x="1527585" y="1159060"/>
                </a:lnTo>
                <a:lnTo>
                  <a:pt x="1502213" y="1192554"/>
                </a:lnTo>
                <a:lnTo>
                  <a:pt x="1476695" y="1225802"/>
                </a:lnTo>
                <a:lnTo>
                  <a:pt x="1450969" y="1258775"/>
                </a:lnTo>
                <a:lnTo>
                  <a:pt x="1424972" y="1291443"/>
                </a:lnTo>
                <a:lnTo>
                  <a:pt x="1398643" y="1323778"/>
                </a:lnTo>
                <a:lnTo>
                  <a:pt x="1371918" y="1355750"/>
                </a:lnTo>
                <a:lnTo>
                  <a:pt x="1344736" y="1387331"/>
                </a:lnTo>
                <a:lnTo>
                  <a:pt x="1317034" y="1418490"/>
                </a:lnTo>
                <a:lnTo>
                  <a:pt x="1288748" y="1449199"/>
                </a:lnTo>
                <a:lnTo>
                  <a:pt x="1259818" y="1479429"/>
                </a:lnTo>
                <a:lnTo>
                  <a:pt x="1230180" y="1509150"/>
                </a:lnTo>
                <a:lnTo>
                  <a:pt x="1199772" y="1538333"/>
                </a:lnTo>
                <a:lnTo>
                  <a:pt x="1168531" y="1566950"/>
                </a:lnTo>
                <a:lnTo>
                  <a:pt x="1136396" y="1594970"/>
                </a:lnTo>
                <a:lnTo>
                  <a:pt x="1103303" y="1622366"/>
                </a:lnTo>
                <a:lnTo>
                  <a:pt x="1069190" y="1649107"/>
                </a:lnTo>
                <a:lnTo>
                  <a:pt x="1033994" y="1675165"/>
                </a:lnTo>
                <a:lnTo>
                  <a:pt x="997654" y="1700510"/>
                </a:lnTo>
                <a:lnTo>
                  <a:pt x="960106" y="1725113"/>
                </a:lnTo>
                <a:lnTo>
                  <a:pt x="921289" y="1748945"/>
                </a:lnTo>
                <a:lnTo>
                  <a:pt x="881139" y="1771977"/>
                </a:lnTo>
                <a:lnTo>
                  <a:pt x="839595" y="1794179"/>
                </a:lnTo>
                <a:lnTo>
                  <a:pt x="796594" y="1815523"/>
                </a:lnTo>
                <a:lnTo>
                  <a:pt x="752072" y="1835980"/>
                </a:lnTo>
                <a:lnTo>
                  <a:pt x="705969" y="1855520"/>
                </a:lnTo>
                <a:lnTo>
                  <a:pt x="658221" y="1874113"/>
                </a:lnTo>
                <a:lnTo>
                  <a:pt x="608767" y="1891732"/>
                </a:lnTo>
                <a:lnTo>
                  <a:pt x="557542" y="1908346"/>
                </a:lnTo>
                <a:lnTo>
                  <a:pt x="504486" y="1923927"/>
                </a:lnTo>
                <a:lnTo>
                  <a:pt x="449536" y="1938445"/>
                </a:lnTo>
                <a:lnTo>
                  <a:pt x="392628" y="1951872"/>
                </a:lnTo>
                <a:lnTo>
                  <a:pt x="333701" y="1964177"/>
                </a:lnTo>
                <a:lnTo>
                  <a:pt x="272693" y="1975332"/>
                </a:lnTo>
                <a:lnTo>
                  <a:pt x="209540" y="1985309"/>
                </a:lnTo>
                <a:lnTo>
                  <a:pt x="144180" y="1994076"/>
                </a:lnTo>
                <a:lnTo>
                  <a:pt x="76551" y="2001606"/>
                </a:lnTo>
                <a:lnTo>
                  <a:pt x="6591" y="2007870"/>
                </a:lnTo>
                <a:lnTo>
                  <a:pt x="0" y="2007870"/>
                </a:lnTo>
                <a:lnTo>
                  <a:pt x="0" y="6680860"/>
                </a:lnTo>
                <a:lnTo>
                  <a:pt x="12134646" y="6680860"/>
                </a:lnTo>
                <a:lnTo>
                  <a:pt x="12134646" y="0"/>
                </a:lnTo>
                <a:close/>
              </a:path>
            </a:pathLst>
          </a:custGeom>
          <a:solidFill>
            <a:schemeClr val="bg1"/>
          </a:solidFill>
        </p:spPr>
        <p:txBody>
          <a:bodyPr wrap="square" lIns="0" tIns="0" rIns="0" bIns="0" rtlCol="0"/>
          <a:lstStyle/>
          <a:p>
            <a:endParaRPr/>
          </a:p>
        </p:txBody>
      </p:sp>
      <p:sp>
        <p:nvSpPr>
          <p:cNvPr id="9" name="Titel 1">
            <a:extLst>
              <a:ext uri="{FF2B5EF4-FFF2-40B4-BE49-F238E27FC236}">
                <a16:creationId xmlns:a16="http://schemas.microsoft.com/office/drawing/2014/main" id="{DC0F8866-52FC-8D00-548F-06A6C3C72580}"/>
              </a:ext>
            </a:extLst>
          </p:cNvPr>
          <p:cNvSpPr>
            <a:spLocks noGrp="1"/>
          </p:cNvSpPr>
          <p:nvPr>
            <p:ph type="title"/>
          </p:nvPr>
        </p:nvSpPr>
        <p:spPr>
          <a:xfrm>
            <a:off x="2152733"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fr-FR"/>
              <a:t>Modifiez le style du titre</a:t>
            </a:r>
            <a:endParaRPr lang="nl-BE"/>
          </a:p>
        </p:txBody>
      </p:sp>
      <p:sp>
        <p:nvSpPr>
          <p:cNvPr id="10" name="TextBox 9">
            <a:extLst>
              <a:ext uri="{FF2B5EF4-FFF2-40B4-BE49-F238E27FC236}">
                <a16:creationId xmlns:a16="http://schemas.microsoft.com/office/drawing/2014/main" id="{1328CA91-A3DB-33CC-D3E5-1C0AC867218B}"/>
              </a:ext>
            </a:extLst>
          </p:cNvPr>
          <p:cNvSpPr txBox="1"/>
          <p:nvPr userDrawn="1"/>
        </p:nvSpPr>
        <p:spPr>
          <a:xfrm>
            <a:off x="10921174" y="6363852"/>
            <a:ext cx="1182254" cy="307777"/>
          </a:xfrm>
          <a:prstGeom prst="rect">
            <a:avLst/>
          </a:prstGeom>
          <a:noFill/>
        </p:spPr>
        <p:txBody>
          <a:bodyPr wrap="square" rtlCol="0">
            <a:spAutoFit/>
          </a:bodyPr>
          <a:lstStyle/>
          <a:p>
            <a:pPr algn="r"/>
            <a:fld id="{854852F9-C3A0-4A3E-9AC1-EC03AA4C68BF}" type="slidenum">
              <a:rPr lang="en-GB" sz="1400" smtClean="0">
                <a:latin typeface="Avenir Next LT Pro Demi" panose="020B0704020202020204" pitchFamily="34" charset="0"/>
              </a:rPr>
              <a:pPr algn="r"/>
              <a:t>‹#›</a:t>
            </a:fld>
            <a:endParaRPr lang="en-GB">
              <a:latin typeface="Avenir Next LT Pro Demi" panose="020B0704020202020204" pitchFamily="34" charset="0"/>
            </a:endParaRPr>
          </a:p>
        </p:txBody>
      </p:sp>
      <p:cxnSp>
        <p:nvCxnSpPr>
          <p:cNvPr id="11" name="Straight Connector 10">
            <a:extLst>
              <a:ext uri="{FF2B5EF4-FFF2-40B4-BE49-F238E27FC236}">
                <a16:creationId xmlns:a16="http://schemas.microsoft.com/office/drawing/2014/main" id="{6A61C723-F0CA-A753-38DE-99307249D89E}"/>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pic>
        <p:nvPicPr>
          <p:cNvPr id="14" name="Afbeelding 9">
            <a:extLst>
              <a:ext uri="{FF2B5EF4-FFF2-40B4-BE49-F238E27FC236}">
                <a16:creationId xmlns:a16="http://schemas.microsoft.com/office/drawing/2014/main" id="{738C446F-A8C3-AEA3-FD0D-827420965CD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sp>
        <p:nvSpPr>
          <p:cNvPr id="16" name="Tijdelijke aanduiding voor inhoud 2">
            <a:extLst>
              <a:ext uri="{FF2B5EF4-FFF2-40B4-BE49-F238E27FC236}">
                <a16:creationId xmlns:a16="http://schemas.microsoft.com/office/drawing/2014/main" id="{F1F4D372-27D3-4058-636A-3BA4E4511D29}"/>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Tree>
    <p:extLst>
      <p:ext uri="{BB962C8B-B14F-4D97-AF65-F5344CB8AC3E}">
        <p14:creationId xmlns:p14="http://schemas.microsoft.com/office/powerpoint/2010/main" val="2855311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1" cy="253916"/>
          </a:xfrm>
          <a:prstGeom prst="rect">
            <a:avLst/>
          </a:prstGeom>
          <a:noFill/>
        </p:spPr>
        <p:txBody>
          <a:bodyPr wrap="square" rtlCol="0">
            <a:spAutoFit/>
          </a:bodyPr>
          <a:lstStyle/>
          <a:p>
            <a:pPr algn="r"/>
            <a:fld id="{854852F9-C3A0-4A3E-9AC1-EC03AA4C68BF}" type="slidenum">
              <a:rPr lang="en-GB" sz="1050" smtClean="0">
                <a:solidFill>
                  <a:srgbClr val="2C3051"/>
                </a:solidFill>
                <a:latin typeface="Avenir Next LT Pro Demi" panose="020B0704020202020204" pitchFamily="34" charset="0"/>
              </a:rPr>
              <a:pPr algn="r"/>
              <a:t>‹#›</a:t>
            </a:fld>
            <a:endParaRPr lang="en-GB" sz="1350">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5" y="6415656"/>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9" y="6363854"/>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ABE99CAF-2B6B-D3B7-3276-2F78CF56013F}"/>
              </a:ext>
            </a:extLst>
          </p:cNvPr>
          <p:cNvSpPr>
            <a:spLocks noGrp="1"/>
          </p:cNvSpPr>
          <p:nvPr>
            <p:ph idx="1" hasCustomPrompt="1"/>
          </p:nvPr>
        </p:nvSpPr>
        <p:spPr>
          <a:xfrm>
            <a:off x="756555" y="2218967"/>
            <a:ext cx="10515600" cy="3256574"/>
          </a:xfrm>
          <a:prstGeom prst="rect">
            <a:avLst/>
          </a:prstGeom>
        </p:spPr>
        <p:txBody>
          <a:bodyPr/>
          <a:lstStyle>
            <a:lvl1pPr marL="342900" indent="-342900">
              <a:buClr>
                <a:srgbClr val="D76C3B"/>
              </a:buClr>
              <a:buSzPct val="50000"/>
              <a:buFont typeface="Courier New" panose="02070309020205020404" pitchFamily="49" charset="0"/>
              <a:buChar char="o"/>
              <a:defRPr sz="2100">
                <a:solidFill>
                  <a:srgbClr val="2C3051"/>
                </a:solidFill>
                <a:latin typeface="Avenir" panose="02000503020000020003"/>
              </a:defRPr>
            </a:lvl1pPr>
            <a:lvl2pPr marL="514350" indent="-171450">
              <a:buClr>
                <a:srgbClr val="D86533"/>
              </a:buClr>
              <a:buSzPct val="50000"/>
              <a:buFont typeface="Arial" panose="020B0604020202020204" pitchFamily="34" charset="0"/>
              <a:buChar char="•"/>
              <a:defRPr sz="2100" b="0" i="0">
                <a:solidFill>
                  <a:srgbClr val="2C3051"/>
                </a:solidFill>
                <a:latin typeface="Avenir" panose="02000503020000020003"/>
              </a:defRPr>
            </a:lvl2pPr>
            <a:lvl3pPr marL="857250" indent="-171450">
              <a:buClr>
                <a:srgbClr val="2C3051"/>
              </a:buClr>
              <a:buSzPct val="50000"/>
              <a:buFont typeface="Courier New" panose="02070309020205020404" pitchFamily="49" charset="0"/>
              <a:buChar char="o"/>
              <a:defRPr sz="2100">
                <a:solidFill>
                  <a:srgbClr val="2C3051"/>
                </a:solidFill>
                <a:latin typeface="Avenir" panose="02000503020000020003"/>
              </a:defRPr>
            </a:lvl3pPr>
            <a:lvl4pPr marL="1200150" indent="-171450">
              <a:buClr>
                <a:srgbClr val="C1E0F7"/>
              </a:buClr>
              <a:buFont typeface="Arial" panose="020B0604020202020204" pitchFamily="34" charset="0"/>
              <a:buChar char="•"/>
              <a:defRPr sz="21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1163879" y="401313"/>
            <a:ext cx="9119423" cy="965531"/>
          </a:xfrm>
          <a:prstGeom prst="rect">
            <a:avLst/>
          </a:prstGeom>
        </p:spPr>
        <p:txBody>
          <a:bodyPr>
            <a:normAutofit/>
          </a:bodyPr>
          <a:lstStyle>
            <a:lvl1pPr algn="l">
              <a:defRPr sz="3000" b="1" i="0">
                <a:solidFill>
                  <a:srgbClr val="D86533"/>
                </a:solidFill>
                <a:latin typeface="Avenir Black" panose="02000503020000020003" pitchFamily="2" charset="0"/>
              </a:defRPr>
            </a:lvl1pPr>
          </a:lstStyle>
          <a:p>
            <a:r>
              <a:rPr lang="fr-FR"/>
              <a:t>Modifiez le style du titre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2" y="1"/>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sz="1350"/>
          </a:p>
        </p:txBody>
      </p:sp>
      <p:sp>
        <p:nvSpPr>
          <p:cNvPr id="20" name="object 2">
            <a:extLst>
              <a:ext uri="{FF2B5EF4-FFF2-40B4-BE49-F238E27FC236}">
                <a16:creationId xmlns:a16="http://schemas.microsoft.com/office/drawing/2014/main" id="{2F2AC7B1-8558-CB1E-7C04-AA2ACBDBC93E}"/>
              </a:ext>
            </a:extLst>
          </p:cNvPr>
          <p:cNvSpPr/>
          <p:nvPr userDrawn="1"/>
        </p:nvSpPr>
        <p:spPr>
          <a:xfrm>
            <a:off x="0" y="3"/>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sz="1350"/>
          </a:p>
        </p:txBody>
      </p:sp>
    </p:spTree>
    <p:extLst>
      <p:ext uri="{BB962C8B-B14F-4D97-AF65-F5344CB8AC3E}">
        <p14:creationId xmlns:p14="http://schemas.microsoft.com/office/powerpoint/2010/main" val="355196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2" name="Titel 5">
            <a:extLst>
              <a:ext uri="{FF2B5EF4-FFF2-40B4-BE49-F238E27FC236}">
                <a16:creationId xmlns:a16="http://schemas.microsoft.com/office/drawing/2014/main" id="{CC239E32-0ED0-179F-01FE-2FD5A5B41DA6}"/>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14" name="Text Placeholder 13">
            <a:extLst>
              <a:ext uri="{FF2B5EF4-FFF2-40B4-BE49-F238E27FC236}">
                <a16:creationId xmlns:a16="http://schemas.microsoft.com/office/drawing/2014/main" id="{67941A95-B6BA-8C8C-2149-B16630EE0092}"/>
              </a:ext>
            </a:extLst>
          </p:cNvPr>
          <p:cNvSpPr>
            <a:spLocks noGrp="1"/>
          </p:cNvSpPr>
          <p:nvPr>
            <p:ph type="body" sz="quarter" idx="10" hasCustomPrompt="1"/>
          </p:nvPr>
        </p:nvSpPr>
        <p:spPr>
          <a:xfrm>
            <a:off x="273050" y="1216025"/>
            <a:ext cx="11726863" cy="4900613"/>
          </a:xfrm>
          <a:prstGeom prst="rect">
            <a:avLst/>
          </a:prstGeom>
        </p:spPr>
        <p:txBody>
          <a:bodyPr/>
          <a:lstStyle>
            <a:lvl1pPr marL="285750" indent="-285750">
              <a:buFont typeface="Arial" panose="020B0604020202020204" pitchFamily="34" charset="0"/>
              <a:buChar char="•"/>
              <a:defRPr/>
            </a:lvl1pPr>
            <a:lvl2pPr marL="742950" indent="-285750">
              <a:buFont typeface="Courier New" panose="02070309020205020404" pitchFamily="49" charset="0"/>
              <a:buChar char="o"/>
              <a:defRPr/>
            </a:lvl2pPr>
            <a:lvl3pPr marL="1200150" indent="-285750">
              <a:buFont typeface="Wingdings" panose="05000000000000000000" pitchFamily="2" charset="2"/>
              <a:buChar char="§"/>
              <a:defRPr/>
            </a:lvl3pPr>
          </a:lstStyle>
          <a:p>
            <a:pPr lvl="0"/>
            <a:r>
              <a:rPr lang="en-US"/>
              <a:t>First Level</a:t>
            </a:r>
          </a:p>
          <a:p>
            <a:pPr lvl="1"/>
            <a:r>
              <a:rPr lang="en-US"/>
              <a:t>Second level</a:t>
            </a:r>
          </a:p>
          <a:p>
            <a:pPr lvl="2"/>
            <a:r>
              <a:rPr lang="en-US"/>
              <a:t>Third level</a:t>
            </a:r>
          </a:p>
        </p:txBody>
      </p:sp>
    </p:spTree>
    <p:extLst>
      <p:ext uri="{BB962C8B-B14F-4D97-AF65-F5344CB8AC3E}">
        <p14:creationId xmlns:p14="http://schemas.microsoft.com/office/powerpoint/2010/main" val="423341096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1" cy="253916"/>
          </a:xfrm>
          <a:prstGeom prst="rect">
            <a:avLst/>
          </a:prstGeom>
          <a:noFill/>
        </p:spPr>
        <p:txBody>
          <a:bodyPr wrap="square" rtlCol="0">
            <a:spAutoFit/>
          </a:bodyPr>
          <a:lstStyle/>
          <a:p>
            <a:pPr algn="r"/>
            <a:fld id="{854852F9-C3A0-4A3E-9AC1-EC03AA4C68BF}" type="slidenum">
              <a:rPr lang="en-GB" sz="1050" smtClean="0">
                <a:solidFill>
                  <a:srgbClr val="2C3051"/>
                </a:solidFill>
                <a:latin typeface="Avenir Next LT Pro Demi" panose="020B0704020202020204" pitchFamily="34" charset="0"/>
              </a:rPr>
              <a:pPr algn="r"/>
              <a:t>‹#›</a:t>
            </a:fld>
            <a:endParaRPr lang="en-GB" sz="1350">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5" y="6415656"/>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9" y="6363854"/>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ABE99CAF-2B6B-D3B7-3276-2F78CF56013F}"/>
              </a:ext>
            </a:extLst>
          </p:cNvPr>
          <p:cNvSpPr>
            <a:spLocks noGrp="1"/>
          </p:cNvSpPr>
          <p:nvPr>
            <p:ph idx="1" hasCustomPrompt="1"/>
          </p:nvPr>
        </p:nvSpPr>
        <p:spPr>
          <a:xfrm>
            <a:off x="756555" y="2218967"/>
            <a:ext cx="10515600" cy="3256574"/>
          </a:xfrm>
          <a:prstGeom prst="rect">
            <a:avLst/>
          </a:prstGeom>
        </p:spPr>
        <p:txBody>
          <a:bodyPr/>
          <a:lstStyle>
            <a:lvl1pPr marL="342900" indent="-342900">
              <a:buClr>
                <a:srgbClr val="D76C3B"/>
              </a:buClr>
              <a:buSzPct val="50000"/>
              <a:buFont typeface="Courier New" panose="02070309020205020404" pitchFamily="49" charset="0"/>
              <a:buChar char="o"/>
              <a:defRPr sz="2100">
                <a:solidFill>
                  <a:srgbClr val="2C3051"/>
                </a:solidFill>
                <a:latin typeface="Avenir" panose="02000503020000020003"/>
              </a:defRPr>
            </a:lvl1pPr>
            <a:lvl2pPr marL="514350" indent="-171450">
              <a:buClr>
                <a:srgbClr val="D86533"/>
              </a:buClr>
              <a:buSzPct val="50000"/>
              <a:buFont typeface="Arial" panose="020B0604020202020204" pitchFamily="34" charset="0"/>
              <a:buChar char="•"/>
              <a:defRPr sz="2100" b="0" i="0">
                <a:solidFill>
                  <a:srgbClr val="2C3051"/>
                </a:solidFill>
                <a:latin typeface="Avenir" panose="02000503020000020003"/>
              </a:defRPr>
            </a:lvl2pPr>
            <a:lvl3pPr marL="857250" indent="-171450">
              <a:buClr>
                <a:srgbClr val="2C3051"/>
              </a:buClr>
              <a:buSzPct val="50000"/>
              <a:buFont typeface="Courier New" panose="02070309020205020404" pitchFamily="49" charset="0"/>
              <a:buChar char="o"/>
              <a:defRPr sz="2100">
                <a:solidFill>
                  <a:srgbClr val="2C3051"/>
                </a:solidFill>
                <a:latin typeface="Avenir" panose="02000503020000020003"/>
              </a:defRPr>
            </a:lvl3pPr>
            <a:lvl4pPr marL="1200150" indent="-171450">
              <a:buClr>
                <a:srgbClr val="C1E0F7"/>
              </a:buClr>
              <a:buFont typeface="Arial" panose="020B0604020202020204" pitchFamily="34" charset="0"/>
              <a:buChar char="•"/>
              <a:defRPr sz="21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81"/>
            <a:ext cx="9119423" cy="965531"/>
          </a:xfrm>
          <a:prstGeom prst="rect">
            <a:avLst/>
          </a:prstGeom>
        </p:spPr>
        <p:txBody>
          <a:bodyPr>
            <a:normAutofit/>
          </a:bodyPr>
          <a:lstStyle>
            <a:lvl1pPr algn="l">
              <a:defRPr sz="3000" b="1" i="0">
                <a:solidFill>
                  <a:srgbClr val="D86533"/>
                </a:solidFill>
                <a:latin typeface="Avenir Black" panose="02000503020000020003" pitchFamily="2" charset="0"/>
              </a:defRPr>
            </a:lvl1pPr>
          </a:lstStyle>
          <a:p>
            <a:r>
              <a:rPr lang="fr-FR"/>
              <a:t>Modifiez le style du titre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2" y="1"/>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sz="1350"/>
          </a:p>
        </p:txBody>
      </p:sp>
      <p:sp>
        <p:nvSpPr>
          <p:cNvPr id="20" name="object 2">
            <a:extLst>
              <a:ext uri="{FF2B5EF4-FFF2-40B4-BE49-F238E27FC236}">
                <a16:creationId xmlns:a16="http://schemas.microsoft.com/office/drawing/2014/main" id="{2F2AC7B1-8558-CB1E-7C04-AA2ACBDBC93E}"/>
              </a:ext>
            </a:extLst>
          </p:cNvPr>
          <p:cNvSpPr/>
          <p:nvPr userDrawn="1"/>
        </p:nvSpPr>
        <p:spPr>
          <a:xfrm>
            <a:off x="0" y="3"/>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sz="1350"/>
          </a:p>
        </p:txBody>
      </p:sp>
    </p:spTree>
    <p:extLst>
      <p:ext uri="{BB962C8B-B14F-4D97-AF65-F5344CB8AC3E}">
        <p14:creationId xmlns:p14="http://schemas.microsoft.com/office/powerpoint/2010/main" val="611858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BB95-B1C3-8A7B-B93A-4A237B735D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F3B85A-451B-A3ED-97AD-546C57E27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1D447B-7234-5ADD-823D-74FF2BD6AA09}"/>
              </a:ext>
            </a:extLst>
          </p:cNvPr>
          <p:cNvSpPr>
            <a:spLocks noGrp="1"/>
          </p:cNvSpPr>
          <p:nvPr>
            <p:ph type="dt" sz="half" idx="10"/>
          </p:nvPr>
        </p:nvSpPr>
        <p:spPr/>
        <p:txBody>
          <a:bodyPr/>
          <a:lstStyle/>
          <a:p>
            <a:fld id="{214D9011-C494-4ACF-9510-EC9626A69CC5}" type="datetimeFigureOut">
              <a:rPr lang="en-GB" smtClean="0"/>
              <a:t>06/05/2025</a:t>
            </a:fld>
            <a:endParaRPr lang="en-GB"/>
          </a:p>
        </p:txBody>
      </p:sp>
      <p:sp>
        <p:nvSpPr>
          <p:cNvPr id="5" name="Footer Placeholder 4">
            <a:extLst>
              <a:ext uri="{FF2B5EF4-FFF2-40B4-BE49-F238E27FC236}">
                <a16:creationId xmlns:a16="http://schemas.microsoft.com/office/drawing/2014/main" id="{F1A19300-1079-6364-EC4B-195E1D3B90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CC3F8C-88B8-2D78-8D85-464BA8CF9DA9}"/>
              </a:ext>
            </a:extLst>
          </p:cNvPr>
          <p:cNvSpPr>
            <a:spLocks noGrp="1"/>
          </p:cNvSpPr>
          <p:nvPr>
            <p:ph type="sldNum" sz="quarter" idx="12"/>
          </p:nvPr>
        </p:nvSpPr>
        <p:spPr/>
        <p:txBody>
          <a:bodyPr/>
          <a:lstStyle/>
          <a:p>
            <a:fld id="{E8875EE2-78EE-4FD6-9AB6-66797D987063}" type="slidenum">
              <a:rPr lang="en-GB" smtClean="0"/>
              <a:t>‹#›</a:t>
            </a:fld>
            <a:endParaRPr lang="en-GB"/>
          </a:p>
        </p:txBody>
      </p:sp>
    </p:spTree>
    <p:extLst>
      <p:ext uri="{BB962C8B-B14F-4D97-AF65-F5344CB8AC3E}">
        <p14:creationId xmlns:p14="http://schemas.microsoft.com/office/powerpoint/2010/main" val="4161636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75371621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1B9B-C0DE-19F8-0D2C-5281545B0B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36AF4D-2127-CEFA-BD25-3BB021823A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64B610-F130-D4E9-C3E7-58D10F1ABAE7}"/>
              </a:ext>
            </a:extLst>
          </p:cNvPr>
          <p:cNvSpPr>
            <a:spLocks noGrp="1"/>
          </p:cNvSpPr>
          <p:nvPr>
            <p:ph type="dt" sz="half" idx="10"/>
          </p:nvPr>
        </p:nvSpPr>
        <p:spPr/>
        <p:txBody>
          <a:bodyPr/>
          <a:lstStyle/>
          <a:p>
            <a:fld id="{1095A7DE-0915-4C5E-B854-147DDC628243}" type="datetimeFigureOut">
              <a:rPr lang="en-US" smtClean="0"/>
              <a:t>5/6/2025</a:t>
            </a:fld>
            <a:endParaRPr lang="en-US"/>
          </a:p>
        </p:txBody>
      </p:sp>
      <p:sp>
        <p:nvSpPr>
          <p:cNvPr id="5" name="Footer Placeholder 4">
            <a:extLst>
              <a:ext uri="{FF2B5EF4-FFF2-40B4-BE49-F238E27FC236}">
                <a16:creationId xmlns:a16="http://schemas.microsoft.com/office/drawing/2014/main" id="{EF7FB19D-789A-4CD9-ED70-ED52B4A9F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C222C-F2A2-7897-D060-5A56024BDCC0}"/>
              </a:ext>
            </a:extLst>
          </p:cNvPr>
          <p:cNvSpPr>
            <a:spLocks noGrp="1"/>
          </p:cNvSpPr>
          <p:nvPr>
            <p:ph type="sldNum" sz="quarter" idx="12"/>
          </p:nvPr>
        </p:nvSpPr>
        <p:spPr/>
        <p:txBody>
          <a:bodyPr/>
          <a:lstStyle/>
          <a:p>
            <a:fld id="{F8801299-9CF1-4B92-8233-A764E24DBA27}" type="slidenum">
              <a:rPr lang="en-US" smtClean="0"/>
              <a:t>‹#›</a:t>
            </a:fld>
            <a:endParaRPr lang="en-US"/>
          </a:p>
        </p:txBody>
      </p:sp>
    </p:spTree>
    <p:extLst>
      <p:ext uri="{BB962C8B-B14F-4D97-AF65-F5344CB8AC3E}">
        <p14:creationId xmlns:p14="http://schemas.microsoft.com/office/powerpoint/2010/main" val="335675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AC7B-B3C8-A9C3-13A8-95862BF498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18BE3-28FC-49B0-3D55-36E4C68752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19BA9-B277-D69B-96FD-C0FC44E6C6B5}"/>
              </a:ext>
            </a:extLst>
          </p:cNvPr>
          <p:cNvSpPr>
            <a:spLocks noGrp="1"/>
          </p:cNvSpPr>
          <p:nvPr>
            <p:ph type="dt" sz="half" idx="10"/>
          </p:nvPr>
        </p:nvSpPr>
        <p:spPr/>
        <p:txBody>
          <a:bodyPr/>
          <a:lstStyle/>
          <a:p>
            <a:fld id="{1095A7DE-0915-4C5E-B854-147DDC628243}" type="datetimeFigureOut">
              <a:rPr lang="en-US" smtClean="0"/>
              <a:t>5/6/2025</a:t>
            </a:fld>
            <a:endParaRPr lang="en-US"/>
          </a:p>
        </p:txBody>
      </p:sp>
      <p:sp>
        <p:nvSpPr>
          <p:cNvPr id="5" name="Footer Placeholder 4">
            <a:extLst>
              <a:ext uri="{FF2B5EF4-FFF2-40B4-BE49-F238E27FC236}">
                <a16:creationId xmlns:a16="http://schemas.microsoft.com/office/drawing/2014/main" id="{537A6BD6-3CC8-E630-0F69-95059498B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5F87C-6CBD-0F75-F470-F9303957C94D}"/>
              </a:ext>
            </a:extLst>
          </p:cNvPr>
          <p:cNvSpPr>
            <a:spLocks noGrp="1"/>
          </p:cNvSpPr>
          <p:nvPr>
            <p:ph type="sldNum" sz="quarter" idx="12"/>
          </p:nvPr>
        </p:nvSpPr>
        <p:spPr/>
        <p:txBody>
          <a:bodyPr/>
          <a:lstStyle/>
          <a:p>
            <a:fld id="{F8801299-9CF1-4B92-8233-A764E24DBA27}" type="slidenum">
              <a:rPr lang="en-US" smtClean="0"/>
              <a:t>‹#›</a:t>
            </a:fld>
            <a:endParaRPr lang="en-US"/>
          </a:p>
        </p:txBody>
      </p:sp>
    </p:spTree>
    <p:extLst>
      <p:ext uri="{BB962C8B-B14F-4D97-AF65-F5344CB8AC3E}">
        <p14:creationId xmlns:p14="http://schemas.microsoft.com/office/powerpoint/2010/main" val="815116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CA07E-9F46-DC32-E952-C6F299A836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C6112A-4F7C-2853-6733-3F6FA88FA1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85244-036C-AA22-6E72-38829E50FE02}"/>
              </a:ext>
            </a:extLst>
          </p:cNvPr>
          <p:cNvSpPr>
            <a:spLocks noGrp="1"/>
          </p:cNvSpPr>
          <p:nvPr>
            <p:ph type="dt" sz="half" idx="10"/>
          </p:nvPr>
        </p:nvSpPr>
        <p:spPr/>
        <p:txBody>
          <a:bodyPr/>
          <a:lstStyle/>
          <a:p>
            <a:fld id="{1095A7DE-0915-4C5E-B854-147DDC628243}" type="datetimeFigureOut">
              <a:rPr lang="en-US" smtClean="0"/>
              <a:t>5/6/2025</a:t>
            </a:fld>
            <a:endParaRPr lang="en-US"/>
          </a:p>
        </p:txBody>
      </p:sp>
      <p:sp>
        <p:nvSpPr>
          <p:cNvPr id="5" name="Footer Placeholder 4">
            <a:extLst>
              <a:ext uri="{FF2B5EF4-FFF2-40B4-BE49-F238E27FC236}">
                <a16:creationId xmlns:a16="http://schemas.microsoft.com/office/drawing/2014/main" id="{C6EF6A94-F2AD-6D55-E411-46D228228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0D958-84BF-C965-3834-E1CD953D85FB}"/>
              </a:ext>
            </a:extLst>
          </p:cNvPr>
          <p:cNvSpPr>
            <a:spLocks noGrp="1"/>
          </p:cNvSpPr>
          <p:nvPr>
            <p:ph type="sldNum" sz="quarter" idx="12"/>
          </p:nvPr>
        </p:nvSpPr>
        <p:spPr/>
        <p:txBody>
          <a:bodyPr/>
          <a:lstStyle/>
          <a:p>
            <a:fld id="{F8801299-9CF1-4B92-8233-A764E24DBA27}" type="slidenum">
              <a:rPr lang="en-US" smtClean="0"/>
              <a:t>‹#›</a:t>
            </a:fld>
            <a:endParaRPr lang="en-US"/>
          </a:p>
        </p:txBody>
      </p:sp>
    </p:spTree>
    <p:extLst>
      <p:ext uri="{BB962C8B-B14F-4D97-AF65-F5344CB8AC3E}">
        <p14:creationId xmlns:p14="http://schemas.microsoft.com/office/powerpoint/2010/main" val="989793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5F23-CFF5-1923-5FC7-9554E23DC8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2C3F4-E02C-A396-36A2-F8D6FD5B2A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4BB068-2B32-D120-5860-81EF2647D6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9214EF-CE01-15CF-960C-AC8659C20C54}"/>
              </a:ext>
            </a:extLst>
          </p:cNvPr>
          <p:cNvSpPr>
            <a:spLocks noGrp="1"/>
          </p:cNvSpPr>
          <p:nvPr>
            <p:ph type="dt" sz="half" idx="10"/>
          </p:nvPr>
        </p:nvSpPr>
        <p:spPr/>
        <p:txBody>
          <a:bodyPr/>
          <a:lstStyle/>
          <a:p>
            <a:fld id="{1095A7DE-0915-4C5E-B854-147DDC628243}" type="datetimeFigureOut">
              <a:rPr lang="en-US" smtClean="0"/>
              <a:t>5/6/2025</a:t>
            </a:fld>
            <a:endParaRPr lang="en-US"/>
          </a:p>
        </p:txBody>
      </p:sp>
      <p:sp>
        <p:nvSpPr>
          <p:cNvPr id="6" name="Footer Placeholder 5">
            <a:extLst>
              <a:ext uri="{FF2B5EF4-FFF2-40B4-BE49-F238E27FC236}">
                <a16:creationId xmlns:a16="http://schemas.microsoft.com/office/drawing/2014/main" id="{F1387276-60F6-BA95-CE70-CDE42FA4B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DE563-77BE-3342-64BE-70914C08D5E3}"/>
              </a:ext>
            </a:extLst>
          </p:cNvPr>
          <p:cNvSpPr>
            <a:spLocks noGrp="1"/>
          </p:cNvSpPr>
          <p:nvPr>
            <p:ph type="sldNum" sz="quarter" idx="12"/>
          </p:nvPr>
        </p:nvSpPr>
        <p:spPr/>
        <p:txBody>
          <a:bodyPr/>
          <a:lstStyle/>
          <a:p>
            <a:fld id="{F8801299-9CF1-4B92-8233-A764E24DBA27}" type="slidenum">
              <a:rPr lang="en-US" smtClean="0"/>
              <a:t>‹#›</a:t>
            </a:fld>
            <a:endParaRPr lang="en-US"/>
          </a:p>
        </p:txBody>
      </p:sp>
    </p:spTree>
    <p:extLst>
      <p:ext uri="{BB962C8B-B14F-4D97-AF65-F5344CB8AC3E}">
        <p14:creationId xmlns:p14="http://schemas.microsoft.com/office/powerpoint/2010/main" val="1981590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8D3CF-929C-802B-6A75-2DBA3CD8AE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D9709-5470-5252-A925-4D2243414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CB9A5-440B-C1F3-0BA4-3F40994ACB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917174-D6A8-3D73-B40A-E7CFE5047B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DE70AD-BE86-937E-6B10-B607516BAF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96BA51-42B1-48DF-3724-549716D6663A}"/>
              </a:ext>
            </a:extLst>
          </p:cNvPr>
          <p:cNvSpPr>
            <a:spLocks noGrp="1"/>
          </p:cNvSpPr>
          <p:nvPr>
            <p:ph type="dt" sz="half" idx="10"/>
          </p:nvPr>
        </p:nvSpPr>
        <p:spPr/>
        <p:txBody>
          <a:bodyPr/>
          <a:lstStyle/>
          <a:p>
            <a:fld id="{1095A7DE-0915-4C5E-B854-147DDC628243}" type="datetimeFigureOut">
              <a:rPr lang="en-US" smtClean="0"/>
              <a:t>5/6/2025</a:t>
            </a:fld>
            <a:endParaRPr lang="en-US"/>
          </a:p>
        </p:txBody>
      </p:sp>
      <p:sp>
        <p:nvSpPr>
          <p:cNvPr id="8" name="Footer Placeholder 7">
            <a:extLst>
              <a:ext uri="{FF2B5EF4-FFF2-40B4-BE49-F238E27FC236}">
                <a16:creationId xmlns:a16="http://schemas.microsoft.com/office/drawing/2014/main" id="{D6162815-9A7F-E160-DFA4-B316A9B7A7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D4D6E4-BA34-8927-A06F-AB16F3056F40}"/>
              </a:ext>
            </a:extLst>
          </p:cNvPr>
          <p:cNvSpPr>
            <a:spLocks noGrp="1"/>
          </p:cNvSpPr>
          <p:nvPr>
            <p:ph type="sldNum" sz="quarter" idx="12"/>
          </p:nvPr>
        </p:nvSpPr>
        <p:spPr/>
        <p:txBody>
          <a:bodyPr/>
          <a:lstStyle/>
          <a:p>
            <a:fld id="{F8801299-9CF1-4B92-8233-A764E24DBA27}" type="slidenum">
              <a:rPr lang="en-US" smtClean="0"/>
              <a:t>‹#›</a:t>
            </a:fld>
            <a:endParaRPr lang="en-US"/>
          </a:p>
        </p:txBody>
      </p:sp>
    </p:spTree>
    <p:extLst>
      <p:ext uri="{BB962C8B-B14F-4D97-AF65-F5344CB8AC3E}">
        <p14:creationId xmlns:p14="http://schemas.microsoft.com/office/powerpoint/2010/main" val="1933384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1502-ADDE-1C5B-3910-F3B5843F88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144508-9832-1AF3-9980-C9F1883FA7B6}"/>
              </a:ext>
            </a:extLst>
          </p:cNvPr>
          <p:cNvSpPr>
            <a:spLocks noGrp="1"/>
          </p:cNvSpPr>
          <p:nvPr>
            <p:ph type="dt" sz="half" idx="10"/>
          </p:nvPr>
        </p:nvSpPr>
        <p:spPr/>
        <p:txBody>
          <a:bodyPr/>
          <a:lstStyle/>
          <a:p>
            <a:fld id="{1095A7DE-0915-4C5E-B854-147DDC628243}" type="datetimeFigureOut">
              <a:rPr lang="en-US" smtClean="0"/>
              <a:t>5/6/2025</a:t>
            </a:fld>
            <a:endParaRPr lang="en-US"/>
          </a:p>
        </p:txBody>
      </p:sp>
      <p:sp>
        <p:nvSpPr>
          <p:cNvPr id="4" name="Footer Placeholder 3">
            <a:extLst>
              <a:ext uri="{FF2B5EF4-FFF2-40B4-BE49-F238E27FC236}">
                <a16:creationId xmlns:a16="http://schemas.microsoft.com/office/drawing/2014/main" id="{A3927305-4A89-AA4C-8115-D1758536A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F0A3A3-AA9B-9F75-1812-619BDFED7D24}"/>
              </a:ext>
            </a:extLst>
          </p:cNvPr>
          <p:cNvSpPr>
            <a:spLocks noGrp="1"/>
          </p:cNvSpPr>
          <p:nvPr>
            <p:ph type="sldNum" sz="quarter" idx="12"/>
          </p:nvPr>
        </p:nvSpPr>
        <p:spPr/>
        <p:txBody>
          <a:bodyPr/>
          <a:lstStyle/>
          <a:p>
            <a:fld id="{F8801299-9CF1-4B92-8233-A764E24DBA27}" type="slidenum">
              <a:rPr lang="en-US" smtClean="0"/>
              <a:t>‹#›</a:t>
            </a:fld>
            <a:endParaRPr lang="en-US"/>
          </a:p>
        </p:txBody>
      </p:sp>
    </p:spTree>
    <p:extLst>
      <p:ext uri="{BB962C8B-B14F-4D97-AF65-F5344CB8AC3E}">
        <p14:creationId xmlns:p14="http://schemas.microsoft.com/office/powerpoint/2010/main" val="425284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EF1BB-0676-9C2A-8CC0-36F7687EE0FA}"/>
              </a:ext>
            </a:extLst>
          </p:cNvPr>
          <p:cNvSpPr>
            <a:spLocks noGrp="1"/>
          </p:cNvSpPr>
          <p:nvPr>
            <p:ph type="dt" sz="half" idx="10"/>
          </p:nvPr>
        </p:nvSpPr>
        <p:spPr/>
        <p:txBody>
          <a:bodyPr/>
          <a:lstStyle/>
          <a:p>
            <a:fld id="{1095A7DE-0915-4C5E-B854-147DDC628243}" type="datetimeFigureOut">
              <a:rPr lang="en-US" smtClean="0"/>
              <a:t>5/6/2025</a:t>
            </a:fld>
            <a:endParaRPr lang="en-US"/>
          </a:p>
        </p:txBody>
      </p:sp>
      <p:sp>
        <p:nvSpPr>
          <p:cNvPr id="3" name="Footer Placeholder 2">
            <a:extLst>
              <a:ext uri="{FF2B5EF4-FFF2-40B4-BE49-F238E27FC236}">
                <a16:creationId xmlns:a16="http://schemas.microsoft.com/office/drawing/2014/main" id="{5613D4CB-B600-84EA-26B5-7D7FE2DA26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3C3D09-14CD-7257-9762-8A367988131F}"/>
              </a:ext>
            </a:extLst>
          </p:cNvPr>
          <p:cNvSpPr>
            <a:spLocks noGrp="1"/>
          </p:cNvSpPr>
          <p:nvPr>
            <p:ph type="sldNum" sz="quarter" idx="12"/>
          </p:nvPr>
        </p:nvSpPr>
        <p:spPr/>
        <p:txBody>
          <a:bodyPr/>
          <a:lstStyle/>
          <a:p>
            <a:fld id="{F8801299-9CF1-4B92-8233-A764E24DBA27}" type="slidenum">
              <a:rPr lang="en-US" smtClean="0"/>
              <a:t>‹#›</a:t>
            </a:fld>
            <a:endParaRPr lang="en-US"/>
          </a:p>
        </p:txBody>
      </p:sp>
    </p:spTree>
    <p:extLst>
      <p:ext uri="{BB962C8B-B14F-4D97-AF65-F5344CB8AC3E}">
        <p14:creationId xmlns:p14="http://schemas.microsoft.com/office/powerpoint/2010/main" val="2966976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headings">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336269"/>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69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11" name="Text Placeholder 13">
            <a:extLst>
              <a:ext uri="{FF2B5EF4-FFF2-40B4-BE49-F238E27FC236}">
                <a16:creationId xmlns:a16="http://schemas.microsoft.com/office/drawing/2014/main" id="{E65FA10B-A4BF-3BEB-9F76-C53AC813795D}"/>
              </a:ext>
            </a:extLst>
          </p:cNvPr>
          <p:cNvSpPr>
            <a:spLocks noGrp="1"/>
          </p:cNvSpPr>
          <p:nvPr>
            <p:ph type="body" sz="quarter" idx="10" hasCustomPrompt="1"/>
          </p:nvPr>
        </p:nvSpPr>
        <p:spPr>
          <a:xfrm>
            <a:off x="273050" y="1216025"/>
            <a:ext cx="11726863" cy="4900613"/>
          </a:xfrm>
          <a:prstGeom prst="rect">
            <a:avLst/>
          </a:prstGeom>
        </p:spPr>
        <p:txBody>
          <a:bodyPr/>
          <a:lstStyle>
            <a:lvl1pPr marL="285750" indent="-285750">
              <a:buFont typeface="Arial" panose="020B0604020202020204" pitchFamily="34" charset="0"/>
              <a:buChar char="•"/>
              <a:defRPr/>
            </a:lvl1pPr>
            <a:lvl2pPr marL="742950" indent="-285750">
              <a:buFont typeface="Courier New" panose="02070309020205020404" pitchFamily="49" charset="0"/>
              <a:buChar char="o"/>
              <a:defRPr/>
            </a:lvl2pPr>
            <a:lvl3pPr marL="1200150" indent="-285750">
              <a:buFont typeface="Wingdings" panose="05000000000000000000" pitchFamily="2" charset="2"/>
              <a:buChar char="§"/>
              <a:defRPr/>
            </a:lvl3pPr>
          </a:lstStyle>
          <a:p>
            <a:pPr lvl="0"/>
            <a:r>
              <a:rPr lang="en-US"/>
              <a:t>First Level</a:t>
            </a:r>
          </a:p>
          <a:p>
            <a:pPr lvl="1"/>
            <a:r>
              <a:rPr lang="en-US"/>
              <a:t>Second level</a:t>
            </a:r>
          </a:p>
          <a:p>
            <a:pPr lvl="2"/>
            <a:r>
              <a:rPr lang="en-US"/>
              <a:t>Third level</a:t>
            </a:r>
          </a:p>
        </p:txBody>
      </p:sp>
    </p:spTree>
    <p:extLst>
      <p:ext uri="{BB962C8B-B14F-4D97-AF65-F5344CB8AC3E}">
        <p14:creationId xmlns:p14="http://schemas.microsoft.com/office/powerpoint/2010/main" val="32632301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73D7-8438-FD31-8FE5-819E4D1D97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F194DE-F005-3555-2628-A5B7E2DB67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4F5EA9-C14A-D547-44E3-0638EB0CC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2F423C-AC25-8FCB-55C1-B57EE48AC04F}"/>
              </a:ext>
            </a:extLst>
          </p:cNvPr>
          <p:cNvSpPr>
            <a:spLocks noGrp="1"/>
          </p:cNvSpPr>
          <p:nvPr>
            <p:ph type="dt" sz="half" idx="10"/>
          </p:nvPr>
        </p:nvSpPr>
        <p:spPr/>
        <p:txBody>
          <a:bodyPr/>
          <a:lstStyle/>
          <a:p>
            <a:fld id="{1095A7DE-0915-4C5E-B854-147DDC628243}" type="datetimeFigureOut">
              <a:rPr lang="en-US" smtClean="0"/>
              <a:t>5/6/2025</a:t>
            </a:fld>
            <a:endParaRPr lang="en-US"/>
          </a:p>
        </p:txBody>
      </p:sp>
      <p:sp>
        <p:nvSpPr>
          <p:cNvPr id="6" name="Footer Placeholder 5">
            <a:extLst>
              <a:ext uri="{FF2B5EF4-FFF2-40B4-BE49-F238E27FC236}">
                <a16:creationId xmlns:a16="http://schemas.microsoft.com/office/drawing/2014/main" id="{4B552E43-F54E-3A39-6925-B565F63165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9511B-47FE-273E-F476-8D40C4E49196}"/>
              </a:ext>
            </a:extLst>
          </p:cNvPr>
          <p:cNvSpPr>
            <a:spLocks noGrp="1"/>
          </p:cNvSpPr>
          <p:nvPr>
            <p:ph type="sldNum" sz="quarter" idx="12"/>
          </p:nvPr>
        </p:nvSpPr>
        <p:spPr/>
        <p:txBody>
          <a:bodyPr/>
          <a:lstStyle/>
          <a:p>
            <a:fld id="{F8801299-9CF1-4B92-8233-A764E24DBA27}" type="slidenum">
              <a:rPr lang="en-US" smtClean="0"/>
              <a:t>‹#›</a:t>
            </a:fld>
            <a:endParaRPr lang="en-US"/>
          </a:p>
        </p:txBody>
      </p:sp>
    </p:spTree>
    <p:extLst>
      <p:ext uri="{BB962C8B-B14F-4D97-AF65-F5344CB8AC3E}">
        <p14:creationId xmlns:p14="http://schemas.microsoft.com/office/powerpoint/2010/main" val="713978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CCA6-03CB-B864-5921-F781126EFF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B2D827-2081-02ED-DF81-D1D37D67B8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0587B6-F61A-2B8C-1FEF-C3A919611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2176DD-7520-54F4-D51E-01223D0EDE2C}"/>
              </a:ext>
            </a:extLst>
          </p:cNvPr>
          <p:cNvSpPr>
            <a:spLocks noGrp="1"/>
          </p:cNvSpPr>
          <p:nvPr>
            <p:ph type="dt" sz="half" idx="10"/>
          </p:nvPr>
        </p:nvSpPr>
        <p:spPr/>
        <p:txBody>
          <a:bodyPr/>
          <a:lstStyle/>
          <a:p>
            <a:fld id="{1095A7DE-0915-4C5E-B854-147DDC628243}" type="datetimeFigureOut">
              <a:rPr lang="en-US" smtClean="0"/>
              <a:t>5/6/2025</a:t>
            </a:fld>
            <a:endParaRPr lang="en-US"/>
          </a:p>
        </p:txBody>
      </p:sp>
      <p:sp>
        <p:nvSpPr>
          <p:cNvPr id="6" name="Footer Placeholder 5">
            <a:extLst>
              <a:ext uri="{FF2B5EF4-FFF2-40B4-BE49-F238E27FC236}">
                <a16:creationId xmlns:a16="http://schemas.microsoft.com/office/drawing/2014/main" id="{E777648A-A395-A9EB-D0B6-D4691BA2A1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E041A9-5D49-B454-6E75-CAAFF7463841}"/>
              </a:ext>
            </a:extLst>
          </p:cNvPr>
          <p:cNvSpPr>
            <a:spLocks noGrp="1"/>
          </p:cNvSpPr>
          <p:nvPr>
            <p:ph type="sldNum" sz="quarter" idx="12"/>
          </p:nvPr>
        </p:nvSpPr>
        <p:spPr/>
        <p:txBody>
          <a:bodyPr/>
          <a:lstStyle/>
          <a:p>
            <a:fld id="{F8801299-9CF1-4B92-8233-A764E24DBA27}" type="slidenum">
              <a:rPr lang="en-US" smtClean="0"/>
              <a:t>‹#›</a:t>
            </a:fld>
            <a:endParaRPr lang="en-US"/>
          </a:p>
        </p:txBody>
      </p:sp>
    </p:spTree>
    <p:extLst>
      <p:ext uri="{BB962C8B-B14F-4D97-AF65-F5344CB8AC3E}">
        <p14:creationId xmlns:p14="http://schemas.microsoft.com/office/powerpoint/2010/main" val="534575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935F-FD55-7C64-3E59-FEB6476942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2358B7-F9BF-6427-DB6A-D3497F13B0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C2615-5D28-04C4-8E70-E27A3BCAD442}"/>
              </a:ext>
            </a:extLst>
          </p:cNvPr>
          <p:cNvSpPr>
            <a:spLocks noGrp="1"/>
          </p:cNvSpPr>
          <p:nvPr>
            <p:ph type="dt" sz="half" idx="10"/>
          </p:nvPr>
        </p:nvSpPr>
        <p:spPr/>
        <p:txBody>
          <a:bodyPr/>
          <a:lstStyle/>
          <a:p>
            <a:fld id="{1095A7DE-0915-4C5E-B854-147DDC628243}" type="datetimeFigureOut">
              <a:rPr lang="en-US" smtClean="0"/>
              <a:t>5/6/2025</a:t>
            </a:fld>
            <a:endParaRPr lang="en-US"/>
          </a:p>
        </p:txBody>
      </p:sp>
      <p:sp>
        <p:nvSpPr>
          <p:cNvPr id="5" name="Footer Placeholder 4">
            <a:extLst>
              <a:ext uri="{FF2B5EF4-FFF2-40B4-BE49-F238E27FC236}">
                <a16:creationId xmlns:a16="http://schemas.microsoft.com/office/drawing/2014/main" id="{F6A16735-D39B-2025-88E0-F4120DAA6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15507-A64E-5A92-50D6-8E48381620BE}"/>
              </a:ext>
            </a:extLst>
          </p:cNvPr>
          <p:cNvSpPr>
            <a:spLocks noGrp="1"/>
          </p:cNvSpPr>
          <p:nvPr>
            <p:ph type="sldNum" sz="quarter" idx="12"/>
          </p:nvPr>
        </p:nvSpPr>
        <p:spPr/>
        <p:txBody>
          <a:bodyPr/>
          <a:lstStyle/>
          <a:p>
            <a:fld id="{F8801299-9CF1-4B92-8233-A764E24DBA27}" type="slidenum">
              <a:rPr lang="en-US" smtClean="0"/>
              <a:t>‹#›</a:t>
            </a:fld>
            <a:endParaRPr lang="en-US"/>
          </a:p>
        </p:txBody>
      </p:sp>
    </p:spTree>
    <p:extLst>
      <p:ext uri="{BB962C8B-B14F-4D97-AF65-F5344CB8AC3E}">
        <p14:creationId xmlns:p14="http://schemas.microsoft.com/office/powerpoint/2010/main" val="2297003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82FE5-0A49-9E93-3723-A17AD4C660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0F202D-6F86-8C31-4D9C-E11FE3D64D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EE30C-E05A-5487-E36C-C06B59E1C7B4}"/>
              </a:ext>
            </a:extLst>
          </p:cNvPr>
          <p:cNvSpPr>
            <a:spLocks noGrp="1"/>
          </p:cNvSpPr>
          <p:nvPr>
            <p:ph type="dt" sz="half" idx="10"/>
          </p:nvPr>
        </p:nvSpPr>
        <p:spPr/>
        <p:txBody>
          <a:bodyPr/>
          <a:lstStyle/>
          <a:p>
            <a:fld id="{1095A7DE-0915-4C5E-B854-147DDC628243}" type="datetimeFigureOut">
              <a:rPr lang="en-US" smtClean="0"/>
              <a:t>5/6/2025</a:t>
            </a:fld>
            <a:endParaRPr lang="en-US"/>
          </a:p>
        </p:txBody>
      </p:sp>
      <p:sp>
        <p:nvSpPr>
          <p:cNvPr id="5" name="Footer Placeholder 4">
            <a:extLst>
              <a:ext uri="{FF2B5EF4-FFF2-40B4-BE49-F238E27FC236}">
                <a16:creationId xmlns:a16="http://schemas.microsoft.com/office/drawing/2014/main" id="{6ED99719-4049-6B35-9BB1-59025413F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32039-97A5-D125-BE9A-E9B4C9C84564}"/>
              </a:ext>
            </a:extLst>
          </p:cNvPr>
          <p:cNvSpPr>
            <a:spLocks noGrp="1"/>
          </p:cNvSpPr>
          <p:nvPr>
            <p:ph type="sldNum" sz="quarter" idx="12"/>
          </p:nvPr>
        </p:nvSpPr>
        <p:spPr/>
        <p:txBody>
          <a:bodyPr/>
          <a:lstStyle/>
          <a:p>
            <a:fld id="{F8801299-9CF1-4B92-8233-A764E24DBA27}" type="slidenum">
              <a:rPr lang="en-US" smtClean="0"/>
              <a:t>‹#›</a:t>
            </a:fld>
            <a:endParaRPr lang="en-US"/>
          </a:p>
        </p:txBody>
      </p:sp>
    </p:spTree>
    <p:extLst>
      <p:ext uri="{BB962C8B-B14F-4D97-AF65-F5344CB8AC3E}">
        <p14:creationId xmlns:p14="http://schemas.microsoft.com/office/powerpoint/2010/main" val="3893298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2" name="Titel 5">
            <a:extLst>
              <a:ext uri="{FF2B5EF4-FFF2-40B4-BE49-F238E27FC236}">
                <a16:creationId xmlns:a16="http://schemas.microsoft.com/office/drawing/2014/main" id="{CC239E32-0ED0-179F-01FE-2FD5A5B41DA6}"/>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14" name="Text Placeholder 13">
            <a:extLst>
              <a:ext uri="{FF2B5EF4-FFF2-40B4-BE49-F238E27FC236}">
                <a16:creationId xmlns:a16="http://schemas.microsoft.com/office/drawing/2014/main" id="{67941A95-B6BA-8C8C-2149-B16630EE0092}"/>
              </a:ext>
            </a:extLst>
          </p:cNvPr>
          <p:cNvSpPr>
            <a:spLocks noGrp="1"/>
          </p:cNvSpPr>
          <p:nvPr>
            <p:ph type="body" sz="quarter" idx="10" hasCustomPrompt="1"/>
          </p:nvPr>
        </p:nvSpPr>
        <p:spPr>
          <a:xfrm>
            <a:off x="273050" y="1216025"/>
            <a:ext cx="11726863" cy="4900613"/>
          </a:xfrm>
          <a:prstGeom prst="rect">
            <a:avLst/>
          </a:prstGeom>
        </p:spPr>
        <p:txBody>
          <a:bodyPr/>
          <a:lstStyle>
            <a:lvl1pPr marL="285750" indent="-285750">
              <a:buFont typeface="Arial" panose="020B0604020202020204" pitchFamily="34" charset="0"/>
              <a:buChar char="•"/>
              <a:defRPr/>
            </a:lvl1pPr>
            <a:lvl2pPr marL="742950" indent="-285750">
              <a:buFont typeface="Courier New" panose="02070309020205020404" pitchFamily="49" charset="0"/>
              <a:buChar char="o"/>
              <a:defRPr/>
            </a:lvl2pPr>
            <a:lvl3pPr marL="1200150" indent="-285750">
              <a:buFont typeface="Wingdings" panose="05000000000000000000" pitchFamily="2" charset="2"/>
              <a:buChar char="§"/>
              <a:defRPr/>
            </a:lvl3pPr>
          </a:lstStyle>
          <a:p>
            <a:pPr lvl="0"/>
            <a:r>
              <a:rPr lang="en-US"/>
              <a:t>First Level</a:t>
            </a:r>
          </a:p>
          <a:p>
            <a:pPr lvl="1"/>
            <a:r>
              <a:rPr lang="en-US"/>
              <a:t>Second level</a:t>
            </a:r>
          </a:p>
          <a:p>
            <a:pPr lvl="2"/>
            <a:r>
              <a:rPr lang="en-US"/>
              <a:t>Third level</a:t>
            </a:r>
          </a:p>
        </p:txBody>
      </p:sp>
    </p:spTree>
    <p:extLst>
      <p:ext uri="{BB962C8B-B14F-4D97-AF65-F5344CB8AC3E}">
        <p14:creationId xmlns:p14="http://schemas.microsoft.com/office/powerpoint/2010/main" val="380046881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79891864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cover">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65619921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76649593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66948197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fr-FR"/>
              <a:t>Modifiez le style du titre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58687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2"/>
            <a:ext cx="11617788" cy="356467"/>
          </a:xfrm>
          <a:prstGeom prst="rect">
            <a:avLst/>
          </a:prstGeom>
          <a:ln>
            <a:noFill/>
          </a:ln>
        </p:spPr>
        <p:txBody>
          <a:bodyPr anchor="ctr"/>
          <a:lstStyle>
            <a:lvl1pPr>
              <a:lnSpc>
                <a:spcPts val="3199"/>
              </a:lnSpc>
              <a:defRPr lang="de-DE" sz="2999"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8"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8"/>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342609579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ABE99CAF-2B6B-D3B7-3276-2F78CF56013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fr-FR"/>
              <a:t>Modifiez le style du titre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1135468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3" cstate="print">
            <a:extLst>
              <a:ext uri="{28A0092B-C50C-407E-A947-70E740481C1C}">
                <a14:useLocalDpi xmlns:a14="http://schemas.microsoft.com/office/drawing/2010/main" val="0"/>
              </a:ext>
            </a:extLst>
          </a:blip>
          <a:srcRect l="742" t="35785" r="10060" b="21055"/>
          <a:stretch/>
        </p:blipFill>
        <p:spPr>
          <a:xfrm>
            <a:off x="480000" y="1944000"/>
            <a:ext cx="11712000" cy="3600000"/>
          </a:xfrm>
          <a:prstGeom prst="rect">
            <a:avLst/>
          </a:prstGeom>
        </p:spPr>
      </p:pic>
      <p:sp>
        <p:nvSpPr>
          <p:cNvPr id="4" name="Textplatzhalter 2"/>
          <p:cNvSpPr>
            <a:spLocks noGrp="1"/>
          </p:cNvSpPr>
          <p:nvPr>
            <p:ph type="body" idx="1"/>
          </p:nvPr>
        </p:nvSpPr>
        <p:spPr>
          <a:xfrm>
            <a:off x="479999" y="476672"/>
            <a:ext cx="10154344" cy="586139"/>
          </a:xfrm>
          <a:prstGeom prst="rect">
            <a:avLst/>
          </a:prstGeom>
        </p:spPr>
        <p:txBody>
          <a:bodyPr vert="horz" lIns="91440" tIns="45720" rIns="91440" bIns="45720" rtlCol="0">
            <a:normAutofit/>
          </a:bodyPr>
          <a:lstStyle/>
          <a:p>
            <a:pPr lvl="0"/>
            <a:r>
              <a:rPr lang="de-DE"/>
              <a:t>Change cover picture here</a:t>
            </a:r>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2" name="Picture 1" descr="A blue and orange text&#10;&#10;Description automatically generated">
            <a:extLst>
              <a:ext uri="{FF2B5EF4-FFF2-40B4-BE49-F238E27FC236}">
                <a16:creationId xmlns:a16="http://schemas.microsoft.com/office/drawing/2014/main" id="{02DB6ACE-27A9-E846-B942-4125D34F423F}"/>
              </a:ext>
            </a:extLst>
          </p:cNvPr>
          <p:cNvPicPr>
            <a:picLocks noChangeAspect="1"/>
          </p:cNvPicPr>
          <p:nvPr userDrawn="1"/>
        </p:nvPicPr>
        <p:blipFill>
          <a:blip r:embed="rId5"/>
          <a:stretch>
            <a:fillRect/>
          </a:stretch>
        </p:blipFill>
        <p:spPr>
          <a:xfrm>
            <a:off x="7871368" y="5805264"/>
            <a:ext cx="1410730" cy="807741"/>
          </a:xfrm>
          <a:prstGeom prst="rect">
            <a:avLst/>
          </a:prstGeom>
        </p:spPr>
      </p:pic>
    </p:spTree>
    <p:extLst>
      <p:ext uri="{BB962C8B-B14F-4D97-AF65-F5344CB8AC3E}">
        <p14:creationId xmlns:p14="http://schemas.microsoft.com/office/powerpoint/2010/main" val="2311757390"/>
      </p:ext>
    </p:extLst>
  </p:cSld>
  <p:clrMap bg1="lt1" tx1="dk1" bg2="lt2" tx2="dk2" accent1="accent1" accent2="accent2" accent3="accent3" accent4="accent4" accent5="accent5" accent6="accent6" hlink="hlink" folHlink="folHlink"/>
  <p:sldLayoutIdLst>
    <p:sldLayoutId id="21474837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chemeClr val="accent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776520" y="6314495"/>
            <a:ext cx="778960" cy="210759"/>
          </a:xfrm>
          <a:prstGeom prst="rect">
            <a:avLst/>
          </a:prstGeom>
        </p:spPr>
      </p:pic>
      <p:pic>
        <p:nvPicPr>
          <p:cNvPr id="2" name="Picture 1" descr="A blue and orange text&#10;&#10;Description automatically generated">
            <a:extLst>
              <a:ext uri="{FF2B5EF4-FFF2-40B4-BE49-F238E27FC236}">
                <a16:creationId xmlns:a16="http://schemas.microsoft.com/office/drawing/2014/main" id="{65EE7E22-9429-A285-40CC-F893974841F5}"/>
              </a:ext>
            </a:extLst>
          </p:cNvPr>
          <p:cNvPicPr>
            <a:picLocks noChangeAspect="1"/>
          </p:cNvPicPr>
          <p:nvPr userDrawn="1"/>
        </p:nvPicPr>
        <p:blipFill>
          <a:blip r:embed="rId12"/>
          <a:stretch>
            <a:fillRect/>
          </a:stretch>
        </p:blipFill>
        <p:spPr>
          <a:xfrm>
            <a:off x="10086729" y="6314495"/>
            <a:ext cx="629406" cy="360379"/>
          </a:xfrm>
          <a:prstGeom prst="rect">
            <a:avLst/>
          </a:prstGeom>
        </p:spPr>
      </p:pic>
    </p:spTree>
    <p:extLst>
      <p:ext uri="{BB962C8B-B14F-4D97-AF65-F5344CB8AC3E}">
        <p14:creationId xmlns:p14="http://schemas.microsoft.com/office/powerpoint/2010/main" val="159032727"/>
      </p:ext>
    </p:extLst>
  </p:cSld>
  <p:clrMap bg1="lt1" tx1="dk1" bg2="lt2" tx2="dk2" accent1="accent1" accent2="accent2" accent3="accent3" accent4="accent4" accent5="accent5" accent6="accent6" hlink="hlink" folHlink="folHlink"/>
  <p:sldLayoutIdLst>
    <p:sldLayoutId id="2147483771" r:id="rId1"/>
    <p:sldLayoutId id="2147483730" r:id="rId2"/>
    <p:sldLayoutId id="2147483776" r:id="rId3"/>
    <p:sldLayoutId id="2147483775" r:id="rId4"/>
    <p:sldLayoutId id="2147483777" r:id="rId5"/>
    <p:sldLayoutId id="2147483790" r:id="rId6"/>
    <p:sldLayoutId id="2147483792" r:id="rId7"/>
    <p:sldLayoutId id="2147483807" r:id="rId8"/>
    <p:sldLayoutId id="2147483808" r:id="rId9"/>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914400" indent="-457200" algn="l" defTabSz="914400" rtl="0" eaLnBrk="1" latinLnBrk="0" hangingPunct="1">
        <a:lnSpc>
          <a:spcPct val="90000"/>
        </a:lnSpc>
        <a:spcBef>
          <a:spcPts val="500"/>
        </a:spcBef>
        <a:buFont typeface="+mj-lt"/>
        <a:buAutoNum type="arabicPeriod"/>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E39046-D96F-7840-7E46-EA870F9CA63F}"/>
              </a:ext>
            </a:extLst>
          </p:cNvPr>
          <p:cNvSpPr txBox="1"/>
          <p:nvPr userDrawn="1">
            <p:extLst>
              <p:ext uri="{1162E1C5-73C7-4A58-AE30-91384D911F3F}">
                <p184:classification xmlns:p184="http://schemas.microsoft.com/office/powerpoint/2018/4/main" val="hdr"/>
              </p:ext>
            </p:extLst>
          </p:nvPr>
        </p:nvSpPr>
        <p:spPr>
          <a:xfrm>
            <a:off x="5844350" y="63500"/>
            <a:ext cx="531812" cy="121920"/>
          </a:xfrm>
          <a:prstGeom prst="rect">
            <a:avLst/>
          </a:prstGeom>
        </p:spPr>
        <p:txBody>
          <a:bodyPr horzOverflow="overflow" lIns="0" tIns="0" rIns="0" bIns="0">
            <a:spAutoFit/>
          </a:bodyPr>
          <a:lstStyle/>
          <a:p>
            <a:pPr algn="l"/>
            <a:r>
              <a:rPr lang="en-GB" sz="800">
                <a:solidFill>
                  <a:srgbClr val="000000"/>
                </a:solidFill>
                <a:latin typeface="Arial" panose="020B0604020202020204" pitchFamily="34" charset="0"/>
                <a:cs typeface="Arial" panose="020B0604020202020204" pitchFamily="34" charset="0"/>
              </a:rPr>
              <a:t>INTERNAL</a:t>
            </a:r>
          </a:p>
        </p:txBody>
      </p:sp>
      <p:sp>
        <p:nvSpPr>
          <p:cNvPr id="4" name="CuadroTexto 3">
            <a:extLst>
              <a:ext uri="{FF2B5EF4-FFF2-40B4-BE49-F238E27FC236}">
                <a16:creationId xmlns:a16="http://schemas.microsoft.com/office/drawing/2014/main" id="{24BCE5FD-CCFA-CDD5-3A21-67E81C776F79}"/>
              </a:ext>
            </a:extLst>
          </p:cNvPr>
          <p:cNvSpPr txBox="1"/>
          <p:nvPr userDrawn="1">
            <p:extLst>
              <p:ext uri="{1162E1C5-73C7-4A58-AE30-91384D911F3F}">
                <p184:classification xmlns:p184="http://schemas.microsoft.com/office/powerpoint/2018/4/main" val="ftr"/>
              </p:ext>
            </p:extLst>
          </p:nvPr>
        </p:nvSpPr>
        <p:spPr>
          <a:xfrm>
            <a:off x="5718937" y="6611620"/>
            <a:ext cx="788988" cy="182880"/>
          </a:xfrm>
          <a:prstGeom prst="rect">
            <a:avLst/>
          </a:prstGeom>
        </p:spPr>
        <p:txBody>
          <a:bodyPr horzOverflow="overflow" lIns="0" tIns="0" rIns="0" bIns="0">
            <a:spAutoFit/>
          </a:bodyPr>
          <a:lstStyle/>
          <a:p>
            <a:pPr algn="l"/>
            <a:r>
              <a:rPr lang="en-US" sz="1200">
                <a:solidFill>
                  <a:srgbClr val="008000"/>
                </a:solidFill>
                <a:latin typeface="Calibri" panose="020F0502020204030204" pitchFamily="34" charset="0"/>
                <a:cs typeface="Calibri" panose="020F0502020204030204" pitchFamily="34" charset="0"/>
              </a:rPr>
              <a:t>Internal Use</a:t>
            </a:r>
          </a:p>
        </p:txBody>
      </p:sp>
    </p:spTree>
    <p:extLst>
      <p:ext uri="{BB962C8B-B14F-4D97-AF65-F5344CB8AC3E}">
        <p14:creationId xmlns:p14="http://schemas.microsoft.com/office/powerpoint/2010/main" val="254184588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E39F1B-9855-15FB-9C01-E4E9D43F4D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690EAE-64D5-1CB5-1F52-C68A80892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5DF45-C5D5-106C-55B0-795B77B04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95A7DE-0915-4C5E-B854-147DDC628243}" type="datetimeFigureOut">
              <a:rPr lang="en-US" smtClean="0"/>
              <a:t>5/6/2025</a:t>
            </a:fld>
            <a:endParaRPr lang="en-US"/>
          </a:p>
        </p:txBody>
      </p:sp>
      <p:sp>
        <p:nvSpPr>
          <p:cNvPr id="5" name="Footer Placeholder 4">
            <a:extLst>
              <a:ext uri="{FF2B5EF4-FFF2-40B4-BE49-F238E27FC236}">
                <a16:creationId xmlns:a16="http://schemas.microsoft.com/office/drawing/2014/main" id="{3D9C0BA2-A86B-A1BA-9CD6-0EE8A16B6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89A2A7-7B8A-E812-0EB5-EB75E963B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801299-9CF1-4B92-8233-A764E24DBA27}" type="slidenum">
              <a:rPr lang="en-US" smtClean="0"/>
              <a:t>‹#›</a:t>
            </a:fld>
            <a:endParaRPr lang="en-US"/>
          </a:p>
        </p:txBody>
      </p:sp>
    </p:spTree>
    <p:extLst>
      <p:ext uri="{BB962C8B-B14F-4D97-AF65-F5344CB8AC3E}">
        <p14:creationId xmlns:p14="http://schemas.microsoft.com/office/powerpoint/2010/main" val="1845237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80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hyperlink" Target="https://eur-lex.europa.eu/legal-content/EN/TXT/PDF/?uri=CELEX:32019R0943&amp;from=en" TargetMode="Externa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sv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gif"/><Relationship Id="rId24" Type="http://schemas.openxmlformats.org/officeDocument/2006/relationships/image" Target="../media/image33.svg"/><Relationship Id="rId5" Type="http://schemas.openxmlformats.org/officeDocument/2006/relationships/image" Target="../media/image14.png"/><Relationship Id="rId15" Type="http://schemas.openxmlformats.org/officeDocument/2006/relationships/image" Target="../media/image24.jpeg"/><Relationship Id="rId23" Type="http://schemas.openxmlformats.org/officeDocument/2006/relationships/image" Target="../media/image32.png"/><Relationship Id="rId10" Type="http://schemas.openxmlformats.org/officeDocument/2006/relationships/image" Target="../media/image19.jpe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png"/><Relationship Id="rId22" Type="http://schemas.openxmlformats.org/officeDocument/2006/relationships/image" Target="../media/image31.svg"/></Relationships>
</file>

<file path=ppt/slides/_rels/slide6.xml.rels><?xml version="1.0" encoding="UTF-8" standalone="yes"?>
<Relationships xmlns="http://schemas.openxmlformats.org/package/2006/relationships"><Relationship Id="rId8" Type="http://schemas.openxmlformats.org/officeDocument/2006/relationships/hyperlink" Target="https://consultations.entsoe.eu/system-development/public-consultation-on-flexibility-needs-assessmen/supporting_documents/PC_consolidated_simplified_RESPONSES.xlsx" TargetMode="External"/><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hyperlink" Target="https://eudsoentity.eu/wp-content/uploads/2025/04/FNA-methodology_ENTSOE_DSO-Entity.pdf" TargetMode="External"/><Relationship Id="rId4" Type="http://schemas.openxmlformats.org/officeDocument/2006/relationships/image" Target="../media/image35.sv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diagramLayout" Target="../diagrams/layout2.xml"/><Relationship Id="rId7" Type="http://schemas.openxmlformats.org/officeDocument/2006/relationships/image" Target="../media/image41.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3A8150-56BE-50DD-E3E1-94D919C4C618}"/>
              </a:ext>
            </a:extLst>
          </p:cNvPr>
          <p:cNvSpPr>
            <a:spLocks noGrp="1"/>
          </p:cNvSpPr>
          <p:nvPr>
            <p:ph type="title"/>
          </p:nvPr>
        </p:nvSpPr>
        <p:spPr>
          <a:xfrm>
            <a:off x="686515" y="774498"/>
            <a:ext cx="11281639" cy="825489"/>
          </a:xfrm>
        </p:spPr>
        <p:txBody>
          <a:bodyPr lIns="91440" tIns="45720" rIns="91440" bIns="45720" anchor="b"/>
          <a:lstStyle/>
          <a:p>
            <a:r>
              <a:rPr lang="en-US">
                <a:latin typeface="Calibri"/>
                <a:ea typeface="Calibri"/>
                <a:cs typeface="Calibri"/>
              </a:rPr>
              <a:t>DSO Entity and ENTSO-E Public Webinar on Flexibility Needs Assessment Methodology</a:t>
            </a:r>
            <a:br>
              <a:rPr lang="en-US">
                <a:latin typeface="Calibri"/>
                <a:ea typeface="Calibri"/>
                <a:cs typeface="Calibri"/>
              </a:rPr>
            </a:br>
            <a:r>
              <a:rPr lang="en-US">
                <a:latin typeface="Calibri"/>
                <a:ea typeface="Calibri"/>
                <a:cs typeface="Calibri"/>
              </a:rPr>
              <a:t>24 April 2025 </a:t>
            </a:r>
            <a:endParaRPr lang="en-US">
              <a:ea typeface="Calibri"/>
            </a:endParaRPr>
          </a:p>
        </p:txBody>
      </p:sp>
      <p:sp>
        <p:nvSpPr>
          <p:cNvPr id="2" name="TextBox 1">
            <a:extLst>
              <a:ext uri="{FF2B5EF4-FFF2-40B4-BE49-F238E27FC236}">
                <a16:creationId xmlns:a16="http://schemas.microsoft.com/office/drawing/2014/main" id="{16AF820A-EA1F-3D79-954E-C69AC7FF6861}"/>
              </a:ext>
            </a:extLst>
          </p:cNvPr>
          <p:cNvSpPr txBox="1"/>
          <p:nvPr/>
        </p:nvSpPr>
        <p:spPr>
          <a:xfrm>
            <a:off x="457199" y="5662688"/>
            <a:ext cx="6038193" cy="923330"/>
          </a:xfrm>
          <a:prstGeom prst="rect">
            <a:avLst/>
          </a:prstGeom>
          <a:noFill/>
        </p:spPr>
        <p:txBody>
          <a:bodyPr wrap="square" lIns="91440" tIns="45720" rIns="91440" bIns="45720" rtlCol="0" anchor="t">
            <a:spAutoFit/>
          </a:bodyPr>
          <a:lstStyle/>
          <a:p>
            <a:r>
              <a:rPr lang="en-GB" sz="1800" noProof="0">
                <a:solidFill>
                  <a:srgbClr val="009992"/>
                </a:solidFill>
                <a:effectLst/>
                <a:latin typeface="Calibri"/>
              </a:rPr>
              <a:t>Hubert Dupin</a:t>
            </a:r>
            <a:r>
              <a:rPr lang="en-GB">
                <a:solidFill>
                  <a:srgbClr val="009992"/>
                </a:solidFill>
                <a:latin typeface="Calibri"/>
              </a:rPr>
              <a:t>, Co-convener, DSO Entity </a:t>
            </a:r>
            <a:r>
              <a:rPr lang="en-GB" sz="1800" noProof="0">
                <a:solidFill>
                  <a:srgbClr val="009992"/>
                </a:solidFill>
                <a:effectLst/>
                <a:latin typeface="Calibri"/>
              </a:rPr>
              <a:t> </a:t>
            </a:r>
          </a:p>
          <a:p>
            <a:r>
              <a:rPr lang="en-GB" sz="1800" noProof="0">
                <a:solidFill>
                  <a:srgbClr val="009992"/>
                </a:solidFill>
                <a:effectLst/>
                <a:latin typeface="Calibri"/>
              </a:rPr>
              <a:t>Mario </a:t>
            </a:r>
            <a:r>
              <a:rPr lang="en-GB" sz="1800" noProof="0" err="1">
                <a:solidFill>
                  <a:srgbClr val="009992"/>
                </a:solidFill>
                <a:effectLst/>
                <a:latin typeface="Calibri"/>
              </a:rPr>
              <a:t>Sisinni</a:t>
            </a:r>
            <a:r>
              <a:rPr lang="en-GB">
                <a:solidFill>
                  <a:srgbClr val="009992"/>
                </a:solidFill>
                <a:latin typeface="Calibri"/>
              </a:rPr>
              <a:t>, Co-convener, ENTSO-E</a:t>
            </a:r>
            <a:endParaRPr lang="en-GB">
              <a:solidFill>
                <a:srgbClr val="009992"/>
              </a:solidFill>
              <a:latin typeface="Calibri"/>
              <a:ea typeface="Calibri"/>
              <a:cs typeface="Calibri"/>
            </a:endParaRPr>
          </a:p>
          <a:p>
            <a:r>
              <a:rPr lang="en-GB">
                <a:solidFill>
                  <a:srgbClr val="009992"/>
                </a:solidFill>
                <a:latin typeface="Calibri"/>
              </a:rPr>
              <a:t>Mehtap Alper, Senior Coordinator, DSO Entity</a:t>
            </a:r>
            <a:endParaRPr lang="en-GB" sz="1800" noProof="0">
              <a:solidFill>
                <a:srgbClr val="009992"/>
              </a:solidFill>
              <a:effectLst/>
              <a:latin typeface="Calibri"/>
            </a:endParaRPr>
          </a:p>
        </p:txBody>
      </p:sp>
    </p:spTree>
    <p:extLst>
      <p:ext uri="{BB962C8B-B14F-4D97-AF65-F5344CB8AC3E}">
        <p14:creationId xmlns:p14="http://schemas.microsoft.com/office/powerpoint/2010/main" val="958917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5C81B-A289-C8B3-98A2-F918019E326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1F5D688-533F-A86D-5683-8F176E05F003}"/>
              </a:ext>
            </a:extLst>
          </p:cNvPr>
          <p:cNvSpPr>
            <a:spLocks noGrp="1"/>
          </p:cNvSpPr>
          <p:nvPr>
            <p:ph type="title"/>
          </p:nvPr>
        </p:nvSpPr>
        <p:spPr>
          <a:xfrm>
            <a:off x="441965" y="296684"/>
            <a:ext cx="11617788" cy="356467"/>
          </a:xfrm>
        </p:spPr>
        <p:txBody>
          <a:bodyPr lIns="91440" tIns="45720" rIns="91440" bIns="45720" anchor="ctr"/>
          <a:lstStyle/>
          <a:p>
            <a:r>
              <a:rPr lang="en-GB">
                <a:latin typeface="Calibri"/>
                <a:ea typeface="Calibri"/>
                <a:cs typeface="Calibri"/>
              </a:rPr>
              <a:t>Main Scope &amp; Definitions</a:t>
            </a:r>
            <a:endParaRPr lang="en-GB"/>
          </a:p>
        </p:txBody>
      </p:sp>
      <p:graphicFrame>
        <p:nvGraphicFramePr>
          <p:cNvPr id="8" name="Table 7">
            <a:extLst>
              <a:ext uri="{FF2B5EF4-FFF2-40B4-BE49-F238E27FC236}">
                <a16:creationId xmlns:a16="http://schemas.microsoft.com/office/drawing/2014/main" id="{217D0A72-490C-1F7F-6D8E-4FF724EA87D4}"/>
              </a:ext>
            </a:extLst>
          </p:cNvPr>
          <p:cNvGraphicFramePr>
            <a:graphicFrameLocks noGrp="1"/>
          </p:cNvGraphicFramePr>
          <p:nvPr>
            <p:extLst>
              <p:ext uri="{D42A27DB-BD31-4B8C-83A1-F6EECF244321}">
                <p14:modId xmlns:p14="http://schemas.microsoft.com/office/powerpoint/2010/main" val="1066101327"/>
              </p:ext>
            </p:extLst>
          </p:nvPr>
        </p:nvGraphicFramePr>
        <p:xfrm>
          <a:off x="762000" y="3166752"/>
          <a:ext cx="10410761" cy="2694047"/>
        </p:xfrm>
        <a:graphic>
          <a:graphicData uri="http://schemas.openxmlformats.org/drawingml/2006/table">
            <a:tbl>
              <a:tblPr firstRow="1" bandRow="1">
                <a:tableStyleId>{72833802-FEF1-4C79-8D5D-14CF1EAF98D9}</a:tableStyleId>
              </a:tblPr>
              <a:tblGrid>
                <a:gridCol w="2671948">
                  <a:extLst>
                    <a:ext uri="{9D8B030D-6E8A-4147-A177-3AD203B41FA5}">
                      <a16:colId xmlns:a16="http://schemas.microsoft.com/office/drawing/2014/main" val="4165134064"/>
                    </a:ext>
                  </a:extLst>
                </a:gridCol>
                <a:gridCol w="7738813">
                  <a:extLst>
                    <a:ext uri="{9D8B030D-6E8A-4147-A177-3AD203B41FA5}">
                      <a16:colId xmlns:a16="http://schemas.microsoft.com/office/drawing/2014/main" val="467909483"/>
                    </a:ext>
                  </a:extLst>
                </a:gridCol>
              </a:tblGrid>
              <a:tr h="377567">
                <a:tc>
                  <a:txBody>
                    <a:bodyPr/>
                    <a:lstStyle/>
                    <a:p>
                      <a:r>
                        <a:rPr lang="en-GB" sz="1600"/>
                        <a:t>Other New Terms</a:t>
                      </a:r>
                    </a:p>
                  </a:txBody>
                  <a:tcPr/>
                </a:tc>
                <a:tc>
                  <a:txBody>
                    <a:bodyPr/>
                    <a:lstStyle/>
                    <a:p>
                      <a:r>
                        <a:rPr lang="en-GB" sz="1600"/>
                        <a:t>Definition</a:t>
                      </a:r>
                    </a:p>
                  </a:txBody>
                  <a:tcPr/>
                </a:tc>
                <a:extLst>
                  <a:ext uri="{0D108BD9-81ED-4DB2-BD59-A6C34878D82A}">
                    <a16:rowId xmlns:a16="http://schemas.microsoft.com/office/drawing/2014/main" val="585617068"/>
                  </a:ext>
                </a:extLst>
              </a:tr>
              <a:tr h="377567">
                <a:tc>
                  <a:txBody>
                    <a:bodyPr/>
                    <a:lstStyle/>
                    <a:p>
                      <a:r>
                        <a:rPr lang="en-GB" sz="1600"/>
                        <a:t>RES Integration Needs</a:t>
                      </a:r>
                    </a:p>
                  </a:txBody>
                  <a:tcPr/>
                </a:tc>
                <a:tc>
                  <a:txBody>
                    <a:bodyPr/>
                    <a:lstStyle/>
                    <a:p>
                      <a:pPr algn="just"/>
                      <a:r>
                        <a:rPr lang="en-GB" sz="1600"/>
                        <a:t>“quantity of flexibility required to achieve annual RES integration targets or maximum acceptable level RES curtailment for the Member State”</a:t>
                      </a:r>
                    </a:p>
                  </a:txBody>
                  <a:tcPr/>
                </a:tc>
                <a:extLst>
                  <a:ext uri="{0D108BD9-81ED-4DB2-BD59-A6C34878D82A}">
                    <a16:rowId xmlns:a16="http://schemas.microsoft.com/office/drawing/2014/main" val="1039532667"/>
                  </a:ext>
                </a:extLst>
              </a:tr>
              <a:tr h="377567">
                <a:tc>
                  <a:txBody>
                    <a:bodyPr/>
                    <a:lstStyle/>
                    <a:p>
                      <a:r>
                        <a:rPr lang="en-GB" sz="1600"/>
                        <a:t>Ramping Needs</a:t>
                      </a:r>
                    </a:p>
                  </a:txBody>
                  <a:tcPr/>
                </a:tc>
                <a:tc>
                  <a:txBody>
                    <a:bodyPr/>
                    <a:lstStyle/>
                    <a:p>
                      <a:pPr algn="just"/>
                      <a:r>
                        <a:rPr lang="en-GB" sz="1600"/>
                        <a:t>“needs associated with variations of the residual load assuming perfect forecast conditions”</a:t>
                      </a:r>
                    </a:p>
                  </a:txBody>
                  <a:tcPr/>
                </a:tc>
                <a:extLst>
                  <a:ext uri="{0D108BD9-81ED-4DB2-BD59-A6C34878D82A}">
                    <a16:rowId xmlns:a16="http://schemas.microsoft.com/office/drawing/2014/main" val="538988097"/>
                  </a:ext>
                </a:extLst>
              </a:tr>
              <a:tr h="377567">
                <a:tc>
                  <a:txBody>
                    <a:bodyPr/>
                    <a:lstStyle/>
                    <a:p>
                      <a:r>
                        <a:rPr lang="en-GB" sz="1600"/>
                        <a:t>Short-term Flexibility Needs</a:t>
                      </a:r>
                    </a:p>
                  </a:txBody>
                  <a:tcPr/>
                </a:tc>
                <a:tc>
                  <a:txBody>
                    <a:bodyPr/>
                    <a:lstStyle/>
                    <a:p>
                      <a:pPr algn="just"/>
                      <a:r>
                        <a:rPr lang="en-GB" sz="1600"/>
                        <a:t>“needs associated with unexpected variations of the residual load or forced outage of assets during the intra-day or balancing timeframe”</a:t>
                      </a:r>
                    </a:p>
                  </a:txBody>
                  <a:tcPr/>
                </a:tc>
                <a:extLst>
                  <a:ext uri="{0D108BD9-81ED-4DB2-BD59-A6C34878D82A}">
                    <a16:rowId xmlns:a16="http://schemas.microsoft.com/office/drawing/2014/main" val="3507593961"/>
                  </a:ext>
                </a:extLst>
              </a:tr>
              <a:tr h="377567">
                <a:tc>
                  <a:txBody>
                    <a:bodyPr/>
                    <a:lstStyle/>
                    <a:p>
                      <a:pPr lvl="0">
                        <a:buNone/>
                      </a:pPr>
                      <a:r>
                        <a:rPr lang="en-GB" sz="1600" kern="1200" noProof="0">
                          <a:solidFill>
                            <a:srgbClr val="3A3A3F"/>
                          </a:solidFill>
                        </a:rPr>
                        <a:t>‘upward (resp. downward) network flexibility needs’</a:t>
                      </a:r>
                      <a:endParaRPr lang="en-US" sz="1600" kern="1200">
                        <a:solidFill>
                          <a:srgbClr val="3A3A3F"/>
                        </a:solidFill>
                      </a:endParaRPr>
                    </a:p>
                  </a:txBody>
                  <a:tcPr/>
                </a:tc>
                <a:tc>
                  <a:txBody>
                    <a:bodyPr/>
                    <a:lstStyle/>
                    <a:p>
                      <a:pPr lvl="0">
                        <a:buNone/>
                      </a:pPr>
                      <a:r>
                        <a:rPr lang="en-GB" sz="1600" kern="1200" noProof="0">
                          <a:solidFill>
                            <a:srgbClr val="3A3A3F"/>
                          </a:solidFill>
                        </a:rPr>
                        <a:t>"means needs whose solution requires increasing (resp. decreasing) injection on the network or decreasing (resp. increasing) demand from the network"</a:t>
                      </a:r>
                      <a:endParaRPr lang="en-US" sz="1600" kern="1200">
                        <a:solidFill>
                          <a:srgbClr val="3A3A3F"/>
                        </a:solidFill>
                      </a:endParaRPr>
                    </a:p>
                  </a:txBody>
                  <a:tcPr/>
                </a:tc>
                <a:extLst>
                  <a:ext uri="{0D108BD9-81ED-4DB2-BD59-A6C34878D82A}">
                    <a16:rowId xmlns:a16="http://schemas.microsoft.com/office/drawing/2014/main" val="3055851295"/>
                  </a:ext>
                </a:extLst>
              </a:tr>
            </a:tbl>
          </a:graphicData>
        </a:graphic>
      </p:graphicFrame>
      <p:sp>
        <p:nvSpPr>
          <p:cNvPr id="9" name="Flowchart: Document 9">
            <a:extLst>
              <a:ext uri="{FF2B5EF4-FFF2-40B4-BE49-F238E27FC236}">
                <a16:creationId xmlns:a16="http://schemas.microsoft.com/office/drawing/2014/main" id="{2C3F3DAE-A76A-798B-6B1C-7E9965A6F128}"/>
              </a:ext>
            </a:extLst>
          </p:cNvPr>
          <p:cNvSpPr/>
          <p:nvPr/>
        </p:nvSpPr>
        <p:spPr>
          <a:xfrm>
            <a:off x="-11859" y="6441896"/>
            <a:ext cx="915985" cy="198031"/>
          </a:xfrm>
          <a:prstGeom prst="homePlat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latin typeface="Calibri" panose="020F0502020204030204" pitchFamily="34" charset="0"/>
                <a:ea typeface="Calibri" panose="020F0502020204030204" pitchFamily="34" charset="0"/>
                <a:cs typeface="Calibri" panose="020F0502020204030204" pitchFamily="34" charset="0"/>
              </a:rPr>
              <a:t>ART 02</a:t>
            </a:r>
          </a:p>
        </p:txBody>
      </p:sp>
      <p:sp>
        <p:nvSpPr>
          <p:cNvPr id="5" name="Titre 2">
            <a:extLst>
              <a:ext uri="{FF2B5EF4-FFF2-40B4-BE49-F238E27FC236}">
                <a16:creationId xmlns:a16="http://schemas.microsoft.com/office/drawing/2014/main" id="{1CBE7A2B-E2CF-5E85-4F5D-DC0E2002504B}"/>
              </a:ext>
            </a:extLst>
          </p:cNvPr>
          <p:cNvSpPr txBox="1">
            <a:spLocks/>
          </p:cNvSpPr>
          <p:nvPr/>
        </p:nvSpPr>
        <p:spPr>
          <a:xfrm>
            <a:off x="1045627" y="650227"/>
            <a:ext cx="11617788" cy="356467"/>
          </a:xfrm>
          <a:prstGeom prst="rect">
            <a:avLst/>
          </a:prstGeom>
          <a:ln>
            <a:noFill/>
          </a:ln>
        </p:spPr>
        <p:txBody>
          <a:bodyPr lIns="91440" tIns="45720" rIns="91440" bIns="45720" anchor="t">
            <a:noAutofit/>
          </a:bodyP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sz="1600" b="0" i="1">
                <a:latin typeface="+mn-lt"/>
                <a:cs typeface="Calibri"/>
              </a:rPr>
              <a:t>"The methodology covers DSO Flexibility Network Needs, TSO network needs and System needs"</a:t>
            </a:r>
            <a:br>
              <a:rPr lang="en-US" sz="1600" b="0" i="1">
                <a:latin typeface="+mn-lt"/>
              </a:rPr>
            </a:br>
            <a:endParaRPr lang="en-US" sz="2400">
              <a:latin typeface="+mn-lt"/>
            </a:endParaRPr>
          </a:p>
        </p:txBody>
      </p:sp>
      <p:sp>
        <p:nvSpPr>
          <p:cNvPr id="11" name="Dikdörtgen 46">
            <a:extLst>
              <a:ext uri="{FF2B5EF4-FFF2-40B4-BE49-F238E27FC236}">
                <a16:creationId xmlns:a16="http://schemas.microsoft.com/office/drawing/2014/main" id="{C2FCF5F7-9D15-1429-CDE4-D5EE19C07624}"/>
              </a:ext>
            </a:extLst>
          </p:cNvPr>
          <p:cNvSpPr/>
          <p:nvPr/>
        </p:nvSpPr>
        <p:spPr>
          <a:xfrm>
            <a:off x="895987" y="1390405"/>
            <a:ext cx="9921993" cy="1625376"/>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lt"/>
              <a:cs typeface="Calibri"/>
            </a:endParaRPr>
          </a:p>
        </p:txBody>
      </p:sp>
      <p:sp>
        <p:nvSpPr>
          <p:cNvPr id="12" name="Dikdörtgen 49">
            <a:extLst>
              <a:ext uri="{FF2B5EF4-FFF2-40B4-BE49-F238E27FC236}">
                <a16:creationId xmlns:a16="http://schemas.microsoft.com/office/drawing/2014/main" id="{6FF66900-92C7-909A-1DA4-001B52BEFD2E}"/>
              </a:ext>
            </a:extLst>
          </p:cNvPr>
          <p:cNvSpPr/>
          <p:nvPr/>
        </p:nvSpPr>
        <p:spPr>
          <a:xfrm>
            <a:off x="6591855" y="1276760"/>
            <a:ext cx="3466164" cy="320073"/>
          </a:xfrm>
          <a:prstGeom prst="rect">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mn-ea"/>
                <a:cs typeface="+mn-cs"/>
              </a:rPr>
              <a:t>SYSTEM FLEXIBILITY NEEDS</a:t>
            </a:r>
            <a:endParaRPr kumimoji="0" lang="en-US" sz="1400" b="0" i="0" u="none" strike="noStrike" kern="1200" cap="none" spc="0" normalizeH="0" baseline="0" noProof="0">
              <a:ln>
                <a:noFill/>
              </a:ln>
              <a:solidFill>
                <a:prstClr val="white"/>
              </a:solidFill>
              <a:effectLst/>
              <a:uLnTx/>
              <a:uFillTx/>
              <a:latin typeface="Calibri"/>
              <a:ea typeface="Calibri"/>
              <a:cs typeface="Calibri"/>
            </a:endParaRPr>
          </a:p>
        </p:txBody>
      </p:sp>
      <p:sp>
        <p:nvSpPr>
          <p:cNvPr id="13" name="Dikdörtgen 50">
            <a:extLst>
              <a:ext uri="{FF2B5EF4-FFF2-40B4-BE49-F238E27FC236}">
                <a16:creationId xmlns:a16="http://schemas.microsoft.com/office/drawing/2014/main" id="{C809CDED-41DA-40B7-EB4F-55315BD325B7}"/>
              </a:ext>
            </a:extLst>
          </p:cNvPr>
          <p:cNvSpPr/>
          <p:nvPr/>
        </p:nvSpPr>
        <p:spPr>
          <a:xfrm>
            <a:off x="1129423" y="1273962"/>
            <a:ext cx="4191298" cy="326756"/>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mn-ea"/>
                <a:cs typeface="+mn-cs"/>
              </a:rPr>
              <a:t>NETWORK FLEXIBILITY NEEDS</a:t>
            </a:r>
            <a:endParaRPr kumimoji="0" lang="en-US" sz="1400" b="1" i="0" u="none" strike="noStrike" kern="1200" cap="none" spc="0" normalizeH="0" baseline="0" noProof="0">
              <a:ln>
                <a:noFill/>
              </a:ln>
              <a:solidFill>
                <a:prstClr val="white"/>
              </a:solidFill>
              <a:effectLst/>
              <a:uLnTx/>
              <a:uFillTx/>
              <a:latin typeface="Calibri"/>
              <a:ea typeface="Calibri"/>
              <a:cs typeface="Calibri"/>
            </a:endParaRPr>
          </a:p>
        </p:txBody>
      </p:sp>
      <p:sp>
        <p:nvSpPr>
          <p:cNvPr id="14" name="Rectangle 13">
            <a:extLst>
              <a:ext uri="{FF2B5EF4-FFF2-40B4-BE49-F238E27FC236}">
                <a16:creationId xmlns:a16="http://schemas.microsoft.com/office/drawing/2014/main" id="{A4B63640-81B3-A835-0ED4-EDCF650E9134}"/>
              </a:ext>
            </a:extLst>
          </p:cNvPr>
          <p:cNvSpPr/>
          <p:nvPr/>
        </p:nvSpPr>
        <p:spPr>
          <a:xfrm>
            <a:off x="1048679" y="1700820"/>
            <a:ext cx="4463179" cy="1001752"/>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u="sng">
                <a:solidFill>
                  <a:schemeClr val="dk1"/>
                </a:solidFill>
                <a:latin typeface="Calibri" panose="020F0502020204030204" pitchFamily="34" charset="0"/>
              </a:rPr>
              <a:t>Definition</a:t>
            </a:r>
            <a:r>
              <a:rPr lang="en-GB" sz="1400">
                <a:solidFill>
                  <a:schemeClr val="dk1"/>
                </a:solidFill>
                <a:latin typeface="Calibri" panose="020F0502020204030204" pitchFamily="34" charset="0"/>
              </a:rPr>
              <a:t>: flexibility needed to </a:t>
            </a:r>
            <a:r>
              <a:rPr lang="en-GB" sz="1400" b="1">
                <a:solidFill>
                  <a:schemeClr val="dk1"/>
                </a:solidFill>
                <a:latin typeface="Calibri" panose="020F0502020204030204" pitchFamily="34" charset="0"/>
              </a:rPr>
              <a:t>adjust for grid availability</a:t>
            </a:r>
            <a:r>
              <a:rPr lang="en-GB" sz="1400">
                <a:solidFill>
                  <a:schemeClr val="dk1"/>
                </a:solidFill>
                <a:latin typeface="Calibri" panose="020F0502020204030204" pitchFamily="34" charset="0"/>
              </a:rPr>
              <a:t>, by means of preventing or solving congestion or voltage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dk1"/>
                </a:solidFill>
                <a:latin typeface="Calibri" panose="020F0502020204030204" pitchFamily="34" charset="0"/>
              </a:rPr>
              <a:t>Assessed by DSO and TSO in their grids</a:t>
            </a:r>
            <a:endParaRPr lang="en-US" sz="1400">
              <a:solidFill>
                <a:schemeClr val="dk1"/>
              </a:solidFill>
              <a:latin typeface="Calibri" panose="020F0502020204030204" pitchFamily="34" charset="0"/>
            </a:endParaRPr>
          </a:p>
        </p:txBody>
      </p:sp>
      <p:sp>
        <p:nvSpPr>
          <p:cNvPr id="15" name="TextBox 6">
            <a:extLst>
              <a:ext uri="{FF2B5EF4-FFF2-40B4-BE49-F238E27FC236}">
                <a16:creationId xmlns:a16="http://schemas.microsoft.com/office/drawing/2014/main" id="{0B787906-BC9D-1521-200C-7CB9951FFF64}"/>
              </a:ext>
            </a:extLst>
          </p:cNvPr>
          <p:cNvSpPr txBox="1"/>
          <p:nvPr/>
        </p:nvSpPr>
        <p:spPr>
          <a:xfrm>
            <a:off x="5840333" y="1697387"/>
            <a:ext cx="4948989" cy="1005185"/>
          </a:xfrm>
          <a:prstGeom prst="rect">
            <a:avLst/>
          </a:prstGeom>
          <a:solidFill>
            <a:schemeClr val="tx2">
              <a:lumMod val="10000"/>
              <a:lumOff val="90000"/>
            </a:schemeClr>
          </a:solid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u="sng">
                <a:effectLst/>
                <a:latin typeface="Calibri" panose="020F0502020204030204" pitchFamily="34" charset="0"/>
                <a:ea typeface="Aptos" panose="020B0004020202020204" pitchFamily="34" charset="0"/>
              </a:rPr>
              <a:t>Definition</a:t>
            </a:r>
            <a:r>
              <a:rPr lang="en-GB" sz="1400">
                <a:effectLst/>
                <a:latin typeface="Calibri" panose="020F0502020204030204" pitchFamily="34" charset="0"/>
                <a:ea typeface="Aptos" panose="020B0004020202020204" pitchFamily="34" charset="0"/>
              </a:rPr>
              <a:t>: flexibility needed by electricity system </a:t>
            </a:r>
            <a:r>
              <a:rPr lang="en-GB" sz="1400" b="1">
                <a:effectLst/>
                <a:latin typeface="Calibri" panose="020F0502020204030204" pitchFamily="34" charset="0"/>
                <a:ea typeface="Aptos" panose="020B0004020202020204" pitchFamily="34" charset="0"/>
              </a:rPr>
              <a:t>to adjust to variability of generation and consumption</a:t>
            </a:r>
            <a:r>
              <a:rPr lang="en-GB" sz="1400">
                <a:effectLst/>
                <a:latin typeface="Calibri" panose="020F0502020204030204" pitchFamily="34" charset="0"/>
                <a:ea typeface="Aptos" panose="020B0004020202020204" pitchFamily="34" charset="0"/>
              </a:rPr>
              <a:t>: RES integration needs, ramping needs, short-term flexibility needs</a:t>
            </a:r>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Calibri" panose="020F0502020204030204" pitchFamily="34" charset="0"/>
              </a:rPr>
              <a:t>Assessed by TSO, but associated to the whole electricity system</a:t>
            </a:r>
          </a:p>
        </p:txBody>
      </p:sp>
    </p:spTree>
    <p:extLst>
      <p:ext uri="{BB962C8B-B14F-4D97-AF65-F5344CB8AC3E}">
        <p14:creationId xmlns:p14="http://schemas.microsoft.com/office/powerpoint/2010/main" val="118902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l="-4000" r="-4000"/>
          </a:stretch>
        </a:blipFill>
        <a:effectLst/>
      </p:bgPr>
    </p:bg>
    <p:spTree>
      <p:nvGrpSpPr>
        <p:cNvPr id="1" name="">
          <a:extLst>
            <a:ext uri="{FF2B5EF4-FFF2-40B4-BE49-F238E27FC236}">
              <a16:creationId xmlns:a16="http://schemas.microsoft.com/office/drawing/2014/main" id="{51FE7199-A0C4-4EC1-90B5-537375A7D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C02E29-8135-E062-7497-8E8FBE1B4AFA}"/>
              </a:ext>
            </a:extLst>
          </p:cNvPr>
          <p:cNvSpPr>
            <a:spLocks noGrp="1"/>
          </p:cNvSpPr>
          <p:nvPr>
            <p:ph type="ctrTitle"/>
          </p:nvPr>
        </p:nvSpPr>
        <p:spPr>
          <a:xfrm>
            <a:off x="290669" y="4520036"/>
            <a:ext cx="6330199" cy="1005840"/>
          </a:xfrm>
        </p:spPr>
        <p:txBody>
          <a:bodyPr lIns="91440" tIns="45720" rIns="91440" bIns="45720" anchor="ctr"/>
          <a:lstStyle/>
          <a:p>
            <a:r>
              <a:rPr lang="en-US" dirty="0">
                <a:latin typeface="Trebuchet MS"/>
                <a:cs typeface="Calibri"/>
              </a:rPr>
              <a:t>Roles and responsibilities &amp; National Implementation </a:t>
            </a:r>
            <a:endParaRPr lang="en-US" dirty="0"/>
          </a:p>
        </p:txBody>
      </p:sp>
      <p:sp>
        <p:nvSpPr>
          <p:cNvPr id="7" name="TextBox 6">
            <a:extLst>
              <a:ext uri="{FF2B5EF4-FFF2-40B4-BE49-F238E27FC236}">
                <a16:creationId xmlns:a16="http://schemas.microsoft.com/office/drawing/2014/main" id="{646D9787-D90E-CB17-99DC-CD2B71D26284}"/>
              </a:ext>
            </a:extLst>
          </p:cNvPr>
          <p:cNvSpPr txBox="1"/>
          <p:nvPr/>
        </p:nvSpPr>
        <p:spPr>
          <a:xfrm>
            <a:off x="290751" y="3423834"/>
            <a:ext cx="105308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Hubert Dupin</a:t>
            </a:r>
          </a:p>
          <a:p>
            <a:endParaRPr lang="en-GB"/>
          </a:p>
        </p:txBody>
      </p:sp>
      <p:pic>
        <p:nvPicPr>
          <p:cNvPr id="3" name="Picture 2" descr="Power Regions">
            <a:extLst>
              <a:ext uri="{FF2B5EF4-FFF2-40B4-BE49-F238E27FC236}">
                <a16:creationId xmlns:a16="http://schemas.microsoft.com/office/drawing/2014/main" id="{832E270A-189A-24E0-22F8-8442788D1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844" y="387761"/>
            <a:ext cx="2215015" cy="76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078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E14D0-CABA-0FED-BA28-1147776AF8A3}"/>
            </a:ext>
          </a:extLst>
        </p:cNvPr>
        <p:cNvGrpSpPr/>
        <p:nvPr/>
      </p:nvGrpSpPr>
      <p:grpSpPr>
        <a:xfrm>
          <a:off x="0" y="0"/>
          <a:ext cx="0" cy="0"/>
          <a:chOff x="0" y="0"/>
          <a:chExt cx="0" cy="0"/>
        </a:xfrm>
      </p:grpSpPr>
      <p:grpSp>
        <p:nvGrpSpPr>
          <p:cNvPr id="107" name="Grup 91">
            <a:extLst>
              <a:ext uri="{FF2B5EF4-FFF2-40B4-BE49-F238E27FC236}">
                <a16:creationId xmlns:a16="http://schemas.microsoft.com/office/drawing/2014/main" id="{ED95523E-2CAF-9110-27A1-1403D718DC8C}"/>
              </a:ext>
            </a:extLst>
          </p:cNvPr>
          <p:cNvGrpSpPr/>
          <p:nvPr/>
        </p:nvGrpSpPr>
        <p:grpSpPr>
          <a:xfrm>
            <a:off x="5524747" y="1891394"/>
            <a:ext cx="1477440" cy="660243"/>
            <a:chOff x="4672878" y="4926473"/>
            <a:chExt cx="1477440" cy="660243"/>
          </a:xfr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grpSpPr>
        <p:sp>
          <p:nvSpPr>
            <p:cNvPr id="108" name="Dikdörtgen 92">
              <a:extLst>
                <a:ext uri="{FF2B5EF4-FFF2-40B4-BE49-F238E27FC236}">
                  <a16:creationId xmlns:a16="http://schemas.microsoft.com/office/drawing/2014/main" id="{B8BFC001-2228-0726-41D9-37526DBBE16C}"/>
                </a:ext>
              </a:extLst>
            </p:cNvPr>
            <p:cNvSpPr/>
            <p:nvPr/>
          </p:nvSpPr>
          <p:spPr>
            <a:xfrm>
              <a:off x="4849792" y="5376442"/>
              <a:ext cx="329878" cy="2102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9" name="Dikdörtgen 93">
              <a:extLst>
                <a:ext uri="{FF2B5EF4-FFF2-40B4-BE49-F238E27FC236}">
                  <a16:creationId xmlns:a16="http://schemas.microsoft.com/office/drawing/2014/main" id="{94C60600-ACD0-BB15-4D8C-BE9ECFFD4B35}"/>
                </a:ext>
              </a:extLst>
            </p:cNvPr>
            <p:cNvSpPr/>
            <p:nvPr/>
          </p:nvSpPr>
          <p:spPr>
            <a:xfrm>
              <a:off x="5179670" y="5217289"/>
              <a:ext cx="329878" cy="21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0" name="Dikdörtgen 94">
              <a:extLst>
                <a:ext uri="{FF2B5EF4-FFF2-40B4-BE49-F238E27FC236}">
                  <a16:creationId xmlns:a16="http://schemas.microsoft.com/office/drawing/2014/main" id="{DEE37FC3-770A-3B57-8DB0-3D5FB95C1C13}"/>
                </a:ext>
              </a:extLst>
            </p:cNvPr>
            <p:cNvSpPr/>
            <p:nvPr/>
          </p:nvSpPr>
          <p:spPr>
            <a:xfrm>
              <a:off x="5492187" y="5075498"/>
              <a:ext cx="329878" cy="306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1" name="Dikdörtgen 95">
              <a:extLst>
                <a:ext uri="{FF2B5EF4-FFF2-40B4-BE49-F238E27FC236}">
                  <a16:creationId xmlns:a16="http://schemas.microsoft.com/office/drawing/2014/main" id="{A22F3E46-34C5-19B9-432D-568B5E0B766D}"/>
                </a:ext>
              </a:extLst>
            </p:cNvPr>
            <p:cNvSpPr/>
            <p:nvPr/>
          </p:nvSpPr>
          <p:spPr>
            <a:xfrm>
              <a:off x="5806393" y="4926473"/>
              <a:ext cx="329878" cy="306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2" name="Dikdörtgen 96">
              <a:extLst>
                <a:ext uri="{FF2B5EF4-FFF2-40B4-BE49-F238E27FC236}">
                  <a16:creationId xmlns:a16="http://schemas.microsoft.com/office/drawing/2014/main" id="{53CAD49E-2D39-AF69-E0DD-6742C8EA18AE}"/>
                </a:ext>
              </a:extLst>
            </p:cNvPr>
            <p:cNvSpPr/>
            <p:nvPr/>
          </p:nvSpPr>
          <p:spPr>
            <a:xfrm rot="20338460">
              <a:off x="4672878" y="5334019"/>
              <a:ext cx="1477440" cy="1958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13" name="Grup 85">
            <a:extLst>
              <a:ext uri="{FF2B5EF4-FFF2-40B4-BE49-F238E27FC236}">
                <a16:creationId xmlns:a16="http://schemas.microsoft.com/office/drawing/2014/main" id="{B7CD12F2-4EDA-FE5C-C2A1-6A158D84993B}"/>
              </a:ext>
            </a:extLst>
          </p:cNvPr>
          <p:cNvGrpSpPr/>
          <p:nvPr/>
        </p:nvGrpSpPr>
        <p:grpSpPr>
          <a:xfrm flipH="1">
            <a:off x="5472215" y="2899918"/>
            <a:ext cx="1499412" cy="605386"/>
            <a:chOff x="4679649" y="4926473"/>
            <a:chExt cx="1477440" cy="751395"/>
          </a:xfrm>
          <a:solidFill>
            <a:srgbClr val="002060"/>
          </a:solidFill>
        </p:grpSpPr>
        <p:sp>
          <p:nvSpPr>
            <p:cNvPr id="114" name="Dikdörtgen 86">
              <a:extLst>
                <a:ext uri="{FF2B5EF4-FFF2-40B4-BE49-F238E27FC236}">
                  <a16:creationId xmlns:a16="http://schemas.microsoft.com/office/drawing/2014/main" id="{A72F0272-174B-A952-6071-099B6DDFDC31}"/>
                </a:ext>
              </a:extLst>
            </p:cNvPr>
            <p:cNvSpPr/>
            <p:nvPr/>
          </p:nvSpPr>
          <p:spPr>
            <a:xfrm>
              <a:off x="4849794" y="5376442"/>
              <a:ext cx="352082" cy="3014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5" name="Dikdörtgen 87">
              <a:extLst>
                <a:ext uri="{FF2B5EF4-FFF2-40B4-BE49-F238E27FC236}">
                  <a16:creationId xmlns:a16="http://schemas.microsoft.com/office/drawing/2014/main" id="{1D240686-A813-6F0B-365D-236F5F6B992F}"/>
                </a:ext>
              </a:extLst>
            </p:cNvPr>
            <p:cNvSpPr/>
            <p:nvPr/>
          </p:nvSpPr>
          <p:spPr>
            <a:xfrm>
              <a:off x="5174999" y="5217289"/>
              <a:ext cx="329878" cy="246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6" name="Dikdörtgen 88">
              <a:extLst>
                <a:ext uri="{FF2B5EF4-FFF2-40B4-BE49-F238E27FC236}">
                  <a16:creationId xmlns:a16="http://schemas.microsoft.com/office/drawing/2014/main" id="{3DE5F633-C36C-0E41-7524-19A2CFD278A3}"/>
                </a:ext>
              </a:extLst>
            </p:cNvPr>
            <p:cNvSpPr/>
            <p:nvPr/>
          </p:nvSpPr>
          <p:spPr>
            <a:xfrm>
              <a:off x="5492187" y="5075498"/>
              <a:ext cx="329878" cy="306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7" name="Dikdörtgen 89">
              <a:extLst>
                <a:ext uri="{FF2B5EF4-FFF2-40B4-BE49-F238E27FC236}">
                  <a16:creationId xmlns:a16="http://schemas.microsoft.com/office/drawing/2014/main" id="{E95847B6-B636-18A7-2CF3-DC3CCC394FC0}"/>
                </a:ext>
              </a:extLst>
            </p:cNvPr>
            <p:cNvSpPr/>
            <p:nvPr/>
          </p:nvSpPr>
          <p:spPr>
            <a:xfrm>
              <a:off x="5806393" y="4926473"/>
              <a:ext cx="329878" cy="306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8" name="Dikdörtgen 90">
              <a:extLst>
                <a:ext uri="{FF2B5EF4-FFF2-40B4-BE49-F238E27FC236}">
                  <a16:creationId xmlns:a16="http://schemas.microsoft.com/office/drawing/2014/main" id="{92B6F363-F7D2-BD98-14F1-D17CD8D3D25E}"/>
                </a:ext>
              </a:extLst>
            </p:cNvPr>
            <p:cNvSpPr/>
            <p:nvPr/>
          </p:nvSpPr>
          <p:spPr>
            <a:xfrm rot="20338460">
              <a:off x="4679649" y="5371454"/>
              <a:ext cx="1477440" cy="1958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19" name="Grup 53">
            <a:extLst>
              <a:ext uri="{FF2B5EF4-FFF2-40B4-BE49-F238E27FC236}">
                <a16:creationId xmlns:a16="http://schemas.microsoft.com/office/drawing/2014/main" id="{9F464F33-77F9-BA77-D044-3B2979242233}"/>
              </a:ext>
            </a:extLst>
          </p:cNvPr>
          <p:cNvGrpSpPr/>
          <p:nvPr/>
        </p:nvGrpSpPr>
        <p:grpSpPr>
          <a:xfrm>
            <a:off x="5556143" y="3739857"/>
            <a:ext cx="1477440" cy="660243"/>
            <a:chOff x="4672878" y="4926473"/>
            <a:chExt cx="1477440" cy="660243"/>
          </a:xfr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t="100000" r="100000"/>
            </a:path>
            <a:tileRect l="-100000" b="-100000"/>
          </a:gradFill>
        </p:grpSpPr>
        <p:sp>
          <p:nvSpPr>
            <p:cNvPr id="120" name="Dikdörtgen 54">
              <a:extLst>
                <a:ext uri="{FF2B5EF4-FFF2-40B4-BE49-F238E27FC236}">
                  <a16:creationId xmlns:a16="http://schemas.microsoft.com/office/drawing/2014/main" id="{03176EB4-1C1B-01B1-F938-F02A5F390A2F}"/>
                </a:ext>
              </a:extLst>
            </p:cNvPr>
            <p:cNvSpPr/>
            <p:nvPr/>
          </p:nvSpPr>
          <p:spPr>
            <a:xfrm>
              <a:off x="4849792" y="5376442"/>
              <a:ext cx="329878" cy="2102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1" name="Dikdörtgen 55">
              <a:extLst>
                <a:ext uri="{FF2B5EF4-FFF2-40B4-BE49-F238E27FC236}">
                  <a16:creationId xmlns:a16="http://schemas.microsoft.com/office/drawing/2014/main" id="{AF86F350-BC7F-AD97-40AC-F8C3331571C6}"/>
                </a:ext>
              </a:extLst>
            </p:cNvPr>
            <p:cNvSpPr/>
            <p:nvPr/>
          </p:nvSpPr>
          <p:spPr>
            <a:xfrm>
              <a:off x="5179670" y="5217289"/>
              <a:ext cx="329878" cy="21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2" name="Dikdörtgen 56">
              <a:extLst>
                <a:ext uri="{FF2B5EF4-FFF2-40B4-BE49-F238E27FC236}">
                  <a16:creationId xmlns:a16="http://schemas.microsoft.com/office/drawing/2014/main" id="{375D438E-992C-4B22-1959-6B88ED8BF8C8}"/>
                </a:ext>
              </a:extLst>
            </p:cNvPr>
            <p:cNvSpPr/>
            <p:nvPr/>
          </p:nvSpPr>
          <p:spPr>
            <a:xfrm>
              <a:off x="5492187" y="5075498"/>
              <a:ext cx="329878" cy="306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3" name="Dikdörtgen 57">
              <a:extLst>
                <a:ext uri="{FF2B5EF4-FFF2-40B4-BE49-F238E27FC236}">
                  <a16:creationId xmlns:a16="http://schemas.microsoft.com/office/drawing/2014/main" id="{2784AF19-3D53-7708-15C0-9B6C005730B3}"/>
                </a:ext>
              </a:extLst>
            </p:cNvPr>
            <p:cNvSpPr/>
            <p:nvPr/>
          </p:nvSpPr>
          <p:spPr>
            <a:xfrm>
              <a:off x="5806393" y="4926473"/>
              <a:ext cx="329878" cy="306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4" name="Dikdörtgen 58">
              <a:extLst>
                <a:ext uri="{FF2B5EF4-FFF2-40B4-BE49-F238E27FC236}">
                  <a16:creationId xmlns:a16="http://schemas.microsoft.com/office/drawing/2014/main" id="{D88A7399-5B0D-CFC3-5FA1-C02A0578C2F0}"/>
                </a:ext>
              </a:extLst>
            </p:cNvPr>
            <p:cNvSpPr/>
            <p:nvPr/>
          </p:nvSpPr>
          <p:spPr>
            <a:xfrm rot="20338460">
              <a:off x="4672878" y="5334019"/>
              <a:ext cx="1477440" cy="1958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25" name="Grup 12">
            <a:extLst>
              <a:ext uri="{FF2B5EF4-FFF2-40B4-BE49-F238E27FC236}">
                <a16:creationId xmlns:a16="http://schemas.microsoft.com/office/drawing/2014/main" id="{8416E6F6-3126-7DF0-7342-C9158C4E908C}"/>
              </a:ext>
            </a:extLst>
          </p:cNvPr>
          <p:cNvGrpSpPr/>
          <p:nvPr/>
        </p:nvGrpSpPr>
        <p:grpSpPr>
          <a:xfrm>
            <a:off x="5545149" y="5884645"/>
            <a:ext cx="1246306" cy="556954"/>
            <a:chOff x="4672878" y="4926473"/>
            <a:chExt cx="1477440" cy="660243"/>
          </a:xfrm>
          <a:solidFill>
            <a:schemeClr val="bg1">
              <a:lumMod val="85000"/>
            </a:schemeClr>
          </a:solidFill>
        </p:grpSpPr>
        <p:sp>
          <p:nvSpPr>
            <p:cNvPr id="126" name="Dikdörtgen 5">
              <a:extLst>
                <a:ext uri="{FF2B5EF4-FFF2-40B4-BE49-F238E27FC236}">
                  <a16:creationId xmlns:a16="http://schemas.microsoft.com/office/drawing/2014/main" id="{D14F9960-C875-6F31-1636-23D30648B984}"/>
                </a:ext>
              </a:extLst>
            </p:cNvPr>
            <p:cNvSpPr/>
            <p:nvPr/>
          </p:nvSpPr>
          <p:spPr>
            <a:xfrm>
              <a:off x="4849792" y="5376442"/>
              <a:ext cx="329878" cy="2102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7" name="Dikdörtgen 6">
              <a:extLst>
                <a:ext uri="{FF2B5EF4-FFF2-40B4-BE49-F238E27FC236}">
                  <a16:creationId xmlns:a16="http://schemas.microsoft.com/office/drawing/2014/main" id="{1FDEF0B5-3410-E7A2-B83D-16B7838090A4}"/>
                </a:ext>
              </a:extLst>
            </p:cNvPr>
            <p:cNvSpPr/>
            <p:nvPr/>
          </p:nvSpPr>
          <p:spPr>
            <a:xfrm>
              <a:off x="5179670" y="5217289"/>
              <a:ext cx="329878" cy="21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8" name="Dikdörtgen 7">
              <a:extLst>
                <a:ext uri="{FF2B5EF4-FFF2-40B4-BE49-F238E27FC236}">
                  <a16:creationId xmlns:a16="http://schemas.microsoft.com/office/drawing/2014/main" id="{649EF628-7146-D019-2807-9E1E20596396}"/>
                </a:ext>
              </a:extLst>
            </p:cNvPr>
            <p:cNvSpPr/>
            <p:nvPr/>
          </p:nvSpPr>
          <p:spPr>
            <a:xfrm>
              <a:off x="5492187" y="5075498"/>
              <a:ext cx="329878" cy="306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9" name="Dikdörtgen 8">
              <a:extLst>
                <a:ext uri="{FF2B5EF4-FFF2-40B4-BE49-F238E27FC236}">
                  <a16:creationId xmlns:a16="http://schemas.microsoft.com/office/drawing/2014/main" id="{EE8E73DB-7D74-6F50-B133-508A795DF0BC}"/>
                </a:ext>
              </a:extLst>
            </p:cNvPr>
            <p:cNvSpPr/>
            <p:nvPr/>
          </p:nvSpPr>
          <p:spPr>
            <a:xfrm>
              <a:off x="5806393" y="4926473"/>
              <a:ext cx="329878" cy="306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0" name="Dikdörtgen 9">
              <a:extLst>
                <a:ext uri="{FF2B5EF4-FFF2-40B4-BE49-F238E27FC236}">
                  <a16:creationId xmlns:a16="http://schemas.microsoft.com/office/drawing/2014/main" id="{61898C0A-3E74-7E6B-2837-438644DED891}"/>
                </a:ext>
              </a:extLst>
            </p:cNvPr>
            <p:cNvSpPr/>
            <p:nvPr/>
          </p:nvSpPr>
          <p:spPr>
            <a:xfrm rot="20338460">
              <a:off x="4672878" y="5334019"/>
              <a:ext cx="1477440" cy="1958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32" name="Yuvarlatılmış Dikdörtgen 15">
            <a:extLst>
              <a:ext uri="{FF2B5EF4-FFF2-40B4-BE49-F238E27FC236}">
                <a16:creationId xmlns:a16="http://schemas.microsoft.com/office/drawing/2014/main" id="{A60E3D35-F4FF-7BC2-D0A9-5EF552B4F63F}"/>
              </a:ext>
            </a:extLst>
          </p:cNvPr>
          <p:cNvSpPr/>
          <p:nvPr/>
        </p:nvSpPr>
        <p:spPr>
          <a:xfrm>
            <a:off x="4136594" y="5471687"/>
            <a:ext cx="1448059" cy="1197951"/>
          </a:xfrm>
          <a:prstGeom prst="roundRect">
            <a:avLst>
              <a:gd name="adj" fmla="val 14528"/>
            </a:avLst>
          </a:prstGeom>
          <a:solidFill>
            <a:schemeClr val="bg1"/>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D86533"/>
                </a:solidFill>
                <a:effectLst/>
                <a:uLnTx/>
                <a:uFillTx/>
                <a:latin typeface="Calibri" panose="020F0502020204030204"/>
                <a:ea typeface="+mn-ea"/>
                <a:cs typeface="+mn-cs"/>
              </a:rPr>
              <a:t>17 July 2025</a:t>
            </a:r>
            <a:endParaRPr kumimoji="0" lang="tr-TR" sz="1400" b="1" i="0" u="none" strike="noStrike" kern="1200" cap="none" spc="0" normalizeH="0" baseline="0" noProof="0">
              <a:ln>
                <a:noFill/>
              </a:ln>
              <a:solidFill>
                <a:srgbClr val="D8653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a:ln>
                  <a:noFill/>
                </a:ln>
                <a:solidFill>
                  <a:srgbClr val="FFFFFF">
                    <a:lumMod val="75000"/>
                  </a:srgbClr>
                </a:solidFill>
                <a:effectLst/>
                <a:uLnTx/>
                <a:uFillTx/>
                <a:latin typeface="Calibri" panose="020F0502020204030204"/>
                <a:ea typeface="+mn-ea"/>
                <a:cs typeface="+mn-cs"/>
              </a:rPr>
              <a:t>A</a:t>
            </a:r>
            <a:r>
              <a:rPr kumimoji="0" lang="en-US" sz="1400" b="1" i="0" u="none" strike="noStrike" kern="1200" cap="none" spc="0" normalizeH="0" baseline="0" noProof="0" err="1">
                <a:ln>
                  <a:noFill/>
                </a:ln>
                <a:solidFill>
                  <a:srgbClr val="FFFFFF">
                    <a:lumMod val="75000"/>
                  </a:srgbClr>
                </a:solidFill>
                <a:effectLst/>
                <a:uLnTx/>
                <a:uFillTx/>
                <a:latin typeface="Calibri" panose="020F0502020204030204"/>
                <a:ea typeface="+mn-ea"/>
                <a:cs typeface="+mn-cs"/>
              </a:rPr>
              <a:t>pproval</a:t>
            </a:r>
            <a:r>
              <a:rPr kumimoji="0" lang="en-US" sz="1400" b="1" i="0" u="none" strike="noStrike" kern="1200" cap="none" spc="0" normalizeH="0" baseline="0" noProof="0">
                <a:ln>
                  <a:noFill/>
                </a:ln>
                <a:solidFill>
                  <a:srgbClr val="FFFFFF">
                    <a:lumMod val="75000"/>
                  </a:srgbClr>
                </a:solidFill>
                <a:effectLst/>
                <a:uLnTx/>
                <a:uFillTx/>
                <a:latin typeface="Calibri" panose="020F0502020204030204"/>
                <a:ea typeface="+mn-ea"/>
                <a:cs typeface="+mn-cs"/>
              </a:rPr>
              <a:t> of the FNA methodology ACER</a:t>
            </a:r>
          </a:p>
        </p:txBody>
      </p:sp>
      <p:grpSp>
        <p:nvGrpSpPr>
          <p:cNvPr id="134" name="Grup 21">
            <a:extLst>
              <a:ext uri="{FF2B5EF4-FFF2-40B4-BE49-F238E27FC236}">
                <a16:creationId xmlns:a16="http://schemas.microsoft.com/office/drawing/2014/main" id="{02A625E7-CA15-C7F3-8D12-4BAE96C17219}"/>
              </a:ext>
            </a:extLst>
          </p:cNvPr>
          <p:cNvGrpSpPr/>
          <p:nvPr/>
        </p:nvGrpSpPr>
        <p:grpSpPr>
          <a:xfrm flipH="1">
            <a:off x="5426140" y="4879122"/>
            <a:ext cx="1499412" cy="605386"/>
            <a:chOff x="4679649" y="4926473"/>
            <a:chExt cx="1477440" cy="751395"/>
          </a:xfr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p:grpSpPr>
        <p:sp>
          <p:nvSpPr>
            <p:cNvPr id="135" name="Dikdörtgen 22">
              <a:extLst>
                <a:ext uri="{FF2B5EF4-FFF2-40B4-BE49-F238E27FC236}">
                  <a16:creationId xmlns:a16="http://schemas.microsoft.com/office/drawing/2014/main" id="{F90C298B-5D8F-D103-C575-86C46E23A530}"/>
                </a:ext>
              </a:extLst>
            </p:cNvPr>
            <p:cNvSpPr/>
            <p:nvPr/>
          </p:nvSpPr>
          <p:spPr>
            <a:xfrm>
              <a:off x="4849794" y="5376442"/>
              <a:ext cx="352082" cy="3014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6" name="Dikdörtgen 23">
              <a:extLst>
                <a:ext uri="{FF2B5EF4-FFF2-40B4-BE49-F238E27FC236}">
                  <a16:creationId xmlns:a16="http://schemas.microsoft.com/office/drawing/2014/main" id="{8EE994B6-C39A-A8A8-C125-C3AE1CE36CAA}"/>
                </a:ext>
              </a:extLst>
            </p:cNvPr>
            <p:cNvSpPr/>
            <p:nvPr/>
          </p:nvSpPr>
          <p:spPr>
            <a:xfrm>
              <a:off x="5174999" y="5217289"/>
              <a:ext cx="329878" cy="246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7" name="Dikdörtgen 24">
              <a:extLst>
                <a:ext uri="{FF2B5EF4-FFF2-40B4-BE49-F238E27FC236}">
                  <a16:creationId xmlns:a16="http://schemas.microsoft.com/office/drawing/2014/main" id="{B65299B6-E526-8A01-6F4E-15D5B3DB9219}"/>
                </a:ext>
              </a:extLst>
            </p:cNvPr>
            <p:cNvSpPr/>
            <p:nvPr/>
          </p:nvSpPr>
          <p:spPr>
            <a:xfrm>
              <a:off x="5492187" y="5075498"/>
              <a:ext cx="329878" cy="306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8" name="Dikdörtgen 25">
              <a:extLst>
                <a:ext uri="{FF2B5EF4-FFF2-40B4-BE49-F238E27FC236}">
                  <a16:creationId xmlns:a16="http://schemas.microsoft.com/office/drawing/2014/main" id="{83BDD24F-4010-C6BA-010B-ABA46E4CD8F3}"/>
                </a:ext>
              </a:extLst>
            </p:cNvPr>
            <p:cNvSpPr/>
            <p:nvPr/>
          </p:nvSpPr>
          <p:spPr>
            <a:xfrm>
              <a:off x="5806393" y="4926473"/>
              <a:ext cx="329878" cy="306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9" name="Dikdörtgen 26">
              <a:extLst>
                <a:ext uri="{FF2B5EF4-FFF2-40B4-BE49-F238E27FC236}">
                  <a16:creationId xmlns:a16="http://schemas.microsoft.com/office/drawing/2014/main" id="{C1AA1D78-6A4A-D441-B1C8-8196914E94AE}"/>
                </a:ext>
              </a:extLst>
            </p:cNvPr>
            <p:cNvSpPr/>
            <p:nvPr/>
          </p:nvSpPr>
          <p:spPr>
            <a:xfrm rot="20338460">
              <a:off x="4679649" y="5371454"/>
              <a:ext cx="1477440" cy="1958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40" name="Dikdörtgen 27">
            <a:extLst>
              <a:ext uri="{FF2B5EF4-FFF2-40B4-BE49-F238E27FC236}">
                <a16:creationId xmlns:a16="http://schemas.microsoft.com/office/drawing/2014/main" id="{CDF5BCDB-5F61-BC02-10F8-73BB6AF7028C}"/>
              </a:ext>
            </a:extLst>
          </p:cNvPr>
          <p:cNvSpPr/>
          <p:nvPr/>
        </p:nvSpPr>
        <p:spPr>
          <a:xfrm>
            <a:off x="8590045" y="5471687"/>
            <a:ext cx="3438638" cy="738664"/>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22222"/>
                </a:solidFill>
                <a:effectLst/>
                <a:uLnTx/>
                <a:uFillTx/>
                <a:latin typeface="Calibri" panose="020F0502020204030204"/>
                <a:ea typeface="+mn-ea"/>
                <a:cs typeface="+mn-cs"/>
              </a:rPr>
              <a:t>Member State </a:t>
            </a:r>
            <a:r>
              <a:rPr kumimoji="0" lang="en-US" sz="1400" b="1" i="0" u="none" strike="noStrike" kern="1200" cap="none" spc="0" normalizeH="0" baseline="0" noProof="0">
                <a:ln>
                  <a:noFill/>
                </a:ln>
                <a:solidFill>
                  <a:srgbClr val="D86533"/>
                </a:solidFill>
                <a:effectLst/>
                <a:uLnTx/>
                <a:uFillTx/>
                <a:latin typeface="Calibri" panose="020F0502020204030204"/>
                <a:ea typeface="+mn-ea"/>
                <a:cs typeface="+mn-cs"/>
              </a:rPr>
              <a:t>defines the Designated Entity or Authority</a:t>
            </a:r>
            <a:r>
              <a:rPr kumimoji="0" lang="en-US" sz="1400" b="0" i="0" u="none" strike="noStrike" kern="1200" cap="none" spc="0" normalizeH="0" baseline="0" noProof="0">
                <a:ln>
                  <a:noFill/>
                </a:ln>
                <a:solidFill>
                  <a:srgbClr val="222222"/>
                </a:solidFill>
                <a:effectLst/>
                <a:uLnTx/>
                <a:uFillTx/>
                <a:latin typeface="Calibri" panose="020F0502020204030204"/>
                <a:ea typeface="+mn-ea"/>
                <a:cs typeface="+mn-cs"/>
              </a:rPr>
              <a:t> responsible for the adoption of the report.</a:t>
            </a:r>
          </a:p>
        </p:txBody>
      </p:sp>
      <p:sp>
        <p:nvSpPr>
          <p:cNvPr id="144" name="Metin kutusu 29">
            <a:extLst>
              <a:ext uri="{FF2B5EF4-FFF2-40B4-BE49-F238E27FC236}">
                <a16:creationId xmlns:a16="http://schemas.microsoft.com/office/drawing/2014/main" id="{DB3B06F2-5870-DBD7-0351-B1D98347D894}"/>
              </a:ext>
            </a:extLst>
          </p:cNvPr>
          <p:cNvSpPr txBox="1"/>
          <p:nvPr/>
        </p:nvSpPr>
        <p:spPr>
          <a:xfrm>
            <a:off x="6824715" y="5363081"/>
            <a:ext cx="1679076" cy="1055608"/>
          </a:xfrm>
          <a:prstGeom prst="roundRect">
            <a:avLst/>
          </a:prstGeom>
          <a:solidFill>
            <a:schemeClr val="bg1"/>
          </a:solidFill>
          <a:ln w="76200">
            <a:solidFill>
              <a:schemeClr val="bg1">
                <a:lumMod val="6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lumMod val="75000"/>
                  </a:srgbClr>
                </a:solidFill>
                <a:effectLst/>
                <a:uLnTx/>
                <a:uFillTx/>
                <a:latin typeface="Calibri" panose="020F0502020204030204"/>
                <a:ea typeface="+mn-ea"/>
                <a:cs typeface="+mn-cs"/>
              </a:rPr>
              <a:t>By the approval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lumMod val="75000"/>
                  </a:srgbClr>
                </a:solidFill>
                <a:effectLst/>
                <a:uLnTx/>
                <a:uFillTx/>
                <a:latin typeface="Calibri" panose="020F0502020204030204"/>
                <a:ea typeface="+mn-ea"/>
                <a:cs typeface="+mn-cs"/>
              </a:rPr>
              <a:t>of Methodology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lumMod val="75000"/>
                  </a:srgbClr>
                </a:solidFill>
                <a:effectLst/>
                <a:uLnTx/>
                <a:uFillTx/>
                <a:latin typeface="Calibri" panose="020F0502020204030204"/>
                <a:ea typeface="+mn-ea"/>
                <a:cs typeface="+mn-cs"/>
              </a:rPr>
              <a:t>by ACER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lumMod val="75000"/>
                  </a:srgbClr>
                </a:solidFill>
                <a:effectLst/>
                <a:uLnTx/>
                <a:uFillTx/>
                <a:latin typeface="Calibri" panose="020F0502020204030204"/>
                <a:ea typeface="+mn-ea"/>
                <a:cs typeface="+mn-cs"/>
              </a:rPr>
              <a:t>Member States</a:t>
            </a:r>
            <a:endParaRPr kumimoji="0" lang="en-IN" sz="1400" b="1" i="0" u="none" strike="noStrike" kern="1200" cap="none" spc="0" normalizeH="0" baseline="0" noProof="0">
              <a:ln>
                <a:noFill/>
              </a:ln>
              <a:solidFill>
                <a:srgbClr val="FFFFFF">
                  <a:lumMod val="75000"/>
                </a:srgbClr>
              </a:solidFill>
              <a:effectLst/>
              <a:uLnTx/>
              <a:uFillTx/>
              <a:latin typeface="Calibri" panose="020F0502020204030204"/>
              <a:ea typeface="+mn-ea"/>
              <a:cs typeface="+mn-cs"/>
            </a:endParaRPr>
          </a:p>
        </p:txBody>
      </p:sp>
      <p:sp>
        <p:nvSpPr>
          <p:cNvPr id="146" name="Rectangle 1">
            <a:extLst>
              <a:ext uri="{FF2B5EF4-FFF2-40B4-BE49-F238E27FC236}">
                <a16:creationId xmlns:a16="http://schemas.microsoft.com/office/drawing/2014/main" id="{7B19E94A-08D6-006F-20C2-03412183D7CD}"/>
              </a:ext>
            </a:extLst>
          </p:cNvPr>
          <p:cNvSpPr>
            <a:spLocks noChangeArrowheads="1"/>
          </p:cNvSpPr>
          <p:nvPr/>
        </p:nvSpPr>
        <p:spPr bwMode="auto">
          <a:xfrm>
            <a:off x="0" y="2997028"/>
            <a:ext cx="3373117" cy="36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59410" lvl="1" indent="-179705" algn="just" defTabSz="914400">
              <a:lnSpc>
                <a:spcPct val="107000"/>
              </a:lnSpc>
              <a:spcAft>
                <a:spcPts val="600"/>
              </a:spcAft>
              <a:buFont typeface="Arial" panose="020B0604020202020204" pitchFamily="34" charset="0"/>
              <a:buChar char="•"/>
              <a:defRPr/>
            </a:pPr>
            <a:r>
              <a:rPr kumimoji="0" lang="en-GB" sz="1400" b="1" i="0" u="none" strike="noStrike" kern="1200" cap="none" spc="0" normalizeH="0" baseline="0" noProof="0">
                <a:ln>
                  <a:noFill/>
                </a:ln>
                <a:solidFill>
                  <a:srgbClr val="D86533"/>
                </a:solidFill>
                <a:effectLst/>
                <a:uLnTx/>
                <a:uFillTx/>
                <a:latin typeface="Calibri" panose="020F0502020204030204"/>
                <a:ea typeface="Times New Roman" panose="02020603050405020304" pitchFamily="18" charset="0"/>
                <a:cs typeface="Aptos" panose="020B0004020202020204" pitchFamily="34" charset="0"/>
              </a:rPr>
              <a:t>Roles, responsibilities and timeline</a:t>
            </a:r>
            <a:br>
              <a:rPr lang="en-GB" sz="1400" b="0" i="0" u="none" strike="noStrike" kern="1200" cap="none" spc="0" normalizeH="0" baseline="0" noProof="0">
                <a:ln>
                  <a:noFill/>
                </a:ln>
                <a:effectLst/>
                <a:uLnTx/>
                <a:uFillTx/>
                <a:latin typeface="Calibri" panose="020F0502020204030204"/>
                <a:ea typeface="Times New Roman" panose="02020603050405020304" pitchFamily="18" charset="0"/>
                <a:cs typeface="Aptos" panose="020B0004020202020204" pitchFamily="34" charset="0"/>
              </a:rPr>
            </a:br>
            <a:r>
              <a:rPr kumimoji="0" lang="en-GB" sz="1400" b="1" i="0" u="none" strike="noStrike" kern="1200" cap="none" spc="0" normalizeH="0" baseline="0" noProof="0">
                <a:ln>
                  <a:noFill/>
                </a:ln>
                <a:solidFill>
                  <a:srgbClr val="ED7D31"/>
                </a:solidFill>
                <a:effectLst/>
                <a:uLnTx/>
                <a:uFillTx/>
                <a:latin typeface="Calibri" panose="020F0502020204030204"/>
                <a:ea typeface="Times New Roman" panose="02020603050405020304" pitchFamily="18" charset="0"/>
                <a:cs typeface="Aptos" panose="020B0004020202020204" pitchFamily="34" charset="0"/>
                <a:sym typeface="Wingdings" panose="05000000000000000000" pitchFamily="2" charset="2"/>
              </a:rPr>
              <a:t> </a:t>
            </a:r>
            <a:r>
              <a:rPr lang="en-GB" sz="1400" b="1">
                <a:solidFill>
                  <a:srgbClr val="D86533"/>
                </a:solidFill>
                <a:latin typeface="Calibri" panose="020F0502020204030204"/>
                <a:sym typeface="Wingdings" panose="05000000000000000000" pitchFamily="2" charset="2"/>
              </a:rPr>
              <a:t>may involve delegation for DSOs</a:t>
            </a:r>
            <a:endParaRPr lang="en-US" sz="1400" b="1">
              <a:solidFill>
                <a:srgbClr val="D86533"/>
              </a:solidFill>
              <a:latin typeface="Calibri" panose="020F0502020204030204"/>
            </a:endParaRPr>
          </a:p>
          <a:p>
            <a:pPr marL="359410" marR="0" lvl="1" indent="-179705" algn="just" defTabSz="914400" rtl="0" eaLnBrk="0" fontAlgn="base" latinLnBrk="0" hangingPunct="0">
              <a:lnSpc>
                <a:spcPct val="107000"/>
              </a:lnSpc>
              <a:spcBef>
                <a:spcPct val="0"/>
              </a:spcBef>
              <a:spcAft>
                <a:spcPts val="600"/>
              </a:spcAft>
              <a:buClrTx/>
              <a:buSzTx/>
              <a:buFont typeface="Arial" panose="020B0604020202020204" pitchFamily="34" charset="0"/>
              <a:buChar char="•"/>
              <a:tabLst/>
              <a:defRPr/>
            </a:pPr>
            <a:r>
              <a:rPr lang="en-GB" sz="1400" b="1">
                <a:solidFill>
                  <a:srgbClr val="D86533"/>
                </a:solidFill>
                <a:latin typeface="Calibri" panose="020F0502020204030204"/>
              </a:rPr>
              <a:t>Justification of the use of material in addition to DNDP</a:t>
            </a:r>
          </a:p>
          <a:p>
            <a:pPr marL="359410" marR="0" lvl="1" indent="-179705" algn="just" defTabSz="914400" rtl="0" eaLnBrk="0" fontAlgn="base" latinLnBrk="0" hangingPunct="0">
              <a:lnSpc>
                <a:spcPct val="107000"/>
              </a:lnSpc>
              <a:spcBef>
                <a:spcPct val="0"/>
              </a:spcBef>
              <a:spcAft>
                <a:spcPts val="60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D86533"/>
                </a:solidFill>
                <a:effectLst/>
                <a:uLnTx/>
                <a:uFillTx/>
                <a:latin typeface="Calibri" panose="020F0502020204030204"/>
                <a:ea typeface="+mn-ea"/>
                <a:cs typeface="+mn-cs"/>
              </a:rPr>
              <a:t>Common target years to provide data and analyses</a:t>
            </a:r>
            <a:r>
              <a:rPr kumimoji="0" lang="en-GB" sz="1400" b="0" i="0" u="none" strike="noStrike" kern="1200" cap="none" spc="0" normalizeH="0" baseline="0" noProof="0">
                <a:ln>
                  <a:noFill/>
                </a:ln>
                <a:solidFill>
                  <a:srgbClr val="000000"/>
                </a:solidFill>
                <a:effectLst/>
                <a:uLnTx/>
                <a:uFillTx/>
                <a:latin typeface="Calibri" panose="020F0502020204030204"/>
                <a:ea typeface="Times New Roman" panose="02020603050405020304" pitchFamily="18" charset="0"/>
                <a:cs typeface="Aptos" panose="020B0004020202020204" pitchFamily="34" charset="0"/>
              </a:rPr>
              <a:t>, in addition to the target years;</a:t>
            </a:r>
            <a:endParaRPr kumimoji="0" lang="en-US" sz="1400" b="0" i="0" u="none" strike="noStrike" kern="1200" cap="none" spc="0" normalizeH="0" baseline="0" noProof="0">
              <a:ln>
                <a:noFill/>
              </a:ln>
              <a:solidFill>
                <a:srgbClr val="000000"/>
              </a:solidFill>
              <a:effectLst/>
              <a:uLnTx/>
              <a:uFillTx/>
              <a:latin typeface="Calibri" panose="020F0502020204030204"/>
              <a:ea typeface="Times New Roman" panose="02020603050405020304" pitchFamily="18" charset="0"/>
              <a:cs typeface="Aptos" panose="020B0004020202020204" pitchFamily="34" charset="0"/>
            </a:endParaRPr>
          </a:p>
          <a:p>
            <a:pPr marL="359410" marR="0" lvl="1" indent="-179705" algn="just" defTabSz="914400" rtl="0" eaLnBrk="0" fontAlgn="base" latinLnBrk="0" hangingPunct="0">
              <a:lnSpc>
                <a:spcPct val="107000"/>
              </a:lnSpc>
              <a:spcBef>
                <a:spcPct val="0"/>
              </a:spcBef>
              <a:spcAft>
                <a:spcPts val="60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D86533"/>
                </a:solidFill>
                <a:effectLst/>
                <a:uLnTx/>
                <a:uFillTx/>
                <a:latin typeface="Calibri" panose="020F0502020204030204"/>
                <a:ea typeface="+mn-ea"/>
                <a:cs typeface="+mn-cs"/>
              </a:rPr>
              <a:t>Temporal, spatial and voltage granularity of DSOs data</a:t>
            </a:r>
            <a:r>
              <a:rPr kumimoji="0" lang="en-GB" sz="1400" b="0" i="0" u="none" strike="noStrike" kern="1200" cap="none" spc="0" normalizeH="0" baseline="0" noProof="0">
                <a:ln>
                  <a:noFill/>
                </a:ln>
                <a:solidFill>
                  <a:srgbClr val="000000"/>
                </a:solidFill>
                <a:effectLst/>
                <a:uLnTx/>
                <a:uFillTx/>
                <a:latin typeface="Calibri" panose="020F0502020204030204"/>
                <a:ea typeface="Times New Roman" panose="02020603050405020304" pitchFamily="18" charset="0"/>
                <a:cs typeface="Aptos" panose="020B0004020202020204" pitchFamily="34" charset="0"/>
              </a:rPr>
              <a:t>;  </a:t>
            </a:r>
            <a:endParaRPr kumimoji="0" lang="en-US" sz="1400" b="0" i="0" u="none" strike="noStrike" kern="1200" cap="none" spc="0" normalizeH="0" baseline="0" noProof="0">
              <a:ln>
                <a:noFill/>
              </a:ln>
              <a:solidFill>
                <a:srgbClr val="000000"/>
              </a:solidFill>
              <a:effectLst/>
              <a:uLnTx/>
              <a:uFillTx/>
              <a:latin typeface="Calibri" panose="020F0502020204030204"/>
              <a:ea typeface="Times New Roman" panose="02020603050405020304" pitchFamily="18" charset="0"/>
              <a:cs typeface="Aptos" panose="020B0004020202020204" pitchFamily="34" charset="0"/>
            </a:endParaRPr>
          </a:p>
          <a:p>
            <a:pPr marL="359410" marR="0" lvl="1" indent="-179705" algn="just" defTabSz="914400" rtl="0" eaLnBrk="0" fontAlgn="base" latinLnBrk="0" hangingPunct="0">
              <a:lnSpc>
                <a:spcPct val="107000"/>
              </a:lnSpc>
              <a:spcBef>
                <a:spcPct val="0"/>
              </a:spcBef>
              <a:spcAft>
                <a:spcPts val="60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D86533"/>
                </a:solidFill>
                <a:effectLst/>
                <a:uLnTx/>
                <a:uFillTx/>
                <a:latin typeface="Calibri" panose="020F0502020204030204"/>
                <a:ea typeface="+mn-ea"/>
                <a:cs typeface="+mn-cs"/>
              </a:rPr>
              <a:t>Additional type of data and analyses</a:t>
            </a:r>
            <a:r>
              <a:rPr kumimoji="0" lang="en-GB" sz="1400" b="0" i="0" u="none" strike="noStrike" kern="1200" cap="none" spc="0" normalizeH="0" baseline="0" noProof="0">
                <a:ln>
                  <a:noFill/>
                </a:ln>
                <a:solidFill>
                  <a:srgbClr val="000000"/>
                </a:solidFill>
                <a:effectLst/>
                <a:uLnTx/>
                <a:uFillTx/>
                <a:latin typeface="Calibri" panose="020F0502020204030204"/>
                <a:ea typeface="Times New Roman" panose="02020603050405020304" pitchFamily="18" charset="0"/>
                <a:cs typeface="Aptos" panose="020B0004020202020204" pitchFamily="34" charset="0"/>
              </a:rPr>
              <a:t>, if any, beyond the minimum requirements of the methodology</a:t>
            </a:r>
            <a:endParaRPr lang="en-GB" sz="1400" b="0" i="0" u="none" strike="noStrike" kern="1200" cap="none" spc="0" normalizeH="0" baseline="0" noProof="0">
              <a:ln>
                <a:noFill/>
              </a:ln>
              <a:solidFill>
                <a:srgbClr val="000000"/>
              </a:solidFill>
              <a:effectLst/>
              <a:uLnTx/>
              <a:uFillTx/>
              <a:latin typeface="Calibri" panose="020F0502020204030204"/>
              <a:ea typeface="Times New Roman" panose="02020603050405020304" pitchFamily="18" charset="0"/>
              <a:cs typeface="Aptos" panose="020B0004020202020204" pitchFamily="34" charset="0"/>
            </a:endParaRPr>
          </a:p>
          <a:p>
            <a:pPr marL="359410" marR="0" lvl="1" indent="-179705" algn="just" defTabSz="914400" rtl="0" eaLnBrk="0" fontAlgn="base" latinLnBrk="0" hangingPunct="0">
              <a:lnSpc>
                <a:spcPct val="107000"/>
              </a:lnSpc>
              <a:spcBef>
                <a:spcPct val="0"/>
              </a:spcBef>
              <a:spcAft>
                <a:spcPts val="60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D86533"/>
                </a:solidFill>
                <a:effectLst/>
                <a:uLnTx/>
                <a:uFillTx/>
                <a:latin typeface="Calibri" panose="020F0502020204030204"/>
                <a:ea typeface="+mn-ea"/>
                <a:cs typeface="+mn-cs"/>
              </a:rPr>
              <a:t>Timeframe for the approval of the FNA report</a:t>
            </a:r>
            <a:endParaRPr kumimoji="0" lang="en-GB" altLang="tr-TR" sz="1400" b="1" i="0" u="none" strike="noStrike" kern="1200" cap="none" spc="0" normalizeH="0" baseline="0" noProof="0">
              <a:ln>
                <a:noFill/>
              </a:ln>
              <a:solidFill>
                <a:srgbClr val="D86533"/>
              </a:solidFill>
              <a:effectLst/>
              <a:uLnTx/>
              <a:uFillTx/>
              <a:latin typeface="Calibri" panose="020F0502020204030204"/>
              <a:ea typeface="Calibri" panose="020F0502020204030204"/>
              <a:cs typeface="Calibri" panose="020F0502020204030204"/>
            </a:endParaRPr>
          </a:p>
        </p:txBody>
      </p:sp>
      <p:sp>
        <p:nvSpPr>
          <p:cNvPr id="150" name="Metin kutusu 63">
            <a:extLst>
              <a:ext uri="{FF2B5EF4-FFF2-40B4-BE49-F238E27FC236}">
                <a16:creationId xmlns:a16="http://schemas.microsoft.com/office/drawing/2014/main" id="{D7520D37-3813-33DE-D538-98667E2CC33E}"/>
              </a:ext>
            </a:extLst>
          </p:cNvPr>
          <p:cNvSpPr txBox="1"/>
          <p:nvPr/>
        </p:nvSpPr>
        <p:spPr>
          <a:xfrm>
            <a:off x="4069758" y="3951104"/>
            <a:ext cx="1581731" cy="1293971"/>
          </a:xfrm>
          <a:prstGeom prst="roundRect">
            <a:avLst/>
          </a:prstGeom>
          <a:solidFill>
            <a:schemeClr val="bg1"/>
          </a:solidFill>
          <a:ln w="76200">
            <a:solidFill>
              <a:srgbClr val="00B74C"/>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400" b="1" i="0" u="none" strike="noStrike" kern="1200" cap="none" spc="0" normalizeH="0" baseline="0" noProof="0">
                <a:ln>
                  <a:noFill/>
                </a:ln>
                <a:solidFill>
                  <a:srgbClr val="D86533"/>
                </a:solidFill>
                <a:effectLst/>
                <a:uLnTx/>
                <a:uFillTx/>
                <a:latin typeface="Calibri" panose="020F0502020204030204"/>
                <a:ea typeface="+mn-ea"/>
                <a:cs typeface="+mn-cs"/>
              </a:rPr>
              <a:t>17 Oct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400" b="0" i="0" u="none" strike="noStrike" kern="1200" cap="none" spc="0" normalizeH="0" baseline="0" noProof="0">
                <a:ln>
                  <a:noFill/>
                </a:ln>
                <a:solidFill>
                  <a:srgbClr val="2C3051"/>
                </a:solidFill>
                <a:effectLst/>
                <a:uLnTx/>
                <a:uFillTx/>
                <a:latin typeface="Calibri" panose="020F0502020204030204"/>
                <a:ea typeface="+mn-ea"/>
                <a:cs typeface="+mn-cs"/>
              </a:rPr>
              <a:t>Within 3 months after the approval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panose="020F0502020204030204"/>
                <a:ea typeface="+mn-ea"/>
                <a:cs typeface="+mn-cs"/>
              </a:rPr>
              <a:t>DSOs &amp; TSOs</a:t>
            </a:r>
            <a:endParaRPr kumimoji="0" lang="en-IN" sz="1400" b="1" i="0" u="none" strike="noStrike" kern="1200" cap="none" spc="0" normalizeH="0" baseline="0" noProof="0">
              <a:ln>
                <a:noFill/>
              </a:ln>
              <a:solidFill>
                <a:srgbClr val="2C3051"/>
              </a:solidFill>
              <a:effectLst/>
              <a:uLnTx/>
              <a:uFillTx/>
              <a:latin typeface="Calibri" panose="020F0502020204030204"/>
              <a:ea typeface="+mn-ea"/>
              <a:cs typeface="+mn-cs"/>
            </a:endParaRPr>
          </a:p>
        </p:txBody>
      </p:sp>
      <p:sp>
        <p:nvSpPr>
          <p:cNvPr id="151" name="Dikdörtgen 64">
            <a:extLst>
              <a:ext uri="{FF2B5EF4-FFF2-40B4-BE49-F238E27FC236}">
                <a16:creationId xmlns:a16="http://schemas.microsoft.com/office/drawing/2014/main" id="{EE305E6A-EF5F-610F-AD16-076EDB432B87}"/>
              </a:ext>
            </a:extLst>
          </p:cNvPr>
          <p:cNvSpPr/>
          <p:nvPr/>
        </p:nvSpPr>
        <p:spPr>
          <a:xfrm>
            <a:off x="4418394" y="4534376"/>
            <a:ext cx="137733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1200" cap="none" spc="0" normalizeH="0" baseline="0" noProof="0">
              <a:ln>
                <a:noFill/>
              </a:ln>
              <a:solidFill>
                <a:srgbClr val="2C3051"/>
              </a:solidFill>
              <a:effectLst/>
              <a:uLnTx/>
              <a:uFillTx/>
              <a:latin typeface="Calibri" panose="020F0502020204030204"/>
              <a:ea typeface="+mn-ea"/>
              <a:cs typeface="+mn-cs"/>
            </a:endParaRPr>
          </a:p>
        </p:txBody>
      </p:sp>
      <p:sp>
        <p:nvSpPr>
          <p:cNvPr id="167" name="Metin kutusu 103">
            <a:extLst>
              <a:ext uri="{FF2B5EF4-FFF2-40B4-BE49-F238E27FC236}">
                <a16:creationId xmlns:a16="http://schemas.microsoft.com/office/drawing/2014/main" id="{70AE9011-5B19-D523-F9CD-B2A74D2324A0}"/>
              </a:ext>
            </a:extLst>
          </p:cNvPr>
          <p:cNvSpPr txBox="1"/>
          <p:nvPr/>
        </p:nvSpPr>
        <p:spPr>
          <a:xfrm>
            <a:off x="6802566" y="2939618"/>
            <a:ext cx="1701225" cy="1532334"/>
          </a:xfrm>
          <a:prstGeom prst="roundRect">
            <a:avLst/>
          </a:prstGeom>
          <a:solidFill>
            <a:schemeClr val="bg1"/>
          </a:solidFill>
          <a:ln w="76200">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srgbClr val="D86533"/>
                </a:solidFill>
                <a:effectLst/>
                <a:uLnTx/>
                <a:uFillTx/>
                <a:latin typeface="Calibri" panose="020F0502020204030204"/>
                <a:ea typeface="+mn-ea"/>
                <a:cs typeface="+mn-cs"/>
              </a:rPr>
              <a:t>17 Nov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srgbClr val="2C3051"/>
                </a:solidFill>
                <a:effectLst/>
                <a:uLnTx/>
                <a:uFillTx/>
                <a:latin typeface="Calibri" panose="020F0502020204030204"/>
                <a:ea typeface="+mn-ea"/>
                <a:cs typeface="+mn-cs"/>
              </a:rPr>
              <a:t>Within 4 months after the approval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panose="020F0502020204030204"/>
                <a:ea typeface="+mn-ea"/>
                <a:cs typeface="+mn-cs"/>
              </a:rPr>
              <a:t>Designated Entity or Authority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panose="020F0502020204030204"/>
                <a:ea typeface="+mn-ea"/>
                <a:cs typeface="+mn-cs"/>
              </a:rPr>
              <a:t>TSOs and </a:t>
            </a:r>
            <a:r>
              <a:rPr kumimoji="0" lang="en-US" sz="1400" b="1" i="0" u="none" strike="noStrike" kern="1200" cap="none" spc="0" normalizeH="0" baseline="0" noProof="0" err="1">
                <a:ln>
                  <a:noFill/>
                </a:ln>
                <a:solidFill>
                  <a:srgbClr val="FF0000"/>
                </a:solidFill>
                <a:effectLst/>
                <a:uLnTx/>
                <a:uFillTx/>
                <a:latin typeface="Calibri" panose="020F0502020204030204"/>
                <a:ea typeface="+mn-ea"/>
                <a:cs typeface="+mn-cs"/>
              </a:rPr>
              <a:t>DSos</a:t>
            </a:r>
            <a:endParaRPr kumimoji="0" lang="tr-TR" sz="14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68" name="Metin kutusu 104">
            <a:extLst>
              <a:ext uri="{FF2B5EF4-FFF2-40B4-BE49-F238E27FC236}">
                <a16:creationId xmlns:a16="http://schemas.microsoft.com/office/drawing/2014/main" id="{A6646532-2767-4ACD-CBC5-D922FE254391}"/>
              </a:ext>
            </a:extLst>
          </p:cNvPr>
          <p:cNvSpPr txBox="1"/>
          <p:nvPr/>
        </p:nvSpPr>
        <p:spPr>
          <a:xfrm>
            <a:off x="4069758" y="2138803"/>
            <a:ext cx="1581730" cy="1293971"/>
          </a:xfrm>
          <a:prstGeom prst="roundRect">
            <a:avLst/>
          </a:prstGeom>
          <a:solidFill>
            <a:schemeClr val="bg1"/>
          </a:solidFill>
          <a:ln w="76200">
            <a:solidFill>
              <a:srgbClr val="8989F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JM" sz="1400" b="1" i="0" u="none" strike="noStrike" kern="1200" cap="none" spc="0" normalizeH="0" baseline="0" noProof="0">
                <a:ln>
                  <a:noFill/>
                </a:ln>
                <a:solidFill>
                  <a:srgbClr val="D86533"/>
                </a:solidFill>
                <a:effectLst/>
                <a:uLnTx/>
                <a:uFillTx/>
                <a:latin typeface="Calibri" panose="020F0502020204030204"/>
                <a:ea typeface="+mn-ea"/>
                <a:cs typeface="+mn-cs"/>
              </a:rPr>
              <a:t>17 May 2026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JM" sz="1400" b="0" i="0" u="none" strike="noStrike" kern="1200" cap="none" spc="0" normalizeH="0" baseline="0" noProof="0">
                <a:ln>
                  <a:noFill/>
                </a:ln>
                <a:solidFill>
                  <a:srgbClr val="2C3051"/>
                </a:solidFill>
                <a:effectLst/>
                <a:uLnTx/>
                <a:uFillTx/>
                <a:latin typeface="Calibri" panose="020F0502020204030204"/>
                <a:ea typeface="+mn-ea"/>
                <a:cs typeface="+mn-cs"/>
              </a:rPr>
              <a:t>Within 10 months after the approval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panose="020F0502020204030204"/>
                <a:ea typeface="+mn-ea"/>
                <a:cs typeface="+mn-cs"/>
              </a:rPr>
              <a:t>DSOs &amp; TSOs</a:t>
            </a:r>
            <a:endParaRPr kumimoji="0" lang="en-IN" sz="1400" b="1" i="0" u="none" strike="noStrike" kern="1200" cap="none" spc="0" normalizeH="0" baseline="0" noProof="0">
              <a:ln>
                <a:noFill/>
              </a:ln>
              <a:solidFill>
                <a:srgbClr val="2C3051"/>
              </a:solidFill>
              <a:effectLst/>
              <a:uLnTx/>
              <a:uFillTx/>
              <a:latin typeface="Calibri" panose="020F0502020204030204"/>
              <a:ea typeface="+mn-ea"/>
              <a:cs typeface="+mn-cs"/>
            </a:endParaRPr>
          </a:p>
        </p:txBody>
      </p:sp>
      <p:sp>
        <p:nvSpPr>
          <p:cNvPr id="169" name="Metin kutusu 105">
            <a:extLst>
              <a:ext uri="{FF2B5EF4-FFF2-40B4-BE49-F238E27FC236}">
                <a16:creationId xmlns:a16="http://schemas.microsoft.com/office/drawing/2014/main" id="{AF6DB3C4-775C-FDF7-A60F-313030A6973A}"/>
              </a:ext>
            </a:extLst>
          </p:cNvPr>
          <p:cNvSpPr txBox="1"/>
          <p:nvPr/>
        </p:nvSpPr>
        <p:spPr>
          <a:xfrm>
            <a:off x="6802566" y="1194156"/>
            <a:ext cx="1701225" cy="1532334"/>
          </a:xfrm>
          <a:prstGeom prst="roundRect">
            <a:avLst/>
          </a:prstGeom>
          <a:solidFill>
            <a:schemeClr val="bg1"/>
          </a:solidFill>
          <a:ln w="76200">
            <a:solidFill>
              <a:srgbClr val="04585C"/>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W" sz="1400" b="1" i="0" u="none" strike="noStrike" kern="1200" cap="none" spc="0" normalizeH="0" baseline="0" noProof="0">
                <a:ln>
                  <a:noFill/>
                </a:ln>
                <a:solidFill>
                  <a:srgbClr val="D86533"/>
                </a:solidFill>
                <a:effectLst/>
                <a:uLnTx/>
                <a:uFillTx/>
                <a:latin typeface="Calibri" panose="020F0502020204030204"/>
                <a:ea typeface="+mn-ea"/>
                <a:cs typeface="+mn-cs"/>
              </a:rPr>
              <a:t>16 July 2026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W" sz="1400" b="0" i="0" u="none" strike="noStrike" kern="1200" cap="none" spc="0" normalizeH="0" baseline="0" noProof="0">
                <a:ln>
                  <a:noFill/>
                </a:ln>
                <a:solidFill>
                  <a:srgbClr val="2C3051"/>
                </a:solidFill>
                <a:effectLst/>
                <a:uLnTx/>
                <a:uFillTx/>
                <a:latin typeface="Calibri" panose="020F0502020204030204"/>
                <a:ea typeface="+mn-ea"/>
                <a:cs typeface="+mn-cs"/>
              </a:rPr>
              <a:t>Within 12 months after the approval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panose="020F0502020204030204"/>
                <a:ea typeface="+mn-ea"/>
                <a:cs typeface="+mn-cs"/>
              </a:rPr>
              <a:t>Designated Entity or Authority, TSOs and DSOs</a:t>
            </a:r>
            <a:endParaRPr kumimoji="0" lang="tr-TR" sz="14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70" name="Dikdörtgen 106">
            <a:extLst>
              <a:ext uri="{FF2B5EF4-FFF2-40B4-BE49-F238E27FC236}">
                <a16:creationId xmlns:a16="http://schemas.microsoft.com/office/drawing/2014/main" id="{2E5C28EA-CED2-12C9-C012-3AEF737ADC82}"/>
              </a:ext>
            </a:extLst>
          </p:cNvPr>
          <p:cNvSpPr/>
          <p:nvPr/>
        </p:nvSpPr>
        <p:spPr>
          <a:xfrm>
            <a:off x="8590045" y="2985930"/>
            <a:ext cx="3388449" cy="1772665"/>
          </a:xfrm>
          <a:prstGeom prst="rect">
            <a:avLst/>
          </a:prstGeom>
        </p:spPr>
        <p:txBody>
          <a:bodyPr wrap="square">
            <a:spAutoFit/>
          </a:bodyPr>
          <a:lstStyle/>
          <a:p>
            <a:pPr marL="0" marR="0" lvl="1" indent="0" algn="just" defTabSz="914400" rtl="0" eaLnBrk="0" fontAlgn="base" latinLnBrk="0" hangingPunct="0">
              <a:lnSpc>
                <a:spcPct val="107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Designated Entity or Authority can </a:t>
            </a:r>
            <a:r>
              <a:rPr kumimoji="0" lang="en-US" sz="1400" b="1" i="0" u="none" strike="noStrike" kern="1200" cap="none" spc="0" normalizeH="0" baseline="0" noProof="0">
                <a:ln>
                  <a:noFill/>
                </a:ln>
                <a:solidFill>
                  <a:srgbClr val="D86533"/>
                </a:solidFill>
                <a:effectLst/>
                <a:uLnTx/>
                <a:uFillTx/>
                <a:latin typeface="Calibri" panose="020F0502020204030204"/>
                <a:ea typeface="+mn-ea"/>
                <a:cs typeface="+mn-cs"/>
              </a:rPr>
              <a:t>request additional information </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beyond data and analysis required from TSOs and DSOs with this methodology.</a:t>
            </a:r>
          </a:p>
          <a:p>
            <a:pPr marL="0" marR="0" lvl="1" indent="0" algn="just" defTabSz="914400" rtl="0" eaLnBrk="0" fontAlgn="base" latinLnBrk="0" hangingPunct="0">
              <a:lnSpc>
                <a:spcPct val="107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Request shall be </a:t>
            </a:r>
            <a:r>
              <a:rPr kumimoji="0" lang="en-US" sz="1400" b="1" i="0" u="none" strike="noStrike" kern="1200" cap="none" spc="0" normalizeH="0" baseline="0" noProof="0">
                <a:ln>
                  <a:noFill/>
                </a:ln>
                <a:solidFill>
                  <a:srgbClr val="D86533"/>
                </a:solidFill>
                <a:effectLst/>
                <a:uLnTx/>
                <a:uFillTx/>
                <a:latin typeface="Calibri" panose="020F0502020204030204"/>
                <a:ea typeface="+mn-ea"/>
                <a:cs typeface="+mn-cs"/>
              </a:rPr>
              <a:t>justified and proportionate, and agreed by TSOs and DSOs </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(to the extent they are concerned)</a:t>
            </a:r>
          </a:p>
        </p:txBody>
      </p:sp>
      <p:sp>
        <p:nvSpPr>
          <p:cNvPr id="171" name="Dikdörtgen 107">
            <a:extLst>
              <a:ext uri="{FF2B5EF4-FFF2-40B4-BE49-F238E27FC236}">
                <a16:creationId xmlns:a16="http://schemas.microsoft.com/office/drawing/2014/main" id="{2848D479-8FC8-6FE0-8A30-04BB8BDE25AC}"/>
              </a:ext>
            </a:extLst>
          </p:cNvPr>
          <p:cNvSpPr/>
          <p:nvPr/>
        </p:nvSpPr>
        <p:spPr>
          <a:xfrm>
            <a:off x="311128" y="2396872"/>
            <a:ext cx="3061990"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D86533"/>
                </a:solidFill>
                <a:effectLst/>
                <a:uLnTx/>
                <a:uFillTx/>
                <a:latin typeface="Calibri" panose="020F0502020204030204"/>
                <a:ea typeface="+mn-ea"/>
                <a:cs typeface="+mn-cs"/>
              </a:rPr>
              <a:t>Send data and analyses </a:t>
            </a:r>
            <a:br>
              <a:rPr kumimoji="0" lang="en-US" sz="1400" b="1" i="0" u="none" strike="noStrike" kern="1200" cap="none" spc="0" normalizeH="0" baseline="0" noProof="0">
                <a:ln>
                  <a:noFill/>
                </a:ln>
                <a:solidFill>
                  <a:srgbClr val="D86533"/>
                </a:solidFill>
                <a:effectLst/>
                <a:uLnTx/>
                <a:uFillTx/>
                <a:latin typeface="Calibri" panose="020F0502020204030204"/>
                <a:ea typeface="+mn-ea"/>
                <a:cs typeface="+mn-cs"/>
              </a:rPr>
            </a:br>
            <a:r>
              <a:rPr kumimoji="0" lang="en-US" sz="1400" b="0" i="0" u="none" strike="noStrike" kern="1200" cap="none" spc="0" normalizeH="0" baseline="0" noProof="0">
                <a:ln>
                  <a:noFill/>
                </a:ln>
                <a:solidFill>
                  <a:srgbClr val="222222"/>
                </a:solidFill>
                <a:effectLst/>
                <a:uLnTx/>
                <a:uFillTx/>
                <a:latin typeface="Calibri" panose="020F0502020204030204"/>
                <a:ea typeface="+mn-ea"/>
                <a:cs typeface="+mn-cs"/>
              </a:rPr>
              <a:t>to the Designated Entity or Authority.</a:t>
            </a:r>
            <a:endParaRPr kumimoji="0" lang="tr-TR" sz="1400" b="0" i="0" u="none" strike="noStrike" kern="1200" cap="none" spc="0" normalizeH="0" baseline="0" noProof="0">
              <a:ln>
                <a:noFill/>
              </a:ln>
              <a:solidFill>
                <a:srgbClr val="2C3051"/>
              </a:solidFill>
              <a:effectLst/>
              <a:uLnTx/>
              <a:uFillTx/>
              <a:latin typeface="Calibri" panose="020F0502020204030204"/>
              <a:ea typeface="+mn-ea"/>
              <a:cs typeface="+mn-cs"/>
            </a:endParaRPr>
          </a:p>
        </p:txBody>
      </p:sp>
      <p:grpSp>
        <p:nvGrpSpPr>
          <p:cNvPr id="2" name="Groupe 1">
            <a:extLst>
              <a:ext uri="{FF2B5EF4-FFF2-40B4-BE49-F238E27FC236}">
                <a16:creationId xmlns:a16="http://schemas.microsoft.com/office/drawing/2014/main" id="{A8A4F70E-99F1-4326-9A2D-3F4D2392FB0B}"/>
              </a:ext>
            </a:extLst>
          </p:cNvPr>
          <p:cNvGrpSpPr/>
          <p:nvPr/>
        </p:nvGrpSpPr>
        <p:grpSpPr>
          <a:xfrm flipH="1">
            <a:off x="5891716" y="1143962"/>
            <a:ext cx="452340" cy="804104"/>
            <a:chOff x="6477519" y="345795"/>
            <a:chExt cx="452340" cy="804104"/>
          </a:xfrm>
        </p:grpSpPr>
        <p:sp>
          <p:nvSpPr>
            <p:cNvPr id="172" name="Oval 171">
              <a:extLst>
                <a:ext uri="{FF2B5EF4-FFF2-40B4-BE49-F238E27FC236}">
                  <a16:creationId xmlns:a16="http://schemas.microsoft.com/office/drawing/2014/main" id="{FC021D8C-AEE0-F9DC-7A34-93B30BE773C7}"/>
                </a:ext>
              </a:extLst>
            </p:cNvPr>
            <p:cNvSpPr/>
            <p:nvPr/>
          </p:nvSpPr>
          <p:spPr>
            <a:xfrm>
              <a:off x="6647737" y="345795"/>
              <a:ext cx="183365" cy="1804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73" name="Düz Bağlayıcı 110">
              <a:extLst>
                <a:ext uri="{FF2B5EF4-FFF2-40B4-BE49-F238E27FC236}">
                  <a16:creationId xmlns:a16="http://schemas.microsoft.com/office/drawing/2014/main" id="{543AF3B4-2CF8-A12E-53B7-EB24954EE60A}"/>
                </a:ext>
              </a:extLst>
            </p:cNvPr>
            <p:cNvCxnSpPr/>
            <p:nvPr/>
          </p:nvCxnSpPr>
          <p:spPr>
            <a:xfrm flipH="1">
              <a:off x="6732190" y="513341"/>
              <a:ext cx="8926" cy="3438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Düz Bağlayıcı 115">
              <a:extLst>
                <a:ext uri="{FF2B5EF4-FFF2-40B4-BE49-F238E27FC236}">
                  <a16:creationId xmlns:a16="http://schemas.microsoft.com/office/drawing/2014/main" id="{675047B4-000A-3F74-8344-ACA91362D664}"/>
                </a:ext>
              </a:extLst>
            </p:cNvPr>
            <p:cNvCxnSpPr/>
            <p:nvPr/>
          </p:nvCxnSpPr>
          <p:spPr>
            <a:xfrm flipH="1">
              <a:off x="6523594" y="949185"/>
              <a:ext cx="24633" cy="2007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Düz Bağlayıcı 126">
              <a:extLst>
                <a:ext uri="{FF2B5EF4-FFF2-40B4-BE49-F238E27FC236}">
                  <a16:creationId xmlns:a16="http://schemas.microsoft.com/office/drawing/2014/main" id="{926DAED4-FD24-0995-5E42-82760C7DC7DA}"/>
                </a:ext>
              </a:extLst>
            </p:cNvPr>
            <p:cNvCxnSpPr/>
            <p:nvPr/>
          </p:nvCxnSpPr>
          <p:spPr>
            <a:xfrm flipH="1">
              <a:off x="6535910" y="830558"/>
              <a:ext cx="213205" cy="1359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Düz Bağlayıcı 130">
              <a:extLst>
                <a:ext uri="{FF2B5EF4-FFF2-40B4-BE49-F238E27FC236}">
                  <a16:creationId xmlns:a16="http://schemas.microsoft.com/office/drawing/2014/main" id="{3A16B87A-78C8-91AD-0074-C6E361D9800D}"/>
                </a:ext>
              </a:extLst>
            </p:cNvPr>
            <p:cNvCxnSpPr/>
            <p:nvPr/>
          </p:nvCxnSpPr>
          <p:spPr>
            <a:xfrm flipH="1" flipV="1">
              <a:off x="6737302" y="575119"/>
              <a:ext cx="150819" cy="626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Düz Bağlayıcı 132">
              <a:extLst>
                <a:ext uri="{FF2B5EF4-FFF2-40B4-BE49-F238E27FC236}">
                  <a16:creationId xmlns:a16="http://schemas.microsoft.com/office/drawing/2014/main" id="{3E07F646-7FD5-96B1-A55A-335F42661C02}"/>
                </a:ext>
              </a:extLst>
            </p:cNvPr>
            <p:cNvCxnSpPr/>
            <p:nvPr/>
          </p:nvCxnSpPr>
          <p:spPr>
            <a:xfrm flipH="1" flipV="1">
              <a:off x="6870364" y="612635"/>
              <a:ext cx="9378" cy="13760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Düz Bağlayıcı 135">
              <a:extLst>
                <a:ext uri="{FF2B5EF4-FFF2-40B4-BE49-F238E27FC236}">
                  <a16:creationId xmlns:a16="http://schemas.microsoft.com/office/drawing/2014/main" id="{B640F730-4EB7-F722-9F7A-750AE30B0782}"/>
                </a:ext>
              </a:extLst>
            </p:cNvPr>
            <p:cNvCxnSpPr/>
            <p:nvPr/>
          </p:nvCxnSpPr>
          <p:spPr>
            <a:xfrm flipH="1">
              <a:off x="6609246" y="592796"/>
              <a:ext cx="120255" cy="1065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Düz Bağlayıcı 139">
              <a:extLst>
                <a:ext uri="{FF2B5EF4-FFF2-40B4-BE49-F238E27FC236}">
                  <a16:creationId xmlns:a16="http://schemas.microsoft.com/office/drawing/2014/main" id="{F680DB9C-AD02-C1A4-8112-6FD10610EE91}"/>
                </a:ext>
              </a:extLst>
            </p:cNvPr>
            <p:cNvCxnSpPr/>
            <p:nvPr/>
          </p:nvCxnSpPr>
          <p:spPr>
            <a:xfrm flipH="1" flipV="1">
              <a:off x="6477519" y="689133"/>
              <a:ext cx="152020" cy="35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Düz Bağlayıcı 143">
              <a:extLst>
                <a:ext uri="{FF2B5EF4-FFF2-40B4-BE49-F238E27FC236}">
                  <a16:creationId xmlns:a16="http://schemas.microsoft.com/office/drawing/2014/main" id="{EEA0B590-CA77-C98D-DB95-E796863A1CB2}"/>
                </a:ext>
              </a:extLst>
            </p:cNvPr>
            <p:cNvCxnSpPr/>
            <p:nvPr/>
          </p:nvCxnSpPr>
          <p:spPr>
            <a:xfrm flipH="1" flipV="1">
              <a:off x="6729200" y="841083"/>
              <a:ext cx="72698" cy="2248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Düz Bağlayıcı 147">
              <a:extLst>
                <a:ext uri="{FF2B5EF4-FFF2-40B4-BE49-F238E27FC236}">
                  <a16:creationId xmlns:a16="http://schemas.microsoft.com/office/drawing/2014/main" id="{94D2659F-6D52-D914-9B6D-51A4651E2198}"/>
                </a:ext>
              </a:extLst>
            </p:cNvPr>
            <p:cNvCxnSpPr/>
            <p:nvPr/>
          </p:nvCxnSpPr>
          <p:spPr>
            <a:xfrm flipH="1" flipV="1">
              <a:off x="6785027" y="1047252"/>
              <a:ext cx="144832" cy="8635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3" name="Dikdörtgen 154">
            <a:extLst>
              <a:ext uri="{FF2B5EF4-FFF2-40B4-BE49-F238E27FC236}">
                <a16:creationId xmlns:a16="http://schemas.microsoft.com/office/drawing/2014/main" id="{30335A84-9C4A-7530-6319-41DC7D716E66}"/>
              </a:ext>
            </a:extLst>
          </p:cNvPr>
          <p:cNvSpPr/>
          <p:nvPr/>
        </p:nvSpPr>
        <p:spPr>
          <a:xfrm>
            <a:off x="8590045" y="1061733"/>
            <a:ext cx="3388450" cy="1772665"/>
          </a:xfrm>
          <a:prstGeom prst="rect">
            <a:avLst/>
          </a:prstGeom>
        </p:spPr>
        <p:txBody>
          <a:bodyPr wrap="square">
            <a:spAutoFit/>
          </a:bodyPr>
          <a:lstStyle/>
          <a:p>
            <a:pPr marL="0" marR="0" lvl="1" indent="0" algn="just" defTabSz="914400" rtl="0" eaLnBrk="0" fontAlgn="base" latinLnBrk="0" hangingPunct="0">
              <a:lnSpc>
                <a:spcPct val="107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Designated Entity or Authority </a:t>
            </a:r>
            <a:r>
              <a:rPr kumimoji="0" lang="en-US" sz="1400" b="1" i="0" u="none" strike="noStrike" kern="1200" cap="none" spc="0" normalizeH="0" baseline="0" noProof="0">
                <a:ln>
                  <a:noFill/>
                </a:ln>
                <a:solidFill>
                  <a:srgbClr val="D86533"/>
                </a:solidFill>
                <a:effectLst/>
                <a:uLnTx/>
                <a:uFillTx/>
                <a:latin typeface="Calibri" panose="020F0502020204030204"/>
                <a:ea typeface="+mn-ea"/>
                <a:cs typeface="+mn-cs"/>
              </a:rPr>
              <a:t>consolidates and adopts the National FNA report</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a:t>
            </a:r>
          </a:p>
          <a:p>
            <a:pPr marL="0" marR="0" lvl="1" indent="0" algn="just" defTabSz="914400" rtl="0" eaLnBrk="0" fontAlgn="base" latinLnBrk="0" hangingPunct="0">
              <a:lnSpc>
                <a:spcPct val="107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DSOs/TSOs who provided data / analysis coordinate with the designated entity to </a:t>
            </a:r>
            <a:r>
              <a:rPr kumimoji="0" lang="en-US" sz="1400" b="1" i="0" u="none" strike="noStrike" kern="1200" cap="none" spc="0" normalizeH="0" baseline="0" noProof="0">
                <a:ln>
                  <a:noFill/>
                </a:ln>
                <a:solidFill>
                  <a:srgbClr val="D86533"/>
                </a:solidFill>
                <a:effectLst/>
                <a:uLnTx/>
                <a:uFillTx/>
                <a:latin typeface="Calibri" panose="020F0502020204030204"/>
                <a:ea typeface="+mn-ea"/>
                <a:cs typeface="+mn-cs"/>
              </a:rPr>
              <a:t>ensure clarity and correct representation of the provided data and analyses</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 in the report</a:t>
            </a:r>
          </a:p>
        </p:txBody>
      </p:sp>
      <p:sp>
        <p:nvSpPr>
          <p:cNvPr id="187" name="Arrow: Left 186">
            <a:extLst>
              <a:ext uri="{FF2B5EF4-FFF2-40B4-BE49-F238E27FC236}">
                <a16:creationId xmlns:a16="http://schemas.microsoft.com/office/drawing/2014/main" id="{046E7070-A54E-D705-8251-BF72804582FA}"/>
              </a:ext>
            </a:extLst>
          </p:cNvPr>
          <p:cNvSpPr/>
          <p:nvPr/>
        </p:nvSpPr>
        <p:spPr>
          <a:xfrm>
            <a:off x="3695023" y="4568648"/>
            <a:ext cx="313742" cy="271584"/>
          </a:xfrm>
          <a:prstGeom prst="leftArrow">
            <a:avLst/>
          </a:prstGeom>
          <a:solidFill>
            <a:schemeClr val="accent6">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8" name="Arrow: Right 187">
            <a:extLst>
              <a:ext uri="{FF2B5EF4-FFF2-40B4-BE49-F238E27FC236}">
                <a16:creationId xmlns:a16="http://schemas.microsoft.com/office/drawing/2014/main" id="{2DB18F5D-DF2B-21E0-C6E1-92B194CDABD5}"/>
              </a:ext>
            </a:extLst>
          </p:cNvPr>
          <p:cNvSpPr/>
          <p:nvPr/>
        </p:nvSpPr>
        <p:spPr>
          <a:xfrm>
            <a:off x="5689199" y="5517522"/>
            <a:ext cx="860593" cy="4020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START</a:t>
            </a:r>
          </a:p>
        </p:txBody>
      </p:sp>
      <p:sp>
        <p:nvSpPr>
          <p:cNvPr id="189" name="Right Brace 188">
            <a:extLst>
              <a:ext uri="{FF2B5EF4-FFF2-40B4-BE49-F238E27FC236}">
                <a16:creationId xmlns:a16="http://schemas.microsoft.com/office/drawing/2014/main" id="{8B2A7FBA-B980-E2EF-9681-E3C443BCC550}"/>
              </a:ext>
            </a:extLst>
          </p:cNvPr>
          <p:cNvSpPr/>
          <p:nvPr/>
        </p:nvSpPr>
        <p:spPr>
          <a:xfrm>
            <a:off x="3429972" y="3332781"/>
            <a:ext cx="409778" cy="3108818"/>
          </a:xfrm>
          <a:prstGeom prst="rightBrace">
            <a:avLst>
              <a:gd name="adj1" fmla="val 47590"/>
              <a:gd name="adj2" fmla="val 43973"/>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305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2B7F3D8-8DDA-C92E-BA68-04CADE6BBF93}"/>
              </a:ext>
            </a:extLst>
          </p:cNvPr>
          <p:cNvSpPr>
            <a:spLocks noGrp="1"/>
          </p:cNvSpPr>
          <p:nvPr>
            <p:ph type="title"/>
          </p:nvPr>
        </p:nvSpPr>
        <p:spPr>
          <a:xfrm>
            <a:off x="359408" y="464747"/>
            <a:ext cx="11617788" cy="356467"/>
          </a:xfrm>
        </p:spPr>
        <p:txBody>
          <a:bodyPr/>
          <a:lstStyle/>
          <a:p>
            <a:r>
              <a:rPr lang="en-US" sz="3000"/>
              <a:t>Art. 3-4 – Roles &amp; Responsibilities and National implementation</a:t>
            </a:r>
            <a:endParaRPr lang="en-BE"/>
          </a:p>
        </p:txBody>
      </p:sp>
      <p:sp>
        <p:nvSpPr>
          <p:cNvPr id="7" name="Title 2">
            <a:extLst>
              <a:ext uri="{FF2B5EF4-FFF2-40B4-BE49-F238E27FC236}">
                <a16:creationId xmlns:a16="http://schemas.microsoft.com/office/drawing/2014/main" id="{ABC5EA14-BB84-37CC-5226-1D55E6D996AD}"/>
              </a:ext>
            </a:extLst>
          </p:cNvPr>
          <p:cNvSpPr txBox="1">
            <a:spLocks/>
          </p:cNvSpPr>
          <p:nvPr/>
        </p:nvSpPr>
        <p:spPr>
          <a:xfrm>
            <a:off x="276369" y="1026214"/>
            <a:ext cx="4182858" cy="47865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000" b="1" i="0" kern="1200">
                <a:solidFill>
                  <a:srgbClr val="D86533"/>
                </a:solidFill>
                <a:latin typeface="Avenir Black" panose="02000503020000020003" pitchFamily="2" charset="0"/>
                <a:ea typeface="+mj-ea"/>
                <a:cs typeface="+mj-cs"/>
              </a:defRPr>
            </a:lvl1pPr>
          </a:lstStyle>
          <a:p>
            <a:pPr algn="ctr"/>
            <a:r>
              <a:rPr lang="en-GB" sz="2400">
                <a:solidFill>
                  <a:schemeClr val="tx1"/>
                </a:solidFill>
                <a:latin typeface="Calibri" panose="020F0502020204030204" pitchFamily="34" charset="0"/>
                <a:ea typeface="Calibri" panose="020F0502020204030204" pitchFamily="34" charset="0"/>
              </a:rPr>
              <a:t>Process rerun every two years with the same timeframe</a:t>
            </a:r>
            <a:endParaRPr lang="en-US" sz="2400">
              <a:solidFill>
                <a:schemeClr val="tx1"/>
              </a:solidFill>
            </a:endParaRPr>
          </a:p>
        </p:txBody>
      </p:sp>
      <p:sp>
        <p:nvSpPr>
          <p:cNvPr id="8" name="Flowchart: Document 9">
            <a:extLst>
              <a:ext uri="{FF2B5EF4-FFF2-40B4-BE49-F238E27FC236}">
                <a16:creationId xmlns:a16="http://schemas.microsoft.com/office/drawing/2014/main" id="{99B01E29-6B09-32B6-794A-FD284E678E59}"/>
              </a:ext>
            </a:extLst>
          </p:cNvPr>
          <p:cNvSpPr/>
          <p:nvPr/>
        </p:nvSpPr>
        <p:spPr>
          <a:xfrm>
            <a:off x="0" y="6665247"/>
            <a:ext cx="1131742" cy="205484"/>
          </a:xfrm>
          <a:prstGeom prst="homePlat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latin typeface="Calibri" panose="020F0502020204030204" pitchFamily="34" charset="0"/>
                <a:ea typeface="Calibri" panose="020F0502020204030204" pitchFamily="34" charset="0"/>
                <a:cs typeface="Calibri" panose="020F0502020204030204" pitchFamily="34" charset="0"/>
              </a:rPr>
              <a:t>ART 03- 04</a:t>
            </a:r>
          </a:p>
        </p:txBody>
      </p:sp>
    </p:spTree>
    <p:extLst>
      <p:ext uri="{BB962C8B-B14F-4D97-AF65-F5344CB8AC3E}">
        <p14:creationId xmlns:p14="http://schemas.microsoft.com/office/powerpoint/2010/main" val="439196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2B5D5-CAA6-E0D3-53A1-A1A9C4FA3D7A}"/>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5393BAFD-DCF8-ED39-745C-D6EB92B5A541}"/>
              </a:ext>
            </a:extLst>
          </p:cNvPr>
          <p:cNvSpPr>
            <a:spLocks noGrp="1"/>
          </p:cNvSpPr>
          <p:nvPr>
            <p:ph type="title"/>
          </p:nvPr>
        </p:nvSpPr>
        <p:spPr/>
        <p:txBody>
          <a:bodyPr/>
          <a:lstStyle/>
          <a:p>
            <a:r>
              <a:rPr lang="fr-FR" sz="2800"/>
              <a:t>National </a:t>
            </a:r>
            <a:r>
              <a:rPr lang="fr-FR" sz="2800" err="1"/>
              <a:t>implementation</a:t>
            </a:r>
            <a:endParaRPr lang="en-US" sz="2800"/>
          </a:p>
        </p:txBody>
      </p:sp>
      <p:sp>
        <p:nvSpPr>
          <p:cNvPr id="3" name="Espace réservé du texte 2">
            <a:extLst>
              <a:ext uri="{FF2B5EF4-FFF2-40B4-BE49-F238E27FC236}">
                <a16:creationId xmlns:a16="http://schemas.microsoft.com/office/drawing/2014/main" id="{CC7F49D4-C8EC-9BBD-6509-C79238BAF548}"/>
              </a:ext>
            </a:extLst>
          </p:cNvPr>
          <p:cNvSpPr>
            <a:spLocks noGrp="1"/>
          </p:cNvSpPr>
          <p:nvPr>
            <p:ph type="body" sz="quarter" idx="12"/>
          </p:nvPr>
        </p:nvSpPr>
        <p:spPr/>
        <p:txBody>
          <a:bodyPr/>
          <a:lstStyle/>
          <a:p>
            <a:r>
              <a:rPr lang="fr-FR" err="1"/>
              <a:t>Synthesis</a:t>
            </a:r>
            <a:r>
              <a:rPr lang="fr-FR"/>
              <a:t> of final article</a:t>
            </a:r>
            <a:endParaRPr lang="en-US"/>
          </a:p>
        </p:txBody>
      </p:sp>
      <p:sp>
        <p:nvSpPr>
          <p:cNvPr id="8" name="Espace réservé du texte 7">
            <a:extLst>
              <a:ext uri="{FF2B5EF4-FFF2-40B4-BE49-F238E27FC236}">
                <a16:creationId xmlns:a16="http://schemas.microsoft.com/office/drawing/2014/main" id="{DF2D3FBB-9630-0B93-FAB6-31CDC49A4E0C}"/>
              </a:ext>
            </a:extLst>
          </p:cNvPr>
          <p:cNvSpPr>
            <a:spLocks noGrp="1"/>
          </p:cNvSpPr>
          <p:nvPr>
            <p:ph type="body" sz="quarter" idx="10"/>
          </p:nvPr>
        </p:nvSpPr>
        <p:spPr>
          <a:xfrm>
            <a:off x="4535737" y="1216024"/>
            <a:ext cx="3879009" cy="4968132"/>
          </a:xfrm>
        </p:spPr>
        <p:txBody>
          <a:bodyPr lIns="91440" tIns="45720" rIns="91440" bIns="45720" anchor="ctr"/>
          <a:lstStyle/>
          <a:p>
            <a:r>
              <a:rPr lang="fr-FR" sz="1600" kern="1200" err="1">
                <a:ea typeface="Calibri" panose="020F0502020204030204" pitchFamily="34" charset="0"/>
              </a:rPr>
              <a:t>TSOs</a:t>
            </a:r>
            <a:r>
              <a:rPr lang="fr-FR" sz="1600" kern="1200">
                <a:ea typeface="Calibri" panose="020F0502020204030204" pitchFamily="34" charset="0"/>
              </a:rPr>
              <a:t> and </a:t>
            </a:r>
            <a:r>
              <a:rPr lang="fr-FR" sz="1600" kern="1200" err="1">
                <a:ea typeface="Calibri" panose="020F0502020204030204" pitchFamily="34" charset="0"/>
              </a:rPr>
              <a:t>DSOs</a:t>
            </a:r>
            <a:r>
              <a:rPr lang="fr-FR" sz="1600" kern="1200">
                <a:ea typeface="Calibri" panose="020F0502020204030204" pitchFamily="34" charset="0"/>
              </a:rPr>
              <a:t> </a:t>
            </a:r>
            <a:r>
              <a:rPr lang="fr-FR" sz="1600" kern="1200" err="1">
                <a:ea typeface="Calibri" panose="020F0502020204030204" pitchFamily="34" charset="0"/>
              </a:rPr>
              <a:t>need</a:t>
            </a:r>
            <a:r>
              <a:rPr lang="fr-FR" sz="1600" kern="1200">
                <a:ea typeface="Calibri" panose="020F0502020204030204" pitchFamily="34" charset="0"/>
              </a:rPr>
              <a:t> </a:t>
            </a:r>
            <a:r>
              <a:rPr lang="fr-FR" sz="1600" kern="1200" err="1">
                <a:ea typeface="Calibri" panose="020F0502020204030204" pitchFamily="34" charset="0"/>
              </a:rPr>
              <a:t>sufficient</a:t>
            </a:r>
            <a:r>
              <a:rPr lang="fr-FR" sz="1600" kern="1200">
                <a:ea typeface="Calibri" panose="020F0502020204030204" pitchFamily="34" charset="0"/>
              </a:rPr>
              <a:t> to </a:t>
            </a:r>
            <a:r>
              <a:rPr lang="fr-FR" sz="1600" kern="1200" err="1">
                <a:ea typeface="Calibri" panose="020F0502020204030204" pitchFamily="34" charset="0"/>
              </a:rPr>
              <a:t>define</a:t>
            </a:r>
            <a:r>
              <a:rPr lang="fr-FR" sz="1600" kern="1200">
                <a:ea typeface="Calibri" panose="020F0502020204030204" pitchFamily="34" charset="0"/>
              </a:rPr>
              <a:t> at national </a:t>
            </a:r>
            <a:r>
              <a:rPr lang="fr-FR" sz="1600" kern="1200" err="1">
                <a:ea typeface="Calibri" panose="020F0502020204030204" pitchFamily="34" charset="0"/>
              </a:rPr>
              <a:t>level</a:t>
            </a:r>
            <a:r>
              <a:rPr lang="fr-FR" sz="1600" kern="1200">
                <a:ea typeface="Calibri" panose="020F0502020204030204" pitchFamily="34" charset="0"/>
              </a:rPr>
              <a:t> </a:t>
            </a:r>
          </a:p>
          <a:p>
            <a:pPr lvl="1"/>
            <a:r>
              <a:rPr lang="fr-FR" sz="1600" kern="1200">
                <a:ea typeface="Calibri" panose="020F0502020204030204" pitchFamily="34" charset="0"/>
              </a:rPr>
              <a:t>the organisation to process and </a:t>
            </a:r>
            <a:r>
              <a:rPr lang="fr-FR" sz="1600" kern="1200" err="1">
                <a:ea typeface="Calibri" panose="020F0502020204030204" pitchFamily="34" charset="0"/>
              </a:rPr>
              <a:t>deliver</a:t>
            </a:r>
            <a:r>
              <a:rPr lang="fr-FR" sz="1600" kern="1200">
                <a:ea typeface="Calibri" panose="020F0502020204030204" pitchFamily="34" charset="0"/>
              </a:rPr>
              <a:t> (</a:t>
            </a:r>
            <a:r>
              <a:rPr lang="fr-FR" sz="1600">
                <a:ea typeface="Calibri" panose="020F0502020204030204" pitchFamily="34" charset="0"/>
              </a:rPr>
              <a:t>can </a:t>
            </a:r>
            <a:r>
              <a:rPr lang="fr-FR" sz="1600" err="1">
                <a:ea typeface="Calibri" panose="020F0502020204030204" pitchFamily="34" charset="0"/>
              </a:rPr>
              <a:t>be</a:t>
            </a:r>
            <a:r>
              <a:rPr lang="fr-FR" sz="1600">
                <a:ea typeface="Calibri" panose="020F0502020204030204" pitchFamily="34" charset="0"/>
              </a:rPr>
              <a:t> &gt; 100 </a:t>
            </a:r>
            <a:r>
              <a:rPr lang="fr-FR" sz="1600" err="1">
                <a:ea typeface="Calibri" panose="020F0502020204030204" pitchFamily="34" charset="0"/>
              </a:rPr>
              <a:t>DSOs</a:t>
            </a:r>
            <a:r>
              <a:rPr lang="fr-FR" sz="1600">
                <a:ea typeface="Calibri" panose="020F0502020204030204" pitchFamily="34" charset="0"/>
              </a:rPr>
              <a:t> in a country)</a:t>
            </a:r>
          </a:p>
          <a:p>
            <a:pPr lvl="1"/>
            <a:r>
              <a:rPr lang="fr-FR" sz="1600" kern="1200">
                <a:ea typeface="Calibri" panose="020F0502020204030204" pitchFamily="34" charset="0"/>
              </a:rPr>
              <a:t>The </a:t>
            </a:r>
            <a:r>
              <a:rPr lang="fr-FR" sz="1600" kern="1200" err="1">
                <a:ea typeface="Calibri" panose="020F0502020204030204" pitchFamily="34" charset="0"/>
              </a:rPr>
              <a:t>common</a:t>
            </a:r>
            <a:r>
              <a:rPr lang="fr-FR" sz="1600" kern="1200">
                <a:ea typeface="Calibri" panose="020F0502020204030204" pitchFamily="34" charset="0"/>
              </a:rPr>
              <a:t> </a:t>
            </a:r>
            <a:r>
              <a:rPr lang="fr-FR" sz="1600" kern="1200" err="1">
                <a:ea typeface="Calibri" panose="020F0502020204030204" pitchFamily="34" charset="0"/>
              </a:rPr>
              <a:t>target</a:t>
            </a:r>
            <a:r>
              <a:rPr lang="fr-FR" sz="1600" kern="1200">
                <a:ea typeface="Calibri" panose="020F0502020204030204" pitchFamily="34" charset="0"/>
              </a:rPr>
              <a:t> </a:t>
            </a:r>
            <a:r>
              <a:rPr lang="fr-FR" sz="1600" kern="1200" err="1">
                <a:ea typeface="Calibri" panose="020F0502020204030204" pitchFamily="34" charset="0"/>
              </a:rPr>
              <a:t>years</a:t>
            </a:r>
            <a:endParaRPr lang="fr-FR" sz="1600" kern="1200">
              <a:ea typeface="Calibri" panose="020F0502020204030204" pitchFamily="34" charset="0"/>
            </a:endParaRPr>
          </a:p>
          <a:p>
            <a:pPr lvl="1"/>
            <a:r>
              <a:rPr lang="fr-FR" sz="1600" kern="1200">
                <a:ea typeface="Calibri" panose="020F0502020204030204" pitchFamily="34" charset="0"/>
              </a:rPr>
              <a:t>the </a:t>
            </a:r>
            <a:r>
              <a:rPr lang="en-US" sz="1600" kern="1200">
                <a:ea typeface="Calibri" panose="020F0502020204030204" pitchFamily="34" charset="0"/>
              </a:rPr>
              <a:t>temporal, spatial and voltage granularity of DSOs data</a:t>
            </a:r>
            <a:r>
              <a:rPr lang="fr-FR" sz="1600" kern="1200">
                <a:ea typeface="Calibri" panose="020F0502020204030204" pitchFamily="34" charset="0"/>
              </a:rPr>
              <a:t>, </a:t>
            </a:r>
          </a:p>
          <a:p>
            <a:pPr lvl="1"/>
            <a:r>
              <a:rPr lang="fr-FR" sz="1600" kern="1200" err="1">
                <a:ea typeface="Calibri" panose="020F0502020204030204" pitchFamily="34" charset="0"/>
              </a:rPr>
              <a:t>then</a:t>
            </a:r>
            <a:r>
              <a:rPr lang="fr-FR" sz="1600" kern="1200">
                <a:ea typeface="Calibri" panose="020F0502020204030204" pitchFamily="34" charset="0"/>
              </a:rPr>
              <a:t> to </a:t>
            </a:r>
            <a:r>
              <a:rPr lang="fr-FR" sz="1600" kern="1200" err="1">
                <a:ea typeface="Calibri" panose="020F0502020204030204" pitchFamily="34" charset="0"/>
              </a:rPr>
              <a:t>perform</a:t>
            </a:r>
            <a:r>
              <a:rPr lang="fr-FR" sz="1600" kern="1200">
                <a:ea typeface="Calibri" panose="020F0502020204030204" pitchFamily="34" charset="0"/>
              </a:rPr>
              <a:t> </a:t>
            </a:r>
            <a:r>
              <a:rPr lang="fr-FR" sz="1600" kern="1200" err="1">
                <a:ea typeface="Calibri" panose="020F0502020204030204" pitchFamily="34" charset="0"/>
              </a:rPr>
              <a:t>analysis</a:t>
            </a:r>
            <a:r>
              <a:rPr lang="fr-FR" sz="1600" kern="1200">
                <a:ea typeface="Calibri" panose="020F0502020204030204" pitchFamily="34" charset="0"/>
              </a:rPr>
              <a:t> and </a:t>
            </a:r>
            <a:r>
              <a:rPr lang="fr-FR" sz="1600" kern="1200" err="1">
                <a:ea typeface="Calibri" panose="020F0502020204030204" pitchFamily="34" charset="0"/>
              </a:rPr>
              <a:t>provide</a:t>
            </a:r>
            <a:r>
              <a:rPr lang="fr-FR" sz="1600" kern="1200">
                <a:ea typeface="Calibri" panose="020F0502020204030204" pitchFamily="34" charset="0"/>
              </a:rPr>
              <a:t> data </a:t>
            </a:r>
          </a:p>
          <a:p>
            <a:r>
              <a:rPr lang="fr-FR" sz="1600" err="1">
                <a:ea typeface="Calibri" panose="020F0502020204030204" pitchFamily="34" charset="0"/>
                <a:sym typeface="Wingdings" panose="05000000000000000000" pitchFamily="2" charset="2"/>
              </a:rPr>
              <a:t>Providing</a:t>
            </a:r>
            <a:r>
              <a:rPr lang="fr-FR" sz="1600">
                <a:ea typeface="Calibri" panose="020F0502020204030204" pitchFamily="34" charset="0"/>
                <a:sym typeface="Wingdings" panose="05000000000000000000" pitchFamily="2" charset="2"/>
              </a:rPr>
              <a:t> </a:t>
            </a:r>
            <a:r>
              <a:rPr lang="fr-FR" sz="1600" err="1">
                <a:ea typeface="Calibri" panose="020F0502020204030204" pitchFamily="34" charset="0"/>
                <a:sym typeface="Wingdings" panose="05000000000000000000" pitchFamily="2" charset="2"/>
              </a:rPr>
              <a:t>such</a:t>
            </a:r>
            <a:r>
              <a:rPr lang="fr-FR" sz="1600">
                <a:ea typeface="Calibri" panose="020F0502020204030204" pitchFamily="34" charset="0"/>
                <a:sym typeface="Wingdings" panose="05000000000000000000" pitchFamily="2" charset="2"/>
              </a:rPr>
              <a:t> data </a:t>
            </a:r>
            <a:r>
              <a:rPr lang="fr-FR" sz="1600" err="1">
                <a:ea typeface="Calibri" panose="020F0502020204030204" pitchFamily="34" charset="0"/>
                <a:sym typeface="Wingdings" panose="05000000000000000000" pitchFamily="2" charset="2"/>
              </a:rPr>
              <a:t>requires</a:t>
            </a:r>
            <a:r>
              <a:rPr lang="fr-FR" sz="1600">
                <a:ea typeface="Calibri" panose="020F0502020204030204" pitchFamily="34" charset="0"/>
                <a:sym typeface="Wingdings" panose="05000000000000000000" pitchFamily="2" charset="2"/>
              </a:rPr>
              <a:t> to </a:t>
            </a:r>
            <a:r>
              <a:rPr lang="fr-FR" sz="1600" kern="1200" err="1">
                <a:ea typeface="Calibri" panose="020F0502020204030204" pitchFamily="34" charset="0"/>
                <a:sym typeface="Wingdings" panose="05000000000000000000" pitchFamily="2" charset="2"/>
              </a:rPr>
              <a:t>adjust</a:t>
            </a:r>
            <a:r>
              <a:rPr lang="fr-FR" sz="1600" kern="1200">
                <a:ea typeface="Calibri" panose="020F0502020204030204" pitchFamily="34" charset="0"/>
                <a:sym typeface="Wingdings" panose="05000000000000000000" pitchFamily="2" charset="2"/>
              </a:rPr>
              <a:t>/</a:t>
            </a:r>
            <a:r>
              <a:rPr lang="fr-FR" sz="1600" kern="1200" err="1">
                <a:ea typeface="Calibri" panose="020F0502020204030204" pitchFamily="34" charset="0"/>
                <a:sym typeface="Wingdings" panose="05000000000000000000" pitchFamily="2" charset="2"/>
              </a:rPr>
              <a:t>create</a:t>
            </a:r>
            <a:r>
              <a:rPr lang="fr-FR" sz="1600" kern="1200">
                <a:ea typeface="Calibri" panose="020F0502020204030204" pitchFamily="34" charset="0"/>
                <a:sym typeface="Wingdings" panose="05000000000000000000" pitchFamily="2" charset="2"/>
              </a:rPr>
              <a:t> </a:t>
            </a:r>
            <a:r>
              <a:rPr lang="fr-FR" sz="1600" kern="1200" err="1">
                <a:ea typeface="Calibri" panose="020F0502020204030204" pitchFamily="34" charset="0"/>
                <a:sym typeface="Wingdings" panose="05000000000000000000" pitchFamily="2" charset="2"/>
              </a:rPr>
              <a:t>methods</a:t>
            </a:r>
            <a:endParaRPr lang="fr-FR" sz="1600" kern="1200">
              <a:ea typeface="Calibri" panose="020F0502020204030204" pitchFamily="34" charset="0"/>
              <a:sym typeface="Wingdings" panose="05000000000000000000" pitchFamily="2" charset="2"/>
            </a:endParaRPr>
          </a:p>
        </p:txBody>
      </p:sp>
      <p:graphicFrame>
        <p:nvGraphicFramePr>
          <p:cNvPr id="9" name="Diagramme 8">
            <a:extLst>
              <a:ext uri="{FF2B5EF4-FFF2-40B4-BE49-F238E27FC236}">
                <a16:creationId xmlns:a16="http://schemas.microsoft.com/office/drawing/2014/main" id="{F8E5464E-34C7-7AEB-A619-A79DEA5CE7B2}"/>
              </a:ext>
            </a:extLst>
          </p:cNvPr>
          <p:cNvGraphicFramePr/>
          <p:nvPr/>
        </p:nvGraphicFramePr>
        <p:xfrm>
          <a:off x="273050" y="1216024"/>
          <a:ext cx="4591181" cy="4949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me 1">
            <a:extLst>
              <a:ext uri="{FF2B5EF4-FFF2-40B4-BE49-F238E27FC236}">
                <a16:creationId xmlns:a16="http://schemas.microsoft.com/office/drawing/2014/main" id="{64EDDADF-3CDB-2536-E861-98200AD5635E}"/>
              </a:ext>
            </a:extLst>
          </p:cNvPr>
          <p:cNvGraphicFramePr/>
          <p:nvPr/>
        </p:nvGraphicFramePr>
        <p:xfrm>
          <a:off x="8418136" y="1216025"/>
          <a:ext cx="3581776" cy="49492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Flowchart: Document 9">
            <a:extLst>
              <a:ext uri="{FF2B5EF4-FFF2-40B4-BE49-F238E27FC236}">
                <a16:creationId xmlns:a16="http://schemas.microsoft.com/office/drawing/2014/main" id="{29DB770E-4DA8-EA4D-1BB2-5857E75FB38D}"/>
              </a:ext>
            </a:extLst>
          </p:cNvPr>
          <p:cNvSpPr/>
          <p:nvPr/>
        </p:nvSpPr>
        <p:spPr>
          <a:xfrm>
            <a:off x="-11858" y="6441897"/>
            <a:ext cx="1131742" cy="205484"/>
          </a:xfrm>
          <a:prstGeom prst="homePlat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latin typeface="Calibri" panose="020F0502020204030204" pitchFamily="34" charset="0"/>
                <a:ea typeface="Calibri" panose="020F0502020204030204" pitchFamily="34" charset="0"/>
                <a:cs typeface="Calibri" panose="020F0502020204030204" pitchFamily="34" charset="0"/>
              </a:rPr>
              <a:t>ART 03 - 05</a:t>
            </a:r>
          </a:p>
        </p:txBody>
      </p:sp>
    </p:spTree>
    <p:extLst>
      <p:ext uri="{BB962C8B-B14F-4D97-AF65-F5344CB8AC3E}">
        <p14:creationId xmlns:p14="http://schemas.microsoft.com/office/powerpoint/2010/main" val="1995988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l="-4000" r="-4000"/>
          </a:stretch>
        </a:blipFill>
        <a:effectLst/>
      </p:bgPr>
    </p:bg>
    <p:spTree>
      <p:nvGrpSpPr>
        <p:cNvPr id="1" name="">
          <a:extLst>
            <a:ext uri="{FF2B5EF4-FFF2-40B4-BE49-F238E27FC236}">
              <a16:creationId xmlns:a16="http://schemas.microsoft.com/office/drawing/2014/main" id="{9807798A-A15F-D73E-14CC-AAE1DE0980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354478-7C47-1A29-B216-3FC48647C3FC}"/>
              </a:ext>
            </a:extLst>
          </p:cNvPr>
          <p:cNvSpPr>
            <a:spLocks noGrp="1"/>
          </p:cNvSpPr>
          <p:nvPr>
            <p:ph type="ctrTitle"/>
          </p:nvPr>
        </p:nvSpPr>
        <p:spPr>
          <a:xfrm>
            <a:off x="290669" y="4520036"/>
            <a:ext cx="6330199" cy="1005840"/>
          </a:xfrm>
        </p:spPr>
        <p:txBody>
          <a:bodyPr lIns="91440" tIns="45720" rIns="91440" bIns="45720" anchor="ctr"/>
          <a:lstStyle/>
          <a:p>
            <a:r>
              <a:rPr lang="en-US" dirty="0">
                <a:latin typeface="Trebuchet MS"/>
                <a:cs typeface="Calibri"/>
              </a:rPr>
              <a:t>Data &amp; Analysis </a:t>
            </a:r>
          </a:p>
        </p:txBody>
      </p:sp>
      <p:sp>
        <p:nvSpPr>
          <p:cNvPr id="7" name="TextBox 6">
            <a:extLst>
              <a:ext uri="{FF2B5EF4-FFF2-40B4-BE49-F238E27FC236}">
                <a16:creationId xmlns:a16="http://schemas.microsoft.com/office/drawing/2014/main" id="{F94A7E58-5C04-A747-793C-050FD8E569D1}"/>
              </a:ext>
            </a:extLst>
          </p:cNvPr>
          <p:cNvSpPr txBox="1"/>
          <p:nvPr/>
        </p:nvSpPr>
        <p:spPr>
          <a:xfrm>
            <a:off x="290751" y="3423834"/>
            <a:ext cx="105308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Mario Sisinni</a:t>
            </a:r>
          </a:p>
          <a:p>
            <a:endParaRPr lang="en-GB"/>
          </a:p>
        </p:txBody>
      </p:sp>
      <p:pic>
        <p:nvPicPr>
          <p:cNvPr id="3" name="Picture 2" descr="Power Regions">
            <a:extLst>
              <a:ext uri="{FF2B5EF4-FFF2-40B4-BE49-F238E27FC236}">
                <a16:creationId xmlns:a16="http://schemas.microsoft.com/office/drawing/2014/main" id="{3A14B5FF-83B1-39FB-9875-CE9D3889B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844" y="387761"/>
            <a:ext cx="2215015" cy="76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636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145F9-581C-ABD5-C469-53BBAA3305D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8288312-AE8F-E5D7-A6FA-A1B1095C8897}"/>
              </a:ext>
            </a:extLst>
          </p:cNvPr>
          <p:cNvSpPr>
            <a:spLocks noGrp="1"/>
          </p:cNvSpPr>
          <p:nvPr>
            <p:ph type="title"/>
          </p:nvPr>
        </p:nvSpPr>
        <p:spPr/>
        <p:txBody>
          <a:bodyPr/>
          <a:lstStyle/>
          <a:p>
            <a:r>
              <a:rPr lang="fr-FR" err="1"/>
              <a:t>Overview</a:t>
            </a:r>
            <a:r>
              <a:rPr lang="fr-FR"/>
              <a:t> of data inputs &amp; </a:t>
            </a:r>
            <a:r>
              <a:rPr lang="fr-FR" err="1"/>
              <a:t>needs</a:t>
            </a:r>
            <a:r>
              <a:rPr lang="fr-FR"/>
              <a:t> </a:t>
            </a:r>
            <a:r>
              <a:rPr lang="fr-FR" err="1"/>
              <a:t>covered</a:t>
            </a:r>
            <a:endParaRPr lang="en-US"/>
          </a:p>
        </p:txBody>
      </p:sp>
      <p:sp>
        <p:nvSpPr>
          <p:cNvPr id="36" name="Espace réservé du texte 35">
            <a:extLst>
              <a:ext uri="{FF2B5EF4-FFF2-40B4-BE49-F238E27FC236}">
                <a16:creationId xmlns:a16="http://schemas.microsoft.com/office/drawing/2014/main" id="{D0C54D26-61B1-57C9-C881-DE74740BC89B}"/>
              </a:ext>
            </a:extLst>
          </p:cNvPr>
          <p:cNvSpPr>
            <a:spLocks noGrp="1"/>
          </p:cNvSpPr>
          <p:nvPr>
            <p:ph type="body" sz="quarter" idx="12"/>
          </p:nvPr>
        </p:nvSpPr>
        <p:spPr/>
        <p:txBody>
          <a:bodyPr/>
          <a:lstStyle/>
          <a:p>
            <a:r>
              <a:rPr lang="fr-FR"/>
              <a:t>Final </a:t>
            </a:r>
            <a:r>
              <a:rPr lang="fr-FR" err="1"/>
              <a:t>approach</a:t>
            </a:r>
            <a:endParaRPr lang="en-US"/>
          </a:p>
        </p:txBody>
      </p:sp>
      <p:sp>
        <p:nvSpPr>
          <p:cNvPr id="5" name="TextBox 3">
            <a:extLst>
              <a:ext uri="{FF2B5EF4-FFF2-40B4-BE49-F238E27FC236}">
                <a16:creationId xmlns:a16="http://schemas.microsoft.com/office/drawing/2014/main" id="{7873746A-8F37-6410-25D8-9C87C38A1D8D}"/>
              </a:ext>
            </a:extLst>
          </p:cNvPr>
          <p:cNvSpPr txBox="1"/>
          <p:nvPr/>
        </p:nvSpPr>
        <p:spPr>
          <a:xfrm>
            <a:off x="382588" y="1122305"/>
            <a:ext cx="2997106" cy="369332"/>
          </a:xfrm>
          <a:prstGeom prst="homePlate">
            <a:avLst/>
          </a:prstGeom>
          <a:solidFill>
            <a:srgbClr val="D0CECE"/>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latin typeface="Calibri" panose="020F0502020204030204" pitchFamily="34" charset="0"/>
                <a:ea typeface="Calibri" panose="020F0502020204030204" pitchFamily="34" charset="0"/>
                <a:cs typeface="Calibri" panose="020F0502020204030204" pitchFamily="34" charset="0"/>
              </a:rPr>
              <a:t>INPUTS</a:t>
            </a:r>
          </a:p>
        </p:txBody>
      </p:sp>
      <p:sp>
        <p:nvSpPr>
          <p:cNvPr id="28" name="TextBox 96">
            <a:extLst>
              <a:ext uri="{FF2B5EF4-FFF2-40B4-BE49-F238E27FC236}">
                <a16:creationId xmlns:a16="http://schemas.microsoft.com/office/drawing/2014/main" id="{41D64383-4FAD-BE3B-9691-2FA1ED895F74}"/>
              </a:ext>
            </a:extLst>
          </p:cNvPr>
          <p:cNvSpPr txBox="1"/>
          <p:nvPr/>
        </p:nvSpPr>
        <p:spPr>
          <a:xfrm>
            <a:off x="4448417" y="1125284"/>
            <a:ext cx="6847910" cy="369332"/>
          </a:xfrm>
          <a:prstGeom prst="rect">
            <a:avLst/>
          </a:prstGeom>
          <a:solidFill>
            <a:srgbClr val="FFC000"/>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latin typeface="Calibri" panose="020F0502020204030204" pitchFamily="34" charset="0"/>
                <a:ea typeface="Calibri" panose="020F0502020204030204" pitchFamily="34" charset="0"/>
                <a:cs typeface="Calibri" panose="020F0502020204030204" pitchFamily="34" charset="0"/>
              </a:rPr>
              <a:t>OUTPUT</a:t>
            </a:r>
          </a:p>
        </p:txBody>
      </p:sp>
      <p:sp>
        <p:nvSpPr>
          <p:cNvPr id="6" name="TextBox 5">
            <a:extLst>
              <a:ext uri="{FF2B5EF4-FFF2-40B4-BE49-F238E27FC236}">
                <a16:creationId xmlns:a16="http://schemas.microsoft.com/office/drawing/2014/main" id="{E2F12B28-D774-CE2B-733F-72D6E8584BAC}"/>
              </a:ext>
            </a:extLst>
          </p:cNvPr>
          <p:cNvSpPr txBox="1"/>
          <p:nvPr/>
        </p:nvSpPr>
        <p:spPr>
          <a:xfrm>
            <a:off x="418045" y="2033327"/>
            <a:ext cx="3148117" cy="1200329"/>
          </a:xfrm>
          <a:prstGeom prst="homePlate">
            <a:avLst>
              <a:gd name="adj" fmla="val 44105"/>
            </a:avLst>
          </a:prstGeom>
          <a:solidFill>
            <a:schemeClr val="bg2">
              <a:lumMod val="90000"/>
            </a:schemeClr>
          </a:solidFill>
          <a:ln>
            <a:solidFill>
              <a:schemeClr val="tx2"/>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latin typeface="Calibri" panose="020F0502020204030204" pitchFamily="34" charset="0"/>
                <a:ea typeface="Calibri" panose="020F0502020204030204" pitchFamily="34" charset="0"/>
                <a:cs typeface="Calibri" panose="020F0502020204030204" pitchFamily="34" charset="0"/>
              </a:rPr>
              <a:t>European Resource Adequacy Assessment (ERAA) or</a:t>
            </a:r>
          </a:p>
          <a:p>
            <a:r>
              <a:rPr lang="en-GB" sz="1200">
                <a:latin typeface="Calibri" panose="020F0502020204030204" pitchFamily="34" charset="0"/>
                <a:ea typeface="Calibri" panose="020F0502020204030204" pitchFamily="34" charset="0"/>
                <a:cs typeface="Calibri" panose="020F0502020204030204" pitchFamily="34" charset="0"/>
              </a:rPr>
              <a:t>National Resource Adequacy Assessment (NRAA)</a:t>
            </a:r>
          </a:p>
          <a:p>
            <a:r>
              <a:rPr lang="en-GB" sz="1200">
                <a:latin typeface="Calibri" panose="020F0502020204030204" pitchFamily="34" charset="0"/>
                <a:ea typeface="Calibri" panose="020F0502020204030204" pitchFamily="34" charset="0"/>
                <a:cs typeface="Calibri" panose="020F0502020204030204" pitchFamily="34" charset="0"/>
              </a:rPr>
              <a:t>Other sources (for forecast error data, RES share target,...) </a:t>
            </a:r>
          </a:p>
        </p:txBody>
      </p:sp>
      <p:sp>
        <p:nvSpPr>
          <p:cNvPr id="7" name="TextBox 6">
            <a:extLst>
              <a:ext uri="{FF2B5EF4-FFF2-40B4-BE49-F238E27FC236}">
                <a16:creationId xmlns:a16="http://schemas.microsoft.com/office/drawing/2014/main" id="{3449B4F6-B072-67E4-6603-7DB32FD5DC74}"/>
              </a:ext>
            </a:extLst>
          </p:cNvPr>
          <p:cNvSpPr txBox="1"/>
          <p:nvPr/>
        </p:nvSpPr>
        <p:spPr>
          <a:xfrm>
            <a:off x="418045" y="5150638"/>
            <a:ext cx="3192810" cy="461665"/>
          </a:xfrm>
          <a:prstGeom prst="homePlate">
            <a:avLst/>
          </a:prstGeom>
          <a:solidFill>
            <a:schemeClr val="bg2">
              <a:lumMod val="90000"/>
            </a:schemeClr>
          </a:solidFill>
          <a:ln>
            <a:solidFill>
              <a:schemeClr val="tx2"/>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latin typeface="Calibri" panose="020F0502020204030204" pitchFamily="34" charset="0"/>
                <a:ea typeface="Calibri" panose="020F0502020204030204" pitchFamily="34" charset="0"/>
                <a:cs typeface="Calibri" panose="020F0502020204030204" pitchFamily="34" charset="0"/>
              </a:rPr>
              <a:t>Distribution Network Development Plans and Other studies</a:t>
            </a:r>
          </a:p>
        </p:txBody>
      </p:sp>
      <p:sp>
        <p:nvSpPr>
          <p:cNvPr id="8" name="TextBox 7">
            <a:extLst>
              <a:ext uri="{FF2B5EF4-FFF2-40B4-BE49-F238E27FC236}">
                <a16:creationId xmlns:a16="http://schemas.microsoft.com/office/drawing/2014/main" id="{A13A1015-14F6-E674-84BA-70B495D6ED8E}"/>
              </a:ext>
            </a:extLst>
          </p:cNvPr>
          <p:cNvSpPr txBox="1"/>
          <p:nvPr/>
        </p:nvSpPr>
        <p:spPr>
          <a:xfrm>
            <a:off x="4406035" y="2661802"/>
            <a:ext cx="4831097" cy="954107"/>
          </a:xfrm>
          <a:prstGeom prst="rect">
            <a:avLst/>
          </a:prstGeom>
          <a:solidFill>
            <a:srgbClr val="FFC000"/>
          </a:solidFill>
          <a:ln>
            <a:solidFill>
              <a:schemeClr val="tx2"/>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latin typeface="Calibri" panose="020F0502020204030204" pitchFamily="34" charset="0"/>
                <a:ea typeface="Calibri" panose="020F0502020204030204" pitchFamily="34" charset="0"/>
                <a:cs typeface="Calibri" panose="020F0502020204030204" pitchFamily="34" charset="0"/>
              </a:rPr>
              <a:t>System needs </a:t>
            </a:r>
          </a:p>
          <a:p>
            <a:pPr algn="ctr"/>
            <a:r>
              <a:rPr lang="en-GB" sz="1400">
                <a:latin typeface="Calibri" panose="020F0502020204030204" pitchFamily="34" charset="0"/>
                <a:ea typeface="Calibri" panose="020F0502020204030204" pitchFamily="34" charset="0"/>
                <a:cs typeface="Calibri" panose="020F0502020204030204" pitchFamily="34" charset="0"/>
              </a:rPr>
              <a:t>(Arts 8 – 11)</a:t>
            </a:r>
          </a:p>
          <a:p>
            <a:pPr algn="ctr"/>
            <a:r>
              <a:rPr lang="en-GB" sz="1400">
                <a:latin typeface="Calibri" panose="020F0502020204030204" pitchFamily="34" charset="0"/>
                <a:ea typeface="Calibri" panose="020F0502020204030204" pitchFamily="34" charset="0"/>
                <a:cs typeface="Calibri" panose="020F0502020204030204" pitchFamily="34" charset="0"/>
              </a:rPr>
              <a:t>RES integration, ramping needs, short-term needs including </a:t>
            </a:r>
            <a:r>
              <a:rPr lang="en-GB" sz="1400" i="1">
                <a:latin typeface="Calibri" panose="020F0502020204030204" pitchFamily="34" charset="0"/>
                <a:ea typeface="Calibri" panose="020F0502020204030204" pitchFamily="34" charset="0"/>
                <a:cs typeface="Calibri" panose="020F0502020204030204" pitchFamily="34" charset="0"/>
              </a:rPr>
              <a:t>fine-tuning</a:t>
            </a:r>
            <a:r>
              <a:rPr lang="en-GB" sz="1400">
                <a:latin typeface="Calibri" panose="020F0502020204030204" pitchFamily="34" charset="0"/>
                <a:ea typeface="Calibri" panose="020F0502020204030204" pitchFamily="34" charset="0"/>
                <a:cs typeface="Calibri" panose="020F0502020204030204" pitchFamily="34" charset="0"/>
              </a:rPr>
              <a:t> (Art 15)</a:t>
            </a:r>
          </a:p>
        </p:txBody>
      </p:sp>
      <p:sp>
        <p:nvSpPr>
          <p:cNvPr id="9" name="TextBox 8">
            <a:extLst>
              <a:ext uri="{FF2B5EF4-FFF2-40B4-BE49-F238E27FC236}">
                <a16:creationId xmlns:a16="http://schemas.microsoft.com/office/drawing/2014/main" id="{23070EB9-7A68-040E-2FAE-C37BA6A7F3FD}"/>
              </a:ext>
            </a:extLst>
          </p:cNvPr>
          <p:cNvSpPr txBox="1"/>
          <p:nvPr/>
        </p:nvSpPr>
        <p:spPr>
          <a:xfrm>
            <a:off x="4474212" y="5123539"/>
            <a:ext cx="3084587" cy="523220"/>
          </a:xfrm>
          <a:prstGeom prst="rect">
            <a:avLst/>
          </a:prstGeom>
          <a:solidFill>
            <a:srgbClr val="FFC000"/>
          </a:solidFill>
          <a:ln>
            <a:solidFill>
              <a:schemeClr val="tx2"/>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err="1">
                <a:latin typeface="Calibri" panose="020F0502020204030204" pitchFamily="34" charset="0"/>
                <a:ea typeface="Calibri" panose="020F0502020204030204" pitchFamily="34" charset="0"/>
                <a:cs typeface="Calibri" panose="020F0502020204030204" pitchFamily="34" charset="0"/>
              </a:rPr>
              <a:t>Distrib</a:t>
            </a:r>
            <a:r>
              <a:rPr lang="en-GB" sz="1400" b="1">
                <a:latin typeface="Calibri" panose="020F0502020204030204" pitchFamily="34" charset="0"/>
                <a:ea typeface="Calibri" panose="020F0502020204030204" pitchFamily="34" charset="0"/>
                <a:cs typeface="Calibri" panose="020F0502020204030204" pitchFamily="34" charset="0"/>
              </a:rPr>
              <a:t>. </a:t>
            </a:r>
            <a:r>
              <a:rPr lang="en-GB" sz="1400" b="1" err="1">
                <a:latin typeface="Calibri" panose="020F0502020204030204" pitchFamily="34" charset="0"/>
                <a:ea typeface="Calibri" panose="020F0502020204030204" pitchFamily="34" charset="0"/>
                <a:cs typeface="Calibri" panose="020F0502020204030204" pitchFamily="34" charset="0"/>
              </a:rPr>
              <a:t>Netw</a:t>
            </a:r>
            <a:r>
              <a:rPr lang="en-GB" sz="1400" b="1">
                <a:latin typeface="Calibri" panose="020F0502020204030204" pitchFamily="34" charset="0"/>
                <a:ea typeface="Calibri" panose="020F0502020204030204" pitchFamily="34" charset="0"/>
                <a:cs typeface="Calibri" panose="020F0502020204030204" pitchFamily="34" charset="0"/>
              </a:rPr>
              <a:t>. Flex Needs </a:t>
            </a:r>
          </a:p>
          <a:p>
            <a:pPr algn="ctr"/>
            <a:r>
              <a:rPr lang="en-GB" sz="1400">
                <a:latin typeface="Calibri" panose="020F0502020204030204" pitchFamily="34" charset="0"/>
                <a:ea typeface="Calibri" panose="020F0502020204030204" pitchFamily="34" charset="0"/>
                <a:cs typeface="Calibri" panose="020F0502020204030204" pitchFamily="34" charset="0"/>
              </a:rPr>
              <a:t>(Arts 12-13)</a:t>
            </a:r>
          </a:p>
        </p:txBody>
      </p:sp>
      <p:sp>
        <p:nvSpPr>
          <p:cNvPr id="10" name="TextBox 10">
            <a:extLst>
              <a:ext uri="{FF2B5EF4-FFF2-40B4-BE49-F238E27FC236}">
                <a16:creationId xmlns:a16="http://schemas.microsoft.com/office/drawing/2014/main" id="{362C3F6E-2911-DF6C-57C6-EA1AB1E5A3EB}"/>
              </a:ext>
            </a:extLst>
          </p:cNvPr>
          <p:cNvSpPr txBox="1"/>
          <p:nvPr/>
        </p:nvSpPr>
        <p:spPr>
          <a:xfrm>
            <a:off x="4448812" y="1817252"/>
            <a:ext cx="2146721" cy="523220"/>
          </a:xfrm>
          <a:prstGeom prst="rect">
            <a:avLst/>
          </a:prstGeom>
          <a:solidFill>
            <a:srgbClr val="FFC000"/>
          </a:solidFill>
          <a:ln>
            <a:solidFill>
              <a:schemeClr val="tx2"/>
            </a:solidFill>
          </a:ln>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err="1">
                <a:latin typeface="Calibri" panose="020F0502020204030204" pitchFamily="34" charset="0"/>
                <a:ea typeface="Calibri" panose="020F0502020204030204" pitchFamily="34" charset="0"/>
                <a:cs typeface="Calibri" panose="020F0502020204030204" pitchFamily="34" charset="0"/>
              </a:rPr>
              <a:t>Transm</a:t>
            </a:r>
            <a:r>
              <a:rPr lang="en-GB" sz="1400" b="1">
                <a:latin typeface="Calibri" panose="020F0502020204030204" pitchFamily="34" charset="0"/>
                <a:ea typeface="Calibri" panose="020F0502020204030204" pitchFamily="34" charset="0"/>
                <a:cs typeface="Calibri" panose="020F0502020204030204" pitchFamily="34" charset="0"/>
              </a:rPr>
              <a:t>. </a:t>
            </a:r>
            <a:r>
              <a:rPr lang="en-GB" sz="1400" b="1" err="1">
                <a:latin typeface="Calibri" panose="020F0502020204030204" pitchFamily="34" charset="0"/>
                <a:ea typeface="Calibri" panose="020F0502020204030204" pitchFamily="34" charset="0"/>
                <a:cs typeface="Calibri" panose="020F0502020204030204" pitchFamily="34" charset="0"/>
              </a:rPr>
              <a:t>Netw</a:t>
            </a:r>
            <a:r>
              <a:rPr lang="en-GB" sz="1400" b="1">
                <a:latin typeface="Calibri" panose="020F0502020204030204" pitchFamily="34" charset="0"/>
                <a:ea typeface="Calibri" panose="020F0502020204030204" pitchFamily="34" charset="0"/>
                <a:cs typeface="Calibri" panose="020F0502020204030204" pitchFamily="34" charset="0"/>
              </a:rPr>
              <a:t>. Flex Needs</a:t>
            </a:r>
          </a:p>
          <a:p>
            <a:pPr algn="ctr"/>
            <a:r>
              <a:rPr lang="en-GB" sz="1400">
                <a:latin typeface="Calibri" panose="020F0502020204030204" pitchFamily="34" charset="0"/>
                <a:ea typeface="Calibri" panose="020F0502020204030204" pitchFamily="34" charset="0"/>
                <a:cs typeface="Calibri" panose="020F0502020204030204" pitchFamily="34" charset="0"/>
              </a:rPr>
              <a:t> (Arts 14)</a:t>
            </a:r>
          </a:p>
        </p:txBody>
      </p:sp>
      <p:cxnSp>
        <p:nvCxnSpPr>
          <p:cNvPr id="17" name="Connector: Elbow 29">
            <a:extLst>
              <a:ext uri="{FF2B5EF4-FFF2-40B4-BE49-F238E27FC236}">
                <a16:creationId xmlns:a16="http://schemas.microsoft.com/office/drawing/2014/main" id="{6532937D-360C-B03C-CA11-CD3FBE2A6C80}"/>
              </a:ext>
            </a:extLst>
          </p:cNvPr>
          <p:cNvCxnSpPr>
            <a:cxnSpLocks/>
          </p:cNvCxnSpPr>
          <p:nvPr/>
        </p:nvCxnSpPr>
        <p:spPr>
          <a:xfrm>
            <a:off x="6595533" y="2172791"/>
            <a:ext cx="226051" cy="475218"/>
          </a:xfrm>
          <a:prstGeom prst="bentConnector2">
            <a:avLst/>
          </a:prstGeom>
          <a:ln w="9525">
            <a:tailEnd type="triangle"/>
          </a:ln>
        </p:spPr>
        <p:style>
          <a:lnRef idx="2">
            <a:schemeClr val="dk1"/>
          </a:lnRef>
          <a:fillRef idx="0">
            <a:schemeClr val="dk1"/>
          </a:fillRef>
          <a:effectRef idx="1">
            <a:schemeClr val="dk1"/>
          </a:effectRef>
          <a:fontRef idx="minor">
            <a:schemeClr val="tx1"/>
          </a:fontRef>
        </p:style>
      </p:cxnSp>
      <p:cxnSp>
        <p:nvCxnSpPr>
          <p:cNvPr id="18" name="Connector: Elbow 35">
            <a:extLst>
              <a:ext uri="{FF2B5EF4-FFF2-40B4-BE49-F238E27FC236}">
                <a16:creationId xmlns:a16="http://schemas.microsoft.com/office/drawing/2014/main" id="{20EEA297-4EA7-5AE5-3755-24CE3256B489}"/>
              </a:ext>
            </a:extLst>
          </p:cNvPr>
          <p:cNvCxnSpPr>
            <a:cxnSpLocks/>
            <a:endCxn id="26" idx="0"/>
          </p:cNvCxnSpPr>
          <p:nvPr/>
        </p:nvCxnSpPr>
        <p:spPr>
          <a:xfrm rot="16200000" flipH="1">
            <a:off x="8967586" y="3408402"/>
            <a:ext cx="1981004" cy="1441912"/>
          </a:xfrm>
          <a:prstGeom prst="bentConnector3">
            <a:avLst>
              <a:gd name="adj1" fmla="val 1158"/>
            </a:avLst>
          </a:prstGeom>
          <a:ln>
            <a:solidFill>
              <a:schemeClr val="tx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9" name="TextBox 47">
            <a:extLst>
              <a:ext uri="{FF2B5EF4-FFF2-40B4-BE49-F238E27FC236}">
                <a16:creationId xmlns:a16="http://schemas.microsoft.com/office/drawing/2014/main" id="{5FA8907B-7FEC-96FB-C0DF-606D3D7D919E}"/>
              </a:ext>
            </a:extLst>
          </p:cNvPr>
          <p:cNvSpPr txBox="1"/>
          <p:nvPr/>
        </p:nvSpPr>
        <p:spPr>
          <a:xfrm>
            <a:off x="418045" y="5923992"/>
            <a:ext cx="3200935" cy="461665"/>
          </a:xfrm>
          <a:prstGeom prst="homePlate">
            <a:avLst/>
          </a:prstGeom>
          <a:solidFill>
            <a:schemeClr val="bg2">
              <a:lumMod val="90000"/>
            </a:schemeClr>
          </a:solidFill>
          <a:ln>
            <a:solidFill>
              <a:schemeClr val="tx2"/>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latin typeface="Calibri" panose="020F0502020204030204" pitchFamily="34" charset="0"/>
                <a:ea typeface="Calibri" panose="020F0502020204030204" pitchFamily="34" charset="0"/>
                <a:cs typeface="Calibri" panose="020F0502020204030204" pitchFamily="34" charset="0"/>
              </a:rPr>
              <a:t>Information published for market-based procurement of local services (</a:t>
            </a:r>
            <a:r>
              <a:rPr lang="en-GB" sz="1200" err="1">
                <a:latin typeface="Calibri" panose="020F0502020204030204" pitchFamily="34" charset="0"/>
                <a:ea typeface="Calibri" panose="020F0502020204030204" pitchFamily="34" charset="0"/>
                <a:cs typeface="Calibri" panose="020F0502020204030204" pitchFamily="34" charset="0"/>
              </a:rPr>
              <a:t>cf</a:t>
            </a:r>
            <a:r>
              <a:rPr lang="en-GB" sz="1200">
                <a:latin typeface="Calibri" panose="020F0502020204030204" pitchFamily="34" charset="0"/>
                <a:ea typeface="Calibri" panose="020F0502020204030204" pitchFamily="34" charset="0"/>
                <a:cs typeface="Calibri" panose="020F0502020204030204" pitchFamily="34" charset="0"/>
              </a:rPr>
              <a:t> NCDR)</a:t>
            </a:r>
          </a:p>
        </p:txBody>
      </p:sp>
      <p:cxnSp>
        <p:nvCxnSpPr>
          <p:cNvPr id="20" name="Connector: Elbow 52">
            <a:extLst>
              <a:ext uri="{FF2B5EF4-FFF2-40B4-BE49-F238E27FC236}">
                <a16:creationId xmlns:a16="http://schemas.microsoft.com/office/drawing/2014/main" id="{F8A165C1-A9B8-02A0-F735-D6BEE5CFFF9A}"/>
              </a:ext>
            </a:extLst>
          </p:cNvPr>
          <p:cNvCxnSpPr>
            <a:cxnSpLocks/>
            <a:stCxn id="10" idx="0"/>
          </p:cNvCxnSpPr>
          <p:nvPr/>
        </p:nvCxnSpPr>
        <p:spPr>
          <a:xfrm rot="16200000" flipH="1">
            <a:off x="6483609" y="855816"/>
            <a:ext cx="3302608" cy="5225480"/>
          </a:xfrm>
          <a:prstGeom prst="bentConnector4">
            <a:avLst>
              <a:gd name="adj1" fmla="val -6922"/>
              <a:gd name="adj2" fmla="val 99948"/>
            </a:avLst>
          </a:prstGeom>
          <a:ln>
            <a:solidFill>
              <a:schemeClr val="tx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1" name="Connector: Elbow 59">
            <a:extLst>
              <a:ext uri="{FF2B5EF4-FFF2-40B4-BE49-F238E27FC236}">
                <a16:creationId xmlns:a16="http://schemas.microsoft.com/office/drawing/2014/main" id="{960036CE-EAAA-FA03-EFEA-8BC9749675EA}"/>
              </a:ext>
            </a:extLst>
          </p:cNvPr>
          <p:cNvCxnSpPr>
            <a:cxnSpLocks/>
            <a:stCxn id="9" idx="3"/>
            <a:endCxn id="26" idx="1"/>
          </p:cNvCxnSpPr>
          <p:nvPr/>
        </p:nvCxnSpPr>
        <p:spPr>
          <a:xfrm flipV="1">
            <a:off x="7558799" y="5381470"/>
            <a:ext cx="2433486" cy="3679"/>
          </a:xfrm>
          <a:prstGeom prst="bentConnector3">
            <a:avLst>
              <a:gd name="adj1" fmla="val 50000"/>
            </a:avLst>
          </a:prstGeom>
          <a:ln>
            <a:solidFill>
              <a:schemeClr val="tx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2" name="TextBox 67">
            <a:extLst>
              <a:ext uri="{FF2B5EF4-FFF2-40B4-BE49-F238E27FC236}">
                <a16:creationId xmlns:a16="http://schemas.microsoft.com/office/drawing/2014/main" id="{7D02B3E5-3680-F183-0F0B-F429EF939992}"/>
              </a:ext>
            </a:extLst>
          </p:cNvPr>
          <p:cNvSpPr txBox="1"/>
          <p:nvPr/>
        </p:nvSpPr>
        <p:spPr>
          <a:xfrm>
            <a:off x="4444404" y="3967466"/>
            <a:ext cx="1788548" cy="738664"/>
          </a:xfrm>
          <a:prstGeom prst="rect">
            <a:avLst/>
          </a:prstGeom>
          <a:solidFill>
            <a:srgbClr val="FFC000"/>
          </a:solidFill>
          <a:ln>
            <a:solidFill>
              <a:schemeClr val="tx2"/>
            </a:solidFill>
          </a:ln>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latin typeface="Calibri" panose="020F0502020204030204" pitchFamily="34" charset="0"/>
                <a:ea typeface="Calibri" panose="020F0502020204030204" pitchFamily="34" charset="0"/>
                <a:cs typeface="Calibri" panose="020F0502020204030204" pitchFamily="34" charset="0"/>
              </a:rPr>
              <a:t>Unavailability of flexible resources  </a:t>
            </a:r>
          </a:p>
          <a:p>
            <a:pPr algn="ctr"/>
            <a:r>
              <a:rPr lang="en-GB" sz="1400">
                <a:latin typeface="Calibri" panose="020F0502020204030204" pitchFamily="34" charset="0"/>
                <a:ea typeface="Calibri" panose="020F0502020204030204" pitchFamily="34" charset="0"/>
                <a:cs typeface="Calibri" panose="020F0502020204030204" pitchFamily="34" charset="0"/>
              </a:rPr>
              <a:t>(Arts 16)</a:t>
            </a:r>
          </a:p>
        </p:txBody>
      </p:sp>
      <p:sp>
        <p:nvSpPr>
          <p:cNvPr id="23" name="TextBox 73">
            <a:extLst>
              <a:ext uri="{FF2B5EF4-FFF2-40B4-BE49-F238E27FC236}">
                <a16:creationId xmlns:a16="http://schemas.microsoft.com/office/drawing/2014/main" id="{E85F274F-54A6-7563-DC6F-A85C2291DBAF}"/>
              </a:ext>
            </a:extLst>
          </p:cNvPr>
          <p:cNvSpPr txBox="1"/>
          <p:nvPr/>
        </p:nvSpPr>
        <p:spPr>
          <a:xfrm>
            <a:off x="399478" y="4107933"/>
            <a:ext cx="3200935" cy="461665"/>
          </a:xfrm>
          <a:prstGeom prst="homePlate">
            <a:avLst/>
          </a:prstGeom>
          <a:solidFill>
            <a:schemeClr val="bg2">
              <a:lumMod val="90000"/>
            </a:schemeClr>
          </a:solidFill>
          <a:ln>
            <a:solidFill>
              <a:schemeClr val="tx2"/>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latin typeface="Calibri" panose="020F0502020204030204" pitchFamily="34" charset="0"/>
                <a:ea typeface="Calibri" panose="020F0502020204030204" pitchFamily="34" charset="0"/>
                <a:cs typeface="Calibri" panose="020F0502020204030204" pitchFamily="34" charset="0"/>
              </a:rPr>
              <a:t>Annual national report on Grid Prequalification and Temporary limits (NCDR)</a:t>
            </a:r>
          </a:p>
        </p:txBody>
      </p:sp>
      <p:sp>
        <p:nvSpPr>
          <p:cNvPr id="26" name="TextBox 55">
            <a:extLst>
              <a:ext uri="{FF2B5EF4-FFF2-40B4-BE49-F238E27FC236}">
                <a16:creationId xmlns:a16="http://schemas.microsoft.com/office/drawing/2014/main" id="{608253C3-A6FA-0CEF-C933-D6B6DE5B6D10}"/>
              </a:ext>
            </a:extLst>
          </p:cNvPr>
          <p:cNvSpPr txBox="1"/>
          <p:nvPr/>
        </p:nvSpPr>
        <p:spPr>
          <a:xfrm>
            <a:off x="9992285" y="5119860"/>
            <a:ext cx="1373518" cy="523220"/>
          </a:xfrm>
          <a:prstGeom prst="rect">
            <a:avLst/>
          </a:prstGeom>
          <a:solidFill>
            <a:schemeClr val="accent4">
              <a:lumMod val="40000"/>
              <a:lumOff val="60000"/>
            </a:schemeClr>
          </a:solidFill>
          <a:ln>
            <a:solidFill>
              <a:schemeClr val="tx2"/>
            </a:solidFill>
          </a:ln>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latin typeface="Calibri" panose="020F0502020204030204" pitchFamily="34" charset="0"/>
                <a:ea typeface="Calibri" panose="020F0502020204030204" pitchFamily="34" charset="0"/>
                <a:cs typeface="Calibri" panose="020F0502020204030204" pitchFamily="34" charset="0"/>
              </a:rPr>
              <a:t>Guiding criteria </a:t>
            </a:r>
          </a:p>
          <a:p>
            <a:pPr algn="ctr"/>
            <a:r>
              <a:rPr lang="en-GB" sz="1400">
                <a:latin typeface="Calibri" panose="020F0502020204030204" pitchFamily="34" charset="0"/>
                <a:ea typeface="Calibri" panose="020F0502020204030204" pitchFamily="34" charset="0"/>
                <a:cs typeface="Calibri" panose="020F0502020204030204" pitchFamily="34" charset="0"/>
              </a:rPr>
              <a:t>(Art 17)</a:t>
            </a:r>
          </a:p>
        </p:txBody>
      </p:sp>
      <p:cxnSp>
        <p:nvCxnSpPr>
          <p:cNvPr id="29" name="Connector: Elbow 98">
            <a:extLst>
              <a:ext uri="{FF2B5EF4-FFF2-40B4-BE49-F238E27FC236}">
                <a16:creationId xmlns:a16="http://schemas.microsoft.com/office/drawing/2014/main" id="{6ADCE47C-0A41-884C-BAB2-4764BBDEA2C9}"/>
              </a:ext>
            </a:extLst>
          </p:cNvPr>
          <p:cNvCxnSpPr>
            <a:cxnSpLocks/>
            <a:endCxn id="26" idx="2"/>
          </p:cNvCxnSpPr>
          <p:nvPr/>
        </p:nvCxnSpPr>
        <p:spPr>
          <a:xfrm flipV="1">
            <a:off x="3618980" y="5643080"/>
            <a:ext cx="7060064" cy="511745"/>
          </a:xfrm>
          <a:prstGeom prst="bentConnector2">
            <a:avLst/>
          </a:prstGeom>
          <a:ln>
            <a:solidFill>
              <a:schemeClr val="tx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0" name="Connector: Elbow 1">
            <a:extLst>
              <a:ext uri="{FF2B5EF4-FFF2-40B4-BE49-F238E27FC236}">
                <a16:creationId xmlns:a16="http://schemas.microsoft.com/office/drawing/2014/main" id="{04496FC9-9F06-B412-36CA-A3AEBA3241CB}"/>
              </a:ext>
            </a:extLst>
          </p:cNvPr>
          <p:cNvCxnSpPr>
            <a:cxnSpLocks/>
            <a:endCxn id="9" idx="2"/>
          </p:cNvCxnSpPr>
          <p:nvPr/>
        </p:nvCxnSpPr>
        <p:spPr>
          <a:xfrm flipV="1">
            <a:off x="3618980" y="5646759"/>
            <a:ext cx="2397526" cy="508066"/>
          </a:xfrm>
          <a:prstGeom prst="bentConnector2">
            <a:avLst/>
          </a:prstGeom>
          <a:ln>
            <a:solidFill>
              <a:schemeClr val="tx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3" name="Title 2">
            <a:extLst>
              <a:ext uri="{FF2B5EF4-FFF2-40B4-BE49-F238E27FC236}">
                <a16:creationId xmlns:a16="http://schemas.microsoft.com/office/drawing/2014/main" id="{73ECCB00-E9DF-2E0E-94F5-63BE0FAF2670}"/>
              </a:ext>
            </a:extLst>
          </p:cNvPr>
          <p:cNvSpPr>
            <a:spLocks noGrp="1"/>
          </p:cNvSpPr>
          <p:nvPr/>
        </p:nvSpPr>
        <p:spPr>
          <a:xfrm>
            <a:off x="1366531" y="1016041"/>
            <a:ext cx="9284178" cy="61542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000" b="1" i="0" kern="1200">
                <a:solidFill>
                  <a:srgbClr val="D86533"/>
                </a:solidFill>
                <a:latin typeface="Avenir Black" panose="02000503020000020003" pitchFamily="2" charset="0"/>
                <a:ea typeface="+mj-ea"/>
                <a:cs typeface="+mj-cs"/>
              </a:defRPr>
            </a:lvl1pPr>
          </a:lstStyle>
          <a:p>
            <a:endParaRPr lang="en-US" sz="2400">
              <a:latin typeface="Calibri"/>
              <a:ea typeface="Calibri"/>
              <a:cs typeface="Calibri"/>
            </a:endParaRPr>
          </a:p>
        </p:txBody>
      </p:sp>
      <p:sp>
        <p:nvSpPr>
          <p:cNvPr id="49" name="TextBox 48">
            <a:extLst>
              <a:ext uri="{FF2B5EF4-FFF2-40B4-BE49-F238E27FC236}">
                <a16:creationId xmlns:a16="http://schemas.microsoft.com/office/drawing/2014/main" id="{AAEF56BE-5535-71A0-5029-2DA5792BFC2E}"/>
              </a:ext>
            </a:extLst>
          </p:cNvPr>
          <p:cNvSpPr txBox="1"/>
          <p:nvPr/>
        </p:nvSpPr>
        <p:spPr>
          <a:xfrm>
            <a:off x="2428518" y="6559178"/>
            <a:ext cx="7008201" cy="276999"/>
          </a:xfrm>
          <a:prstGeom prst="rect">
            <a:avLst/>
          </a:prstGeom>
          <a:noFill/>
        </p:spPr>
        <p:txBody>
          <a:bodyPr wrap="none" rtlCol="0">
            <a:spAutoFit/>
          </a:bodyPr>
          <a:lstStyle/>
          <a:p>
            <a:r>
              <a:rPr lang="en-GB" sz="1200">
                <a:latin typeface="Calibri" panose="020F0502020204030204" pitchFamily="34" charset="0"/>
                <a:ea typeface="Calibri" panose="020F0502020204030204" pitchFamily="34" charset="0"/>
                <a:cs typeface="Calibri" panose="020F0502020204030204" pitchFamily="34" charset="0"/>
              </a:rPr>
              <a:t>Note: Number of articles correspond to the submitted document, but might slightly change in the final release</a:t>
            </a:r>
          </a:p>
        </p:txBody>
      </p:sp>
      <p:cxnSp>
        <p:nvCxnSpPr>
          <p:cNvPr id="32" name="Connettore a gomito 31">
            <a:extLst>
              <a:ext uri="{FF2B5EF4-FFF2-40B4-BE49-F238E27FC236}">
                <a16:creationId xmlns:a16="http://schemas.microsoft.com/office/drawing/2014/main" id="{94B1B7D6-D49F-8B96-E7F8-C5AE1C3A0EC8}"/>
              </a:ext>
            </a:extLst>
          </p:cNvPr>
          <p:cNvCxnSpPr>
            <a:cxnSpLocks/>
            <a:stCxn id="6" idx="3"/>
          </p:cNvCxnSpPr>
          <p:nvPr/>
        </p:nvCxnSpPr>
        <p:spPr>
          <a:xfrm flipV="1">
            <a:off x="3566162" y="2029767"/>
            <a:ext cx="841490" cy="60372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2" name="Connettore a gomito 41">
            <a:extLst>
              <a:ext uri="{FF2B5EF4-FFF2-40B4-BE49-F238E27FC236}">
                <a16:creationId xmlns:a16="http://schemas.microsoft.com/office/drawing/2014/main" id="{C747FB33-14F2-853D-03C9-598FF84EA1A0}"/>
              </a:ext>
            </a:extLst>
          </p:cNvPr>
          <p:cNvCxnSpPr>
            <a:cxnSpLocks/>
          </p:cNvCxnSpPr>
          <p:nvPr/>
        </p:nvCxnSpPr>
        <p:spPr>
          <a:xfrm rot="5400000" flipH="1" flipV="1">
            <a:off x="5889408" y="3065180"/>
            <a:ext cx="381447" cy="148290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55" name="TextBox 48">
            <a:extLst>
              <a:ext uri="{FF2B5EF4-FFF2-40B4-BE49-F238E27FC236}">
                <a16:creationId xmlns:a16="http://schemas.microsoft.com/office/drawing/2014/main" id="{FC22BE4A-0F79-D19E-4B4C-9068C1A2B975}"/>
              </a:ext>
            </a:extLst>
          </p:cNvPr>
          <p:cNvSpPr txBox="1"/>
          <p:nvPr/>
        </p:nvSpPr>
        <p:spPr>
          <a:xfrm>
            <a:off x="399478" y="1707130"/>
            <a:ext cx="1195264" cy="307777"/>
          </a:xfrm>
          <a:prstGeom prst="rect">
            <a:avLst/>
          </a:prstGeom>
          <a:noFill/>
        </p:spPr>
        <p:txBody>
          <a:bodyPr wrap="none" rtlCol="0">
            <a:spAutoFit/>
          </a:bodyPr>
          <a:lstStyle/>
          <a:p>
            <a:r>
              <a:rPr lang="en-GB" sz="1400">
                <a:latin typeface="Calibri" panose="020F0502020204030204" pitchFamily="34" charset="0"/>
                <a:ea typeface="Calibri" panose="020F0502020204030204" pitchFamily="34" charset="0"/>
                <a:cs typeface="Calibri" panose="020F0502020204030204" pitchFamily="34" charset="0"/>
              </a:rPr>
              <a:t>Art 8/Annex II</a:t>
            </a:r>
          </a:p>
        </p:txBody>
      </p:sp>
      <p:sp>
        <p:nvSpPr>
          <p:cNvPr id="56" name="TextBox 48">
            <a:extLst>
              <a:ext uri="{FF2B5EF4-FFF2-40B4-BE49-F238E27FC236}">
                <a16:creationId xmlns:a16="http://schemas.microsoft.com/office/drawing/2014/main" id="{FD499FCF-1568-B3B1-3D7C-34294DBC7078}"/>
              </a:ext>
            </a:extLst>
          </p:cNvPr>
          <p:cNvSpPr txBox="1"/>
          <p:nvPr/>
        </p:nvSpPr>
        <p:spPr>
          <a:xfrm>
            <a:off x="399478" y="3778818"/>
            <a:ext cx="635110" cy="307777"/>
          </a:xfrm>
          <a:prstGeom prst="rect">
            <a:avLst/>
          </a:prstGeom>
          <a:noFill/>
        </p:spPr>
        <p:txBody>
          <a:bodyPr wrap="none" rtlCol="0">
            <a:spAutoFit/>
          </a:bodyPr>
          <a:lstStyle/>
          <a:p>
            <a:r>
              <a:rPr lang="en-GB" sz="1400">
                <a:latin typeface="Calibri" panose="020F0502020204030204" pitchFamily="34" charset="0"/>
                <a:ea typeface="Calibri" panose="020F0502020204030204" pitchFamily="34" charset="0"/>
                <a:cs typeface="Calibri" panose="020F0502020204030204" pitchFamily="34" charset="0"/>
              </a:rPr>
              <a:t>Art 16</a:t>
            </a:r>
          </a:p>
        </p:txBody>
      </p:sp>
      <p:sp>
        <p:nvSpPr>
          <p:cNvPr id="57" name="TextBox 48">
            <a:extLst>
              <a:ext uri="{FF2B5EF4-FFF2-40B4-BE49-F238E27FC236}">
                <a16:creationId xmlns:a16="http://schemas.microsoft.com/office/drawing/2014/main" id="{1AF19907-48C1-2A0A-2B17-420C7A432AE7}"/>
              </a:ext>
            </a:extLst>
          </p:cNvPr>
          <p:cNvSpPr txBox="1"/>
          <p:nvPr/>
        </p:nvSpPr>
        <p:spPr>
          <a:xfrm>
            <a:off x="399478" y="4831402"/>
            <a:ext cx="728597" cy="307777"/>
          </a:xfrm>
          <a:prstGeom prst="rect">
            <a:avLst/>
          </a:prstGeom>
          <a:noFill/>
        </p:spPr>
        <p:txBody>
          <a:bodyPr wrap="none" rtlCol="0">
            <a:spAutoFit/>
          </a:bodyPr>
          <a:lstStyle/>
          <a:p>
            <a:r>
              <a:rPr lang="en-GB" sz="1400">
                <a:latin typeface="Calibri" panose="020F0502020204030204" pitchFamily="34" charset="0"/>
                <a:ea typeface="Calibri" panose="020F0502020204030204" pitchFamily="34" charset="0"/>
                <a:cs typeface="Calibri" panose="020F0502020204030204" pitchFamily="34" charset="0"/>
              </a:rPr>
              <a:t>Annex I</a:t>
            </a:r>
          </a:p>
        </p:txBody>
      </p:sp>
      <p:cxnSp>
        <p:nvCxnSpPr>
          <p:cNvPr id="16" name="Connector: Elbow 26">
            <a:extLst>
              <a:ext uri="{FF2B5EF4-FFF2-40B4-BE49-F238E27FC236}">
                <a16:creationId xmlns:a16="http://schemas.microsoft.com/office/drawing/2014/main" id="{5A3B978B-24E2-0DB8-A79D-53752AD90A2C}"/>
              </a:ext>
            </a:extLst>
          </p:cNvPr>
          <p:cNvCxnSpPr>
            <a:cxnSpLocks/>
            <a:stCxn id="9" idx="0"/>
          </p:cNvCxnSpPr>
          <p:nvPr/>
        </p:nvCxnSpPr>
        <p:spPr>
          <a:xfrm rot="5400000" flipH="1" flipV="1">
            <a:off x="5665230" y="3967187"/>
            <a:ext cx="1507628" cy="805076"/>
          </a:xfrm>
          <a:prstGeom prst="bentConnector3">
            <a:avLst>
              <a:gd name="adj1" fmla="val 17559"/>
            </a:avLst>
          </a:prstGeom>
          <a:ln>
            <a:tailEnd type="triangle"/>
          </a:ln>
        </p:spPr>
        <p:style>
          <a:lnRef idx="1">
            <a:schemeClr val="dk1"/>
          </a:lnRef>
          <a:fillRef idx="0">
            <a:schemeClr val="dk1"/>
          </a:fillRef>
          <a:effectRef idx="0">
            <a:schemeClr val="dk1"/>
          </a:effectRef>
          <a:fontRef idx="minor">
            <a:schemeClr val="tx1"/>
          </a:fontRef>
        </p:style>
      </p:cxnSp>
      <p:sp>
        <p:nvSpPr>
          <p:cNvPr id="4" name="Flowchart: Document 9">
            <a:extLst>
              <a:ext uri="{FF2B5EF4-FFF2-40B4-BE49-F238E27FC236}">
                <a16:creationId xmlns:a16="http://schemas.microsoft.com/office/drawing/2014/main" id="{7B04B211-AFE8-F527-1599-9821C1B870BC}"/>
              </a:ext>
            </a:extLst>
          </p:cNvPr>
          <p:cNvSpPr/>
          <p:nvPr/>
        </p:nvSpPr>
        <p:spPr>
          <a:xfrm>
            <a:off x="-11858" y="6441897"/>
            <a:ext cx="1131742" cy="205484"/>
          </a:xfrm>
          <a:prstGeom prst="homePlat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latin typeface="Calibri" panose="020F0502020204030204" pitchFamily="34" charset="0"/>
                <a:ea typeface="Calibri" panose="020F0502020204030204" pitchFamily="34" charset="0"/>
                <a:cs typeface="Calibri" panose="020F0502020204030204" pitchFamily="34" charset="0"/>
              </a:rPr>
              <a:t>ART 06 - 07</a:t>
            </a:r>
          </a:p>
        </p:txBody>
      </p:sp>
      <p:cxnSp>
        <p:nvCxnSpPr>
          <p:cNvPr id="43" name="Connector: Elbow 42">
            <a:extLst>
              <a:ext uri="{FF2B5EF4-FFF2-40B4-BE49-F238E27FC236}">
                <a16:creationId xmlns:a16="http://schemas.microsoft.com/office/drawing/2014/main" id="{59CA7F8F-6DC7-B44B-33E3-36D6E4725F81}"/>
              </a:ext>
            </a:extLst>
          </p:cNvPr>
          <p:cNvCxnSpPr>
            <a:cxnSpLocks/>
            <a:endCxn id="8" idx="1"/>
          </p:cNvCxnSpPr>
          <p:nvPr/>
        </p:nvCxnSpPr>
        <p:spPr>
          <a:xfrm rot="16200000" flipH="1">
            <a:off x="3939495" y="2672316"/>
            <a:ext cx="515388" cy="41769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BA6F750F-9647-F81F-A7AA-87FD281DA6C0}"/>
              </a:ext>
            </a:extLst>
          </p:cNvPr>
          <p:cNvCxnSpPr>
            <a:stCxn id="23" idx="3"/>
            <a:endCxn id="22" idx="1"/>
          </p:cNvCxnSpPr>
          <p:nvPr/>
        </p:nvCxnSpPr>
        <p:spPr>
          <a:xfrm flipV="1">
            <a:off x="3600413" y="4336798"/>
            <a:ext cx="843991" cy="19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60F7B0E-DA68-8D35-59C5-8A7E0B3290E8}"/>
              </a:ext>
            </a:extLst>
          </p:cNvPr>
          <p:cNvCxnSpPr/>
          <p:nvPr/>
        </p:nvCxnSpPr>
        <p:spPr>
          <a:xfrm flipV="1">
            <a:off x="3591218" y="5381470"/>
            <a:ext cx="843991" cy="19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6020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BDAAB-6615-DE30-0E78-3371C8BB4A0C}"/>
            </a:ext>
          </a:extLst>
        </p:cNvPr>
        <p:cNvGrpSpPr/>
        <p:nvPr/>
      </p:nvGrpSpPr>
      <p:grpSpPr>
        <a:xfrm>
          <a:off x="0" y="0"/>
          <a:ext cx="0" cy="0"/>
          <a:chOff x="0" y="0"/>
          <a:chExt cx="0" cy="0"/>
        </a:xfrm>
      </p:grpSpPr>
      <p:sp>
        <p:nvSpPr>
          <p:cNvPr id="23" name="Freccia in giù 22">
            <a:extLst>
              <a:ext uri="{FF2B5EF4-FFF2-40B4-BE49-F238E27FC236}">
                <a16:creationId xmlns:a16="http://schemas.microsoft.com/office/drawing/2014/main" id="{20515645-10F7-C21C-7DD8-48DF27E53B5C}"/>
              </a:ext>
            </a:extLst>
          </p:cNvPr>
          <p:cNvSpPr/>
          <p:nvPr/>
        </p:nvSpPr>
        <p:spPr>
          <a:xfrm>
            <a:off x="1604741" y="2764777"/>
            <a:ext cx="187618" cy="10277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7" name="Rettangolo 16">
            <a:extLst>
              <a:ext uri="{FF2B5EF4-FFF2-40B4-BE49-F238E27FC236}">
                <a16:creationId xmlns:a16="http://schemas.microsoft.com/office/drawing/2014/main" id="{4E243BFC-1D20-F8D7-2AE0-1A17B59DFDB7}"/>
              </a:ext>
            </a:extLst>
          </p:cNvPr>
          <p:cNvSpPr/>
          <p:nvPr/>
        </p:nvSpPr>
        <p:spPr>
          <a:xfrm>
            <a:off x="860128" y="2045530"/>
            <a:ext cx="1624462" cy="25082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1" name="Title 2">
            <a:extLst>
              <a:ext uri="{FF2B5EF4-FFF2-40B4-BE49-F238E27FC236}">
                <a16:creationId xmlns:a16="http://schemas.microsoft.com/office/drawing/2014/main" id="{CD5EA8A8-9C33-0A9B-0C34-FF1402ECE7D8}"/>
              </a:ext>
            </a:extLst>
          </p:cNvPr>
          <p:cNvSpPr>
            <a:spLocks noGrp="1"/>
          </p:cNvSpPr>
          <p:nvPr>
            <p:ph type="title"/>
          </p:nvPr>
        </p:nvSpPr>
        <p:spPr/>
        <p:txBody>
          <a:bodyPr>
            <a:noAutofit/>
          </a:bodyPr>
          <a:lstStyle/>
          <a:p>
            <a:r>
              <a:rPr lang="fr-FR" err="1"/>
              <a:t>Overview</a:t>
            </a:r>
            <a:r>
              <a:rPr lang="fr-FR"/>
              <a:t> of data inputs &amp; </a:t>
            </a:r>
            <a:r>
              <a:rPr lang="fr-FR" err="1"/>
              <a:t>needs</a:t>
            </a:r>
            <a:r>
              <a:rPr lang="fr-FR"/>
              <a:t> </a:t>
            </a:r>
            <a:r>
              <a:rPr lang="fr-FR" err="1"/>
              <a:t>covered</a:t>
            </a:r>
            <a:r>
              <a:rPr lang="fr-FR"/>
              <a:t> – ERAA -&gt; FNA</a:t>
            </a:r>
            <a:endParaRPr lang="en-GB" sz="3000"/>
          </a:p>
        </p:txBody>
      </p:sp>
      <p:sp>
        <p:nvSpPr>
          <p:cNvPr id="2" name="Title 2">
            <a:extLst>
              <a:ext uri="{FF2B5EF4-FFF2-40B4-BE49-F238E27FC236}">
                <a16:creationId xmlns:a16="http://schemas.microsoft.com/office/drawing/2014/main" id="{14EEB345-AA2A-7A54-9397-2DA7B9F4E48B}"/>
              </a:ext>
            </a:extLst>
          </p:cNvPr>
          <p:cNvSpPr txBox="1">
            <a:spLocks/>
          </p:cNvSpPr>
          <p:nvPr/>
        </p:nvSpPr>
        <p:spPr>
          <a:xfrm>
            <a:off x="437120" y="939140"/>
            <a:ext cx="11616539" cy="356429"/>
          </a:xfrm>
          <a:prstGeom prst="rect">
            <a:avLst/>
          </a:prstGeom>
          <a:ln>
            <a:noFill/>
          </a:ln>
        </p:spPr>
        <p:txBody>
          <a:bodyPr vert="horz" lIns="91440" tIns="45720" rIns="91440" bIns="45720" rtlCol="0" anchor="ctr">
            <a:noAutofit/>
          </a:bodyPr>
          <a:lstStyle>
            <a:lvl1pPr algn="l" defTabSz="914219" rtl="0" eaLnBrk="1" latinLnBrk="0" hangingPunct="1">
              <a:lnSpc>
                <a:spcPts val="3199"/>
              </a:lnSpc>
              <a:spcBef>
                <a:spcPct val="0"/>
              </a:spcBef>
              <a:buNone/>
              <a:defRPr lang="de-DE" sz="2999" b="1" i="0" kern="1200" dirty="0">
                <a:solidFill>
                  <a:srgbClr val="0F218B"/>
                </a:solidFill>
                <a:effectLst/>
                <a:latin typeface="Calibri" panose="020F0502020204030204" pitchFamily="34" charset="0"/>
                <a:ea typeface="+mj-ea"/>
                <a:cs typeface="Calibri" panose="020F0502020204030204" pitchFamily="34" charset="0"/>
              </a:defRPr>
            </a:lvl1pPr>
          </a:lstStyle>
          <a:p>
            <a:pPr marL="0" marR="0" lvl="0" indent="0" algn="l" defTabSz="914219" rtl="0" eaLnBrk="1" fontAlgn="auto" latinLnBrk="0" hangingPunct="1">
              <a:lnSpc>
                <a:spcPts val="3199"/>
              </a:lnSpc>
              <a:spcBef>
                <a:spcPct val="0"/>
              </a:spcBef>
              <a:spcAft>
                <a:spcPts val="0"/>
              </a:spcAft>
              <a:buClrTx/>
              <a:buSzTx/>
              <a:buFontTx/>
              <a:buNone/>
              <a:tabLst/>
              <a:defRPr/>
            </a:pPr>
            <a:endParaRPr kumimoji="0" lang="en-US" sz="2400" b="1" i="1" u="none" strike="noStrike" kern="1200" cap="none" spc="0" normalizeH="0" baseline="0" noProof="0">
              <a:ln>
                <a:noFill/>
              </a:ln>
              <a:solidFill>
                <a:srgbClr val="5B9BD5">
                  <a:lumMod val="75000"/>
                </a:srgbClr>
              </a:solidFill>
              <a:effectLst/>
              <a:uLnTx/>
              <a:uFillTx/>
              <a:latin typeface="Calibri" panose="020F0502020204030204" pitchFamily="34" charset="0"/>
              <a:ea typeface="+mj-ea"/>
              <a:cs typeface="Calibri" panose="020F0502020204030204" pitchFamily="34" charset="0"/>
            </a:endParaRPr>
          </a:p>
        </p:txBody>
      </p:sp>
      <p:sp>
        <p:nvSpPr>
          <p:cNvPr id="6" name="Rettangolo con angoli arrotondati 5">
            <a:extLst>
              <a:ext uri="{FF2B5EF4-FFF2-40B4-BE49-F238E27FC236}">
                <a16:creationId xmlns:a16="http://schemas.microsoft.com/office/drawing/2014/main" id="{89342C5B-C743-D159-07E3-63FE10DC218C}"/>
              </a:ext>
            </a:extLst>
          </p:cNvPr>
          <p:cNvSpPr/>
          <p:nvPr/>
        </p:nvSpPr>
        <p:spPr>
          <a:xfrm>
            <a:off x="1081669" y="2220164"/>
            <a:ext cx="1209954" cy="53340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70C0"/>
                </a:solidFill>
                <a:latin typeface="Calibri" panose="020F0502020204030204" pitchFamily="34" charset="0"/>
                <a:ea typeface="Calibri" panose="020F0502020204030204" pitchFamily="34" charset="0"/>
                <a:cs typeface="Calibri" panose="020F0502020204030204" pitchFamily="34" charset="0"/>
              </a:rPr>
              <a:t>ERAA input</a:t>
            </a:r>
          </a:p>
        </p:txBody>
      </p:sp>
      <p:sp>
        <p:nvSpPr>
          <p:cNvPr id="3" name="Rettangolo con angoli arrotondati 2">
            <a:extLst>
              <a:ext uri="{FF2B5EF4-FFF2-40B4-BE49-F238E27FC236}">
                <a16:creationId xmlns:a16="http://schemas.microsoft.com/office/drawing/2014/main" id="{B092BDF5-4ABD-BB6B-EE75-B5DD25ED7F99}"/>
              </a:ext>
            </a:extLst>
          </p:cNvPr>
          <p:cNvSpPr/>
          <p:nvPr/>
        </p:nvSpPr>
        <p:spPr>
          <a:xfrm>
            <a:off x="1081669" y="3791789"/>
            <a:ext cx="1209954" cy="53340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70C0"/>
                </a:solidFill>
                <a:latin typeface="Calibri" panose="020F0502020204030204" pitchFamily="34" charset="0"/>
                <a:ea typeface="Calibri" panose="020F0502020204030204" pitchFamily="34" charset="0"/>
                <a:cs typeface="Calibri" panose="020F0502020204030204" pitchFamily="34" charset="0"/>
              </a:rPr>
              <a:t>NRAA input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And other national input</a:t>
            </a:r>
          </a:p>
        </p:txBody>
      </p:sp>
      <p:sp>
        <p:nvSpPr>
          <p:cNvPr id="7" name="Rettangolo con angoli arrotondati 6">
            <a:extLst>
              <a:ext uri="{FF2B5EF4-FFF2-40B4-BE49-F238E27FC236}">
                <a16:creationId xmlns:a16="http://schemas.microsoft.com/office/drawing/2014/main" id="{EE1DD4E5-7047-15EF-B924-0318AD8F9176}"/>
              </a:ext>
            </a:extLst>
          </p:cNvPr>
          <p:cNvSpPr/>
          <p:nvPr/>
        </p:nvSpPr>
        <p:spPr>
          <a:xfrm>
            <a:off x="3043819" y="2220164"/>
            <a:ext cx="1209954" cy="53340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70C0"/>
                </a:solidFill>
                <a:latin typeface="Calibri" panose="020F0502020204030204" pitchFamily="34" charset="0"/>
                <a:ea typeface="Calibri" panose="020F0502020204030204" pitchFamily="34" charset="0"/>
                <a:cs typeface="Calibri" panose="020F0502020204030204" pitchFamily="34" charset="0"/>
              </a:rPr>
              <a:t>ERAA output</a:t>
            </a:r>
          </a:p>
        </p:txBody>
      </p:sp>
      <p:sp>
        <p:nvSpPr>
          <p:cNvPr id="8" name="Rettangolo con angoli arrotondati 7">
            <a:extLst>
              <a:ext uri="{FF2B5EF4-FFF2-40B4-BE49-F238E27FC236}">
                <a16:creationId xmlns:a16="http://schemas.microsoft.com/office/drawing/2014/main" id="{BC51347E-7199-66F0-E630-BAF9D321D181}"/>
              </a:ext>
            </a:extLst>
          </p:cNvPr>
          <p:cNvSpPr/>
          <p:nvPr/>
        </p:nvSpPr>
        <p:spPr>
          <a:xfrm>
            <a:off x="3043819" y="3791789"/>
            <a:ext cx="1209954" cy="53340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70C0"/>
                </a:solidFill>
                <a:latin typeface="Calibri" panose="020F0502020204030204" pitchFamily="34" charset="0"/>
                <a:ea typeface="Calibri" panose="020F0502020204030204" pitchFamily="34" charset="0"/>
                <a:cs typeface="Calibri" panose="020F0502020204030204" pitchFamily="34" charset="0"/>
              </a:rPr>
              <a:t>NRAA output</a:t>
            </a:r>
          </a:p>
        </p:txBody>
      </p:sp>
      <p:sp>
        <p:nvSpPr>
          <p:cNvPr id="9" name="Rettangolo con angoli arrotondati 8">
            <a:extLst>
              <a:ext uri="{FF2B5EF4-FFF2-40B4-BE49-F238E27FC236}">
                <a16:creationId xmlns:a16="http://schemas.microsoft.com/office/drawing/2014/main" id="{34457AEE-87B9-09D6-FCA7-40C7695C01A3}"/>
              </a:ext>
            </a:extLst>
          </p:cNvPr>
          <p:cNvSpPr/>
          <p:nvPr/>
        </p:nvSpPr>
        <p:spPr>
          <a:xfrm>
            <a:off x="3043819" y="5211013"/>
            <a:ext cx="1209954" cy="885825"/>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70C0"/>
                </a:solidFill>
                <a:latin typeface="Calibri" panose="020F0502020204030204" pitchFamily="34" charset="0"/>
                <a:ea typeface="Calibri" panose="020F0502020204030204" pitchFamily="34" charset="0"/>
                <a:cs typeface="Calibri" panose="020F0502020204030204" pitchFamily="34" charset="0"/>
              </a:rPr>
              <a:t>Separate economic dispatch</a:t>
            </a:r>
          </a:p>
        </p:txBody>
      </p:sp>
      <p:sp>
        <p:nvSpPr>
          <p:cNvPr id="10" name="Rettangolo con angoli arrotondati 9">
            <a:extLst>
              <a:ext uri="{FF2B5EF4-FFF2-40B4-BE49-F238E27FC236}">
                <a16:creationId xmlns:a16="http://schemas.microsoft.com/office/drawing/2014/main" id="{FBC18241-8F72-4BD1-AFA6-29E2174D6BE0}"/>
              </a:ext>
            </a:extLst>
          </p:cNvPr>
          <p:cNvSpPr/>
          <p:nvPr/>
        </p:nvSpPr>
        <p:spPr>
          <a:xfrm>
            <a:off x="5244094" y="2220164"/>
            <a:ext cx="1209954" cy="53340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70C0"/>
                </a:solidFill>
                <a:latin typeface="Calibri" panose="020F0502020204030204" pitchFamily="34" charset="0"/>
                <a:ea typeface="Calibri" panose="020F0502020204030204" pitchFamily="34" charset="0"/>
                <a:cs typeface="Calibri" panose="020F0502020204030204" pitchFamily="34" charset="0"/>
              </a:rPr>
              <a:t>Flex needs</a:t>
            </a:r>
          </a:p>
        </p:txBody>
      </p:sp>
      <p:sp>
        <p:nvSpPr>
          <p:cNvPr id="19" name="CasellaDiTesto 18">
            <a:extLst>
              <a:ext uri="{FF2B5EF4-FFF2-40B4-BE49-F238E27FC236}">
                <a16:creationId xmlns:a16="http://schemas.microsoft.com/office/drawing/2014/main" id="{270A45C1-BDB5-7935-C8A3-280CF659DE83}"/>
              </a:ext>
            </a:extLst>
          </p:cNvPr>
          <p:cNvSpPr txBox="1"/>
          <p:nvPr/>
        </p:nvSpPr>
        <p:spPr>
          <a:xfrm>
            <a:off x="1293740" y="3015494"/>
            <a:ext cx="814388" cy="461665"/>
          </a:xfrm>
          <a:prstGeom prst="rect">
            <a:avLst/>
          </a:prstGeom>
          <a:solidFill>
            <a:srgbClr val="0070C0"/>
          </a:solidFill>
        </p:spPr>
        <p:txBody>
          <a:bodyPr wrap="square" rtlCol="0">
            <a:spAutoFit/>
          </a:bodyPr>
          <a:lstStyle/>
          <a:p>
            <a:pPr algn="ctr"/>
            <a:r>
              <a:rPr lang="en-US" sz="1200">
                <a:solidFill>
                  <a:schemeClr val="bg1"/>
                </a:solidFill>
                <a:latin typeface="Calibri" panose="020F0502020204030204" pitchFamily="34" charset="0"/>
                <a:ea typeface="Calibri" panose="020F0502020204030204" pitchFamily="34" charset="0"/>
                <a:cs typeface="Calibri" panose="020F0502020204030204" pitchFamily="34" charset="0"/>
              </a:rPr>
              <a:t>Same scenario</a:t>
            </a:r>
          </a:p>
        </p:txBody>
      </p:sp>
      <p:sp>
        <p:nvSpPr>
          <p:cNvPr id="20" name="CasellaDiTesto 19">
            <a:extLst>
              <a:ext uri="{FF2B5EF4-FFF2-40B4-BE49-F238E27FC236}">
                <a16:creationId xmlns:a16="http://schemas.microsoft.com/office/drawing/2014/main" id="{FDD1E01B-2FE4-004A-C466-3B929968E510}"/>
              </a:ext>
            </a:extLst>
          </p:cNvPr>
          <p:cNvSpPr txBox="1"/>
          <p:nvPr/>
        </p:nvSpPr>
        <p:spPr>
          <a:xfrm>
            <a:off x="757959" y="1378291"/>
            <a:ext cx="1885950" cy="523220"/>
          </a:xfrm>
          <a:prstGeom prst="rect">
            <a:avLst/>
          </a:prstGeom>
          <a:noFill/>
        </p:spPr>
        <p:txBody>
          <a:bodyPr wrap="square" rtlCol="0">
            <a:spAutoFit/>
          </a:bodyPr>
          <a:lstStyle/>
          <a:p>
            <a:pPr algn="ctr"/>
            <a:r>
              <a:rPr lang="en-US" sz="1400" b="1">
                <a:latin typeface="Calibri" panose="020F0502020204030204" pitchFamily="34" charset="0"/>
                <a:ea typeface="Calibri" panose="020F0502020204030204" pitchFamily="34" charset="0"/>
                <a:cs typeface="Calibri" panose="020F0502020204030204" pitchFamily="34" charset="0"/>
              </a:rPr>
              <a:t>Consistent &amp; unique set/format of input</a:t>
            </a:r>
          </a:p>
        </p:txBody>
      </p:sp>
      <p:sp>
        <p:nvSpPr>
          <p:cNvPr id="25" name="Rettangolo con angoli arrotondati 24">
            <a:extLst>
              <a:ext uri="{FF2B5EF4-FFF2-40B4-BE49-F238E27FC236}">
                <a16:creationId xmlns:a16="http://schemas.microsoft.com/office/drawing/2014/main" id="{FE07DCCB-D0A7-91E5-97AB-170A33AAB8D0}"/>
              </a:ext>
            </a:extLst>
          </p:cNvPr>
          <p:cNvSpPr/>
          <p:nvPr/>
        </p:nvSpPr>
        <p:spPr>
          <a:xfrm>
            <a:off x="1067381" y="4804494"/>
            <a:ext cx="1209954" cy="67731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rgbClr val="0070C0"/>
                </a:solidFill>
                <a:latin typeface="Calibri" panose="020F0502020204030204" pitchFamily="34" charset="0"/>
                <a:ea typeface="Calibri" panose="020F0502020204030204" pitchFamily="34" charset="0"/>
                <a:cs typeface="Calibri" panose="020F0502020204030204" pitchFamily="34" charset="0"/>
              </a:rPr>
              <a:t>Other national input </a:t>
            </a:r>
            <a:r>
              <a:rPr lang="en-US" sz="1050">
                <a:solidFill>
                  <a:srgbClr val="0070C0"/>
                </a:solidFill>
                <a:latin typeface="Calibri" panose="020F0502020204030204" pitchFamily="34" charset="0"/>
                <a:ea typeface="Calibri" panose="020F0502020204030204" pitchFamily="34" charset="0"/>
                <a:cs typeface="Calibri" panose="020F0502020204030204" pitchFamily="34" charset="0"/>
              </a:rPr>
              <a:t>(forecast error)</a:t>
            </a:r>
            <a:endParaRPr lang="en-US" sz="120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2" name="Connettore 2 31">
            <a:extLst>
              <a:ext uri="{FF2B5EF4-FFF2-40B4-BE49-F238E27FC236}">
                <a16:creationId xmlns:a16="http://schemas.microsoft.com/office/drawing/2014/main" id="{3BB2E820-C961-9FB9-4390-504EEE823CF3}"/>
              </a:ext>
            </a:extLst>
          </p:cNvPr>
          <p:cNvCxnSpPr>
            <a:cxnSpLocks/>
          </p:cNvCxnSpPr>
          <p:nvPr/>
        </p:nvCxnSpPr>
        <p:spPr>
          <a:xfrm>
            <a:off x="2291623" y="2486864"/>
            <a:ext cx="7521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ttore a gomito 37">
            <a:extLst>
              <a:ext uri="{FF2B5EF4-FFF2-40B4-BE49-F238E27FC236}">
                <a16:creationId xmlns:a16="http://schemas.microsoft.com/office/drawing/2014/main" id="{46139A11-5B2D-125A-FDA6-707A9A597695}"/>
              </a:ext>
            </a:extLst>
          </p:cNvPr>
          <p:cNvCxnSpPr>
            <a:cxnSpLocks/>
            <a:stCxn id="25" idx="3"/>
            <a:endCxn id="63" idx="2"/>
          </p:cNvCxnSpPr>
          <p:nvPr/>
        </p:nvCxnSpPr>
        <p:spPr>
          <a:xfrm flipV="1">
            <a:off x="2277335" y="4325189"/>
            <a:ext cx="3571736" cy="8179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ttore a gomito 44">
            <a:extLst>
              <a:ext uri="{FF2B5EF4-FFF2-40B4-BE49-F238E27FC236}">
                <a16:creationId xmlns:a16="http://schemas.microsoft.com/office/drawing/2014/main" id="{0BEED176-13DB-9F22-B5B6-B9AEBC458CD0}"/>
              </a:ext>
            </a:extLst>
          </p:cNvPr>
          <p:cNvCxnSpPr>
            <a:cxnSpLocks/>
            <a:stCxn id="17" idx="1"/>
            <a:endCxn id="9" idx="1"/>
          </p:cNvCxnSpPr>
          <p:nvPr/>
        </p:nvCxnSpPr>
        <p:spPr>
          <a:xfrm rot="10800000" flipH="1" flipV="1">
            <a:off x="860127" y="3299658"/>
            <a:ext cx="2183691" cy="2354267"/>
          </a:xfrm>
          <a:prstGeom prst="bentConnector3">
            <a:avLst>
              <a:gd name="adj1" fmla="val -1046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ttore a gomito 48">
            <a:extLst>
              <a:ext uri="{FF2B5EF4-FFF2-40B4-BE49-F238E27FC236}">
                <a16:creationId xmlns:a16="http://schemas.microsoft.com/office/drawing/2014/main" id="{3D997994-35BA-6698-8E61-3FFE99F7211B}"/>
              </a:ext>
            </a:extLst>
          </p:cNvPr>
          <p:cNvCxnSpPr>
            <a:cxnSpLocks/>
            <a:stCxn id="25" idx="2"/>
            <a:endCxn id="9" idx="1"/>
          </p:cNvCxnSpPr>
          <p:nvPr/>
        </p:nvCxnSpPr>
        <p:spPr>
          <a:xfrm rot="16200000" flipH="1">
            <a:off x="2272027" y="4882134"/>
            <a:ext cx="172122" cy="13714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CasellaDiTesto 61">
            <a:extLst>
              <a:ext uri="{FF2B5EF4-FFF2-40B4-BE49-F238E27FC236}">
                <a16:creationId xmlns:a16="http://schemas.microsoft.com/office/drawing/2014/main" id="{8BFCE432-5A68-4AA8-AC7B-8967F18E9054}"/>
              </a:ext>
            </a:extLst>
          </p:cNvPr>
          <p:cNvSpPr txBox="1"/>
          <p:nvPr/>
        </p:nvSpPr>
        <p:spPr>
          <a:xfrm>
            <a:off x="4948959" y="1416041"/>
            <a:ext cx="1885950" cy="523220"/>
          </a:xfrm>
          <a:prstGeom prst="rect">
            <a:avLst/>
          </a:prstGeom>
          <a:noFill/>
        </p:spPr>
        <p:txBody>
          <a:bodyPr wrap="square" rtlCol="0">
            <a:spAutoFit/>
          </a:bodyPr>
          <a:lstStyle/>
          <a:p>
            <a:pPr algn="ctr"/>
            <a:r>
              <a:rPr lang="en-US" sz="1400" b="1">
                <a:latin typeface="Calibri" panose="020F0502020204030204" pitchFamily="34" charset="0"/>
                <a:ea typeface="Calibri" panose="020F0502020204030204" pitchFamily="34" charset="0"/>
                <a:cs typeface="Calibri" panose="020F0502020204030204" pitchFamily="34" charset="0"/>
              </a:rPr>
              <a:t>Consistent &amp; unique set/format of output</a:t>
            </a:r>
          </a:p>
        </p:txBody>
      </p:sp>
      <p:sp>
        <p:nvSpPr>
          <p:cNvPr id="63" name="Rettangolo con angoli arrotondati 62">
            <a:extLst>
              <a:ext uri="{FF2B5EF4-FFF2-40B4-BE49-F238E27FC236}">
                <a16:creationId xmlns:a16="http://schemas.microsoft.com/office/drawing/2014/main" id="{5A765C64-274C-C763-6667-9B9D9E7BE640}"/>
              </a:ext>
            </a:extLst>
          </p:cNvPr>
          <p:cNvSpPr/>
          <p:nvPr/>
        </p:nvSpPr>
        <p:spPr>
          <a:xfrm>
            <a:off x="5244094" y="3791789"/>
            <a:ext cx="1209954" cy="53340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70C0"/>
                </a:solidFill>
                <a:latin typeface="Calibri" panose="020F0502020204030204" pitchFamily="34" charset="0"/>
                <a:ea typeface="Calibri" panose="020F0502020204030204" pitchFamily="34" charset="0"/>
                <a:cs typeface="Calibri" panose="020F0502020204030204" pitchFamily="34" charset="0"/>
              </a:rPr>
              <a:t>Flex needs</a:t>
            </a:r>
          </a:p>
        </p:txBody>
      </p:sp>
      <p:sp>
        <p:nvSpPr>
          <p:cNvPr id="64" name="Rettangolo con angoli arrotondati 63">
            <a:extLst>
              <a:ext uri="{FF2B5EF4-FFF2-40B4-BE49-F238E27FC236}">
                <a16:creationId xmlns:a16="http://schemas.microsoft.com/office/drawing/2014/main" id="{46820C59-4B46-D1C2-A7AD-71CAD9ACFA62}"/>
              </a:ext>
            </a:extLst>
          </p:cNvPr>
          <p:cNvSpPr/>
          <p:nvPr/>
        </p:nvSpPr>
        <p:spPr>
          <a:xfrm>
            <a:off x="5244094" y="5387225"/>
            <a:ext cx="1209954" cy="53340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70C0"/>
                </a:solidFill>
                <a:latin typeface="Calibri" panose="020F0502020204030204" pitchFamily="34" charset="0"/>
                <a:ea typeface="Calibri" panose="020F0502020204030204" pitchFamily="34" charset="0"/>
                <a:cs typeface="Calibri" panose="020F0502020204030204" pitchFamily="34" charset="0"/>
              </a:rPr>
              <a:t>Flex needs</a:t>
            </a:r>
          </a:p>
        </p:txBody>
      </p:sp>
      <p:cxnSp>
        <p:nvCxnSpPr>
          <p:cNvPr id="65" name="Connettore 2 64">
            <a:extLst>
              <a:ext uri="{FF2B5EF4-FFF2-40B4-BE49-F238E27FC236}">
                <a16:creationId xmlns:a16="http://schemas.microsoft.com/office/drawing/2014/main" id="{24136BF8-01CA-67A8-27A1-3FC4ECEC8E4D}"/>
              </a:ext>
            </a:extLst>
          </p:cNvPr>
          <p:cNvCxnSpPr>
            <a:cxnSpLocks/>
            <a:endCxn id="10" idx="1"/>
          </p:cNvCxnSpPr>
          <p:nvPr/>
        </p:nvCxnSpPr>
        <p:spPr>
          <a:xfrm>
            <a:off x="4253773" y="2486864"/>
            <a:ext cx="9903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B0B3A6DE-22D4-4108-83CC-6D6CF7C23774}"/>
              </a:ext>
            </a:extLst>
          </p:cNvPr>
          <p:cNvCxnSpPr>
            <a:cxnSpLocks/>
          </p:cNvCxnSpPr>
          <p:nvPr/>
        </p:nvCxnSpPr>
        <p:spPr>
          <a:xfrm>
            <a:off x="2291623" y="4061657"/>
            <a:ext cx="7521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ttore 2 73">
            <a:extLst>
              <a:ext uri="{FF2B5EF4-FFF2-40B4-BE49-F238E27FC236}">
                <a16:creationId xmlns:a16="http://schemas.microsoft.com/office/drawing/2014/main" id="{8195FA7C-4BCC-A54A-C959-80A95E95B06C}"/>
              </a:ext>
            </a:extLst>
          </p:cNvPr>
          <p:cNvCxnSpPr>
            <a:cxnSpLocks/>
            <a:stCxn id="8" idx="3"/>
            <a:endCxn id="63" idx="1"/>
          </p:cNvCxnSpPr>
          <p:nvPr/>
        </p:nvCxnSpPr>
        <p:spPr>
          <a:xfrm>
            <a:off x="4253773" y="4058489"/>
            <a:ext cx="9903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ttore 2 76">
            <a:extLst>
              <a:ext uri="{FF2B5EF4-FFF2-40B4-BE49-F238E27FC236}">
                <a16:creationId xmlns:a16="http://schemas.microsoft.com/office/drawing/2014/main" id="{CB4F2882-8DF2-7470-AAE4-9EA0E7F99A42}"/>
              </a:ext>
            </a:extLst>
          </p:cNvPr>
          <p:cNvCxnSpPr>
            <a:cxnSpLocks/>
          </p:cNvCxnSpPr>
          <p:nvPr/>
        </p:nvCxnSpPr>
        <p:spPr>
          <a:xfrm>
            <a:off x="4253773" y="5653925"/>
            <a:ext cx="9903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CasellaDiTesto 77">
            <a:extLst>
              <a:ext uri="{FF2B5EF4-FFF2-40B4-BE49-F238E27FC236}">
                <a16:creationId xmlns:a16="http://schemas.microsoft.com/office/drawing/2014/main" id="{4740A811-0F24-9D57-7DB4-7D421FAC7E45}"/>
              </a:ext>
            </a:extLst>
          </p:cNvPr>
          <p:cNvSpPr txBox="1"/>
          <p:nvPr/>
        </p:nvSpPr>
        <p:spPr>
          <a:xfrm>
            <a:off x="3775504" y="2243493"/>
            <a:ext cx="1885950" cy="261610"/>
          </a:xfrm>
          <a:prstGeom prst="rect">
            <a:avLst/>
          </a:prstGeom>
          <a:noFill/>
        </p:spPr>
        <p:txBody>
          <a:bodyPr wrap="square" rtlCol="0">
            <a:spAutoFit/>
          </a:bodyPr>
          <a:lstStyle/>
          <a:p>
            <a:pPr algn="ctr"/>
            <a:r>
              <a:rPr lang="en-US" sz="1100">
                <a:latin typeface="Calibri" panose="020F0502020204030204" pitchFamily="34" charset="0"/>
                <a:ea typeface="Calibri" panose="020F0502020204030204" pitchFamily="34" charset="0"/>
                <a:cs typeface="Calibri" panose="020F0502020204030204" pitchFamily="34" charset="0"/>
              </a:rPr>
              <a:t>Processing</a:t>
            </a:r>
          </a:p>
        </p:txBody>
      </p:sp>
      <p:cxnSp>
        <p:nvCxnSpPr>
          <p:cNvPr id="80" name="Connettore a gomito 79">
            <a:extLst>
              <a:ext uri="{FF2B5EF4-FFF2-40B4-BE49-F238E27FC236}">
                <a16:creationId xmlns:a16="http://schemas.microsoft.com/office/drawing/2014/main" id="{A8378CCE-D130-1CD1-614C-6E4477EBC592}"/>
              </a:ext>
            </a:extLst>
          </p:cNvPr>
          <p:cNvCxnSpPr>
            <a:cxnSpLocks/>
            <a:stCxn id="25" idx="3"/>
            <a:endCxn id="10" idx="1"/>
          </p:cNvCxnSpPr>
          <p:nvPr/>
        </p:nvCxnSpPr>
        <p:spPr>
          <a:xfrm flipV="1">
            <a:off x="2277335" y="2486864"/>
            <a:ext cx="2966759" cy="2656285"/>
          </a:xfrm>
          <a:prstGeom prst="bentConnector3">
            <a:avLst>
              <a:gd name="adj1" fmla="val 80500"/>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Arco 67">
            <a:extLst>
              <a:ext uri="{FF2B5EF4-FFF2-40B4-BE49-F238E27FC236}">
                <a16:creationId xmlns:a16="http://schemas.microsoft.com/office/drawing/2014/main" id="{35B235F4-2289-4F2F-260D-E63E8A4BBDEC}"/>
              </a:ext>
            </a:extLst>
          </p:cNvPr>
          <p:cNvSpPr/>
          <p:nvPr/>
        </p:nvSpPr>
        <p:spPr>
          <a:xfrm>
            <a:off x="4496716" y="3918782"/>
            <a:ext cx="304800" cy="285750"/>
          </a:xfrm>
          <a:prstGeom prst="arc">
            <a:avLst>
              <a:gd name="adj1" fmla="val 16200000"/>
              <a:gd name="adj2" fmla="val 4997410"/>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84" name="CasellaDiTesto 83">
            <a:extLst>
              <a:ext uri="{FF2B5EF4-FFF2-40B4-BE49-F238E27FC236}">
                <a16:creationId xmlns:a16="http://schemas.microsoft.com/office/drawing/2014/main" id="{C3774DBE-4973-F6A5-9C3D-BC72D4CEF496}"/>
              </a:ext>
            </a:extLst>
          </p:cNvPr>
          <p:cNvSpPr txBox="1"/>
          <p:nvPr/>
        </p:nvSpPr>
        <p:spPr>
          <a:xfrm>
            <a:off x="4079830" y="3538946"/>
            <a:ext cx="1885950" cy="261610"/>
          </a:xfrm>
          <a:prstGeom prst="rect">
            <a:avLst/>
          </a:prstGeom>
          <a:noFill/>
        </p:spPr>
        <p:txBody>
          <a:bodyPr wrap="square" rtlCol="0">
            <a:spAutoFit/>
          </a:bodyPr>
          <a:lstStyle/>
          <a:p>
            <a:pPr algn="ctr"/>
            <a:r>
              <a:rPr lang="en-US" sz="1100">
                <a:latin typeface="Calibri" panose="020F0502020204030204" pitchFamily="34" charset="0"/>
                <a:ea typeface="Calibri" panose="020F0502020204030204" pitchFamily="34" charset="0"/>
                <a:cs typeface="Calibri" panose="020F0502020204030204" pitchFamily="34" charset="0"/>
              </a:rPr>
              <a:t>Processing</a:t>
            </a:r>
          </a:p>
        </p:txBody>
      </p:sp>
      <p:sp>
        <p:nvSpPr>
          <p:cNvPr id="85" name="CasellaDiTesto 84">
            <a:extLst>
              <a:ext uri="{FF2B5EF4-FFF2-40B4-BE49-F238E27FC236}">
                <a16:creationId xmlns:a16="http://schemas.microsoft.com/office/drawing/2014/main" id="{034FE17E-E865-1236-54BA-74C408AF1239}"/>
              </a:ext>
            </a:extLst>
          </p:cNvPr>
          <p:cNvSpPr txBox="1"/>
          <p:nvPr/>
        </p:nvSpPr>
        <p:spPr>
          <a:xfrm>
            <a:off x="3775504" y="5366124"/>
            <a:ext cx="1885950" cy="261610"/>
          </a:xfrm>
          <a:prstGeom prst="rect">
            <a:avLst/>
          </a:prstGeom>
          <a:noFill/>
        </p:spPr>
        <p:txBody>
          <a:bodyPr wrap="square" rtlCol="0">
            <a:spAutoFit/>
          </a:bodyPr>
          <a:lstStyle/>
          <a:p>
            <a:pPr algn="ctr"/>
            <a:r>
              <a:rPr lang="en-US" sz="1100">
                <a:latin typeface="Calibri" panose="020F0502020204030204" pitchFamily="34" charset="0"/>
                <a:ea typeface="Calibri" panose="020F0502020204030204" pitchFamily="34" charset="0"/>
                <a:cs typeface="Calibri" panose="020F0502020204030204" pitchFamily="34" charset="0"/>
              </a:rPr>
              <a:t>Analysis</a:t>
            </a:r>
          </a:p>
        </p:txBody>
      </p:sp>
      <p:sp>
        <p:nvSpPr>
          <p:cNvPr id="4" name="CasellaDiTesto 3">
            <a:extLst>
              <a:ext uri="{FF2B5EF4-FFF2-40B4-BE49-F238E27FC236}">
                <a16:creationId xmlns:a16="http://schemas.microsoft.com/office/drawing/2014/main" id="{0B9BA36C-36EC-31E4-2CC1-D2C9B6D77ACD}"/>
              </a:ext>
            </a:extLst>
          </p:cNvPr>
          <p:cNvSpPr txBox="1"/>
          <p:nvPr/>
        </p:nvSpPr>
        <p:spPr>
          <a:xfrm>
            <a:off x="7243042" y="2225384"/>
            <a:ext cx="4146645" cy="2308324"/>
          </a:xfrm>
          <a:prstGeom prst="rect">
            <a:avLst/>
          </a:prstGeom>
          <a:noFill/>
        </p:spPr>
        <p:txBody>
          <a:bodyPr wrap="square" rtlCol="0">
            <a:spAutoFit/>
          </a:bodyPr>
          <a:lstStyle/>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TSOs can choose among the use of ERAA or FNAA outputs to be processed to quantify flexibility needs or can rely on separate economic dispatch simulation using ERAA/FNAA input</a:t>
            </a:r>
          </a:p>
          <a:p>
            <a:endParaRPr lang="en-US" sz="160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The approach chosen by each TSO does not impact consistency of results and establishment of a European view.</a:t>
            </a:r>
          </a:p>
        </p:txBody>
      </p:sp>
      <p:sp>
        <p:nvSpPr>
          <p:cNvPr id="12" name="Flowchart: Document 9">
            <a:extLst>
              <a:ext uri="{FF2B5EF4-FFF2-40B4-BE49-F238E27FC236}">
                <a16:creationId xmlns:a16="http://schemas.microsoft.com/office/drawing/2014/main" id="{976EFD0A-3296-F6FC-B47E-1A0756D6D453}"/>
              </a:ext>
            </a:extLst>
          </p:cNvPr>
          <p:cNvSpPr/>
          <p:nvPr/>
        </p:nvSpPr>
        <p:spPr>
          <a:xfrm>
            <a:off x="-11858" y="6441897"/>
            <a:ext cx="1131742" cy="205484"/>
          </a:xfrm>
          <a:prstGeom prst="homePlat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latin typeface="Calibri" panose="020F0502020204030204" pitchFamily="34" charset="0"/>
                <a:ea typeface="Calibri" panose="020F0502020204030204" pitchFamily="34" charset="0"/>
                <a:cs typeface="Calibri" panose="020F0502020204030204" pitchFamily="34" charset="0"/>
              </a:rPr>
              <a:t>ART 08</a:t>
            </a:r>
          </a:p>
        </p:txBody>
      </p:sp>
    </p:spTree>
    <p:extLst>
      <p:ext uri="{BB962C8B-B14F-4D97-AF65-F5344CB8AC3E}">
        <p14:creationId xmlns:p14="http://schemas.microsoft.com/office/powerpoint/2010/main" val="1945022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l="-4000" r="-4000"/>
          </a:stretch>
        </a:blipFill>
        <a:effectLst/>
      </p:bgPr>
    </p:bg>
    <p:spTree>
      <p:nvGrpSpPr>
        <p:cNvPr id="1" name="">
          <a:extLst>
            <a:ext uri="{FF2B5EF4-FFF2-40B4-BE49-F238E27FC236}">
              <a16:creationId xmlns:a16="http://schemas.microsoft.com/office/drawing/2014/main" id="{52CFF9C2-BD12-443A-7B48-6ED38608A9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1142B1-995B-E862-5321-8E3824AD91F4}"/>
              </a:ext>
            </a:extLst>
          </p:cNvPr>
          <p:cNvSpPr>
            <a:spLocks noGrp="1"/>
          </p:cNvSpPr>
          <p:nvPr>
            <p:ph type="ctrTitle"/>
          </p:nvPr>
        </p:nvSpPr>
        <p:spPr>
          <a:xfrm>
            <a:off x="290669" y="4520036"/>
            <a:ext cx="6330199" cy="1005840"/>
          </a:xfrm>
        </p:spPr>
        <p:txBody>
          <a:bodyPr lIns="91440" tIns="45720" rIns="91440" bIns="45720" anchor="ctr"/>
          <a:lstStyle/>
          <a:p>
            <a:r>
              <a:rPr lang="en-US" dirty="0">
                <a:latin typeface="+mn-lt"/>
                <a:cs typeface="Calibri"/>
              </a:rPr>
              <a:t>System Flexibility Needs</a:t>
            </a:r>
          </a:p>
        </p:txBody>
      </p:sp>
      <p:sp>
        <p:nvSpPr>
          <p:cNvPr id="7" name="TextBox 6">
            <a:extLst>
              <a:ext uri="{FF2B5EF4-FFF2-40B4-BE49-F238E27FC236}">
                <a16:creationId xmlns:a16="http://schemas.microsoft.com/office/drawing/2014/main" id="{D4CA972F-9E0C-5F93-A5AF-7FBBD9553FAC}"/>
              </a:ext>
            </a:extLst>
          </p:cNvPr>
          <p:cNvSpPr txBox="1"/>
          <p:nvPr/>
        </p:nvSpPr>
        <p:spPr>
          <a:xfrm>
            <a:off x="290751" y="3423834"/>
            <a:ext cx="105308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Mario Sisinni</a:t>
            </a:r>
          </a:p>
          <a:p>
            <a:endParaRPr lang="en-GB"/>
          </a:p>
        </p:txBody>
      </p:sp>
      <p:pic>
        <p:nvPicPr>
          <p:cNvPr id="3" name="Picture 2" descr="Power Regions">
            <a:extLst>
              <a:ext uri="{FF2B5EF4-FFF2-40B4-BE49-F238E27FC236}">
                <a16:creationId xmlns:a16="http://schemas.microsoft.com/office/drawing/2014/main" id="{02A96AAF-5E23-E7A7-9661-8BC03A1D1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844" y="387761"/>
            <a:ext cx="2215015" cy="76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6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BC01A6E-954E-A8C6-6D38-E8796D416440}"/>
              </a:ext>
            </a:extLst>
          </p:cNvPr>
          <p:cNvSpPr/>
          <p:nvPr/>
        </p:nvSpPr>
        <p:spPr>
          <a:xfrm>
            <a:off x="491514" y="1244009"/>
            <a:ext cx="5027853" cy="506109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3" name="Title 2">
            <a:extLst>
              <a:ext uri="{FF2B5EF4-FFF2-40B4-BE49-F238E27FC236}">
                <a16:creationId xmlns:a16="http://schemas.microsoft.com/office/drawing/2014/main" id="{C99C7E4F-0433-415B-A71F-2FDF080D5FD8}"/>
              </a:ext>
            </a:extLst>
          </p:cNvPr>
          <p:cNvSpPr>
            <a:spLocks noGrp="1"/>
          </p:cNvSpPr>
          <p:nvPr>
            <p:ph type="title"/>
          </p:nvPr>
        </p:nvSpPr>
        <p:spPr/>
        <p:txBody>
          <a:bodyPr/>
          <a:lstStyle/>
          <a:p>
            <a:r>
              <a:rPr lang="en-US"/>
              <a:t>Overview of System Needs</a:t>
            </a:r>
            <a:endParaRPr lang="en-BE"/>
          </a:p>
        </p:txBody>
      </p:sp>
      <p:sp>
        <p:nvSpPr>
          <p:cNvPr id="7" name="Rectangle: Rounded Corners 6">
            <a:extLst>
              <a:ext uri="{FF2B5EF4-FFF2-40B4-BE49-F238E27FC236}">
                <a16:creationId xmlns:a16="http://schemas.microsoft.com/office/drawing/2014/main" id="{6079D635-5237-BB19-7FBC-61A8B4B7D1D8}"/>
              </a:ext>
            </a:extLst>
          </p:cNvPr>
          <p:cNvSpPr/>
          <p:nvPr/>
        </p:nvSpPr>
        <p:spPr>
          <a:xfrm>
            <a:off x="589912" y="4953848"/>
            <a:ext cx="4802044" cy="45894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Short-term flexibility needs (Art 11)</a:t>
            </a: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EAC3F9FE-37AF-1AF0-DEAB-38C52C20117B}"/>
              </a:ext>
            </a:extLst>
          </p:cNvPr>
          <p:cNvSpPr/>
          <p:nvPr/>
        </p:nvSpPr>
        <p:spPr>
          <a:xfrm>
            <a:off x="589912" y="5403815"/>
            <a:ext cx="4835434" cy="821776"/>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Quantify flexibility shortages associated to the management of up- and downward residual load / generation prediction errors based on the margins o</a:t>
            </a: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dispatched units (ERAA / NRAA)</a:t>
            </a:r>
          </a:p>
        </p:txBody>
      </p:sp>
      <p:sp>
        <p:nvSpPr>
          <p:cNvPr id="9" name="Rectangle: Rounded Corners 8">
            <a:extLst>
              <a:ext uri="{FF2B5EF4-FFF2-40B4-BE49-F238E27FC236}">
                <a16:creationId xmlns:a16="http://schemas.microsoft.com/office/drawing/2014/main" id="{3681124D-00E7-19CD-CF13-B50882832769}"/>
              </a:ext>
            </a:extLst>
          </p:cNvPr>
          <p:cNvSpPr/>
          <p:nvPr/>
        </p:nvSpPr>
        <p:spPr>
          <a:xfrm>
            <a:off x="589912" y="3267368"/>
            <a:ext cx="4846392" cy="46473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Ramping needs (Art 10)</a:t>
            </a: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BA470F53-D30C-6D88-EFC6-6F876390DAFD}"/>
              </a:ext>
            </a:extLst>
          </p:cNvPr>
          <p:cNvSpPr/>
          <p:nvPr/>
        </p:nvSpPr>
        <p:spPr>
          <a:xfrm>
            <a:off x="560178" y="3732105"/>
            <a:ext cx="4887342" cy="1081939"/>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Quantify flexibility shortages associated to the management of up- and downward residual load ramps over a period of 60 minutes or lower based on the margins of dispatched units (ERAA / NRAA) considering their technical constraints (e.g. ramping constraints)</a:t>
            </a:r>
          </a:p>
        </p:txBody>
      </p:sp>
      <p:sp>
        <p:nvSpPr>
          <p:cNvPr id="11" name="Rectangle: Rounded Corners 10">
            <a:extLst>
              <a:ext uri="{FF2B5EF4-FFF2-40B4-BE49-F238E27FC236}">
                <a16:creationId xmlns:a16="http://schemas.microsoft.com/office/drawing/2014/main" id="{3D2FF94F-F5DC-B8BD-7AB5-64E09D4FE92A}"/>
              </a:ext>
            </a:extLst>
          </p:cNvPr>
          <p:cNvSpPr/>
          <p:nvPr/>
        </p:nvSpPr>
        <p:spPr>
          <a:xfrm>
            <a:off x="589912" y="1464980"/>
            <a:ext cx="4846392" cy="46473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RES integration needs (Art 9)</a:t>
            </a: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E9722A8C-C12D-5557-A61F-6C1B80428591}"/>
              </a:ext>
            </a:extLst>
          </p:cNvPr>
          <p:cNvSpPr/>
          <p:nvPr/>
        </p:nvSpPr>
        <p:spPr>
          <a:xfrm>
            <a:off x="589912" y="1929716"/>
            <a:ext cx="4846392" cy="119618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21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Study downward flexibility needs based on behavior of the ERAA/NRAA RES generation curtailment and residual load indicators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Characterize flexibility needs into different timeframes (daily, weekly, seasonal)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Quantify additional capacity of </a:t>
            </a:r>
            <a:r>
              <a:rPr lang="en-US" sz="1200">
                <a:solidFill>
                  <a:prstClr val="black"/>
                </a:solidFill>
                <a:latin typeface="Calibri" panose="020F0502020204030204"/>
              </a:rPr>
              <a:t>technology-neutral flexible resources to cover RES integration needs (i.e. RES integration targets)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2C608E1-6348-CE24-7ADE-5802A74F5392}"/>
              </a:ext>
            </a:extLst>
          </p:cNvPr>
          <p:cNvSpPr/>
          <p:nvPr/>
        </p:nvSpPr>
        <p:spPr>
          <a:xfrm>
            <a:off x="1650744" y="1047245"/>
            <a:ext cx="2724727" cy="355641"/>
          </a:xfrm>
          <a:prstGeom prst="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rPr>
              <a:t>System needs indicators</a:t>
            </a:r>
            <a:endParaRPr kumimoji="0" lang="en-BE" sz="18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riangolo isoscele 1">
            <a:extLst>
              <a:ext uri="{FF2B5EF4-FFF2-40B4-BE49-F238E27FC236}">
                <a16:creationId xmlns:a16="http://schemas.microsoft.com/office/drawing/2014/main" id="{28813535-2DF1-4A10-98D6-546426C518A5}"/>
              </a:ext>
            </a:extLst>
          </p:cNvPr>
          <p:cNvSpPr/>
          <p:nvPr/>
        </p:nvSpPr>
        <p:spPr>
          <a:xfrm rot="5400000">
            <a:off x="5702596" y="2358924"/>
            <a:ext cx="414669" cy="21265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ocument 9">
            <a:extLst>
              <a:ext uri="{FF2B5EF4-FFF2-40B4-BE49-F238E27FC236}">
                <a16:creationId xmlns:a16="http://schemas.microsoft.com/office/drawing/2014/main" id="{83DF3A47-2B1A-330D-22BA-ED384D3BDBAB}"/>
              </a:ext>
            </a:extLst>
          </p:cNvPr>
          <p:cNvSpPr/>
          <p:nvPr/>
        </p:nvSpPr>
        <p:spPr>
          <a:xfrm>
            <a:off x="-11858" y="6441897"/>
            <a:ext cx="1131742" cy="205484"/>
          </a:xfrm>
          <a:prstGeom prst="homePlat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latin typeface="Calibri" panose="020F0502020204030204" pitchFamily="34" charset="0"/>
                <a:ea typeface="Calibri" panose="020F0502020204030204" pitchFamily="34" charset="0"/>
                <a:cs typeface="Calibri" panose="020F0502020204030204" pitchFamily="34" charset="0"/>
              </a:rPr>
              <a:t>ART 08-11</a:t>
            </a:r>
          </a:p>
        </p:txBody>
      </p:sp>
      <p:graphicFrame>
        <p:nvGraphicFramePr>
          <p:cNvPr id="38" name="Grafico 37">
            <a:extLst>
              <a:ext uri="{FF2B5EF4-FFF2-40B4-BE49-F238E27FC236}">
                <a16:creationId xmlns:a16="http://schemas.microsoft.com/office/drawing/2014/main" id="{DD779214-F0D9-FE78-74F9-7C233FF236E5}"/>
              </a:ext>
            </a:extLst>
          </p:cNvPr>
          <p:cNvGraphicFramePr>
            <a:graphicFrameLocks/>
          </p:cNvGraphicFramePr>
          <p:nvPr>
            <p:extLst>
              <p:ext uri="{D42A27DB-BD31-4B8C-83A1-F6EECF244321}">
                <p14:modId xmlns:p14="http://schemas.microsoft.com/office/powerpoint/2010/main" val="2273449532"/>
              </p:ext>
            </p:extLst>
          </p:nvPr>
        </p:nvGraphicFramePr>
        <p:xfrm>
          <a:off x="6647395" y="884378"/>
          <a:ext cx="4094394" cy="2382730"/>
        </p:xfrm>
        <a:graphic>
          <a:graphicData uri="http://schemas.openxmlformats.org/drawingml/2006/chart">
            <c:chart xmlns:c="http://schemas.openxmlformats.org/drawingml/2006/chart" xmlns:r="http://schemas.openxmlformats.org/officeDocument/2006/relationships" r:id="rId2"/>
          </a:graphicData>
        </a:graphic>
      </p:graphicFrame>
      <p:cxnSp>
        <p:nvCxnSpPr>
          <p:cNvPr id="39" name="Connettore 2 38">
            <a:extLst>
              <a:ext uri="{FF2B5EF4-FFF2-40B4-BE49-F238E27FC236}">
                <a16:creationId xmlns:a16="http://schemas.microsoft.com/office/drawing/2014/main" id="{8AA8AB66-EEDF-707A-B834-F2EEACEE38E6}"/>
              </a:ext>
            </a:extLst>
          </p:cNvPr>
          <p:cNvCxnSpPr/>
          <p:nvPr/>
        </p:nvCxnSpPr>
        <p:spPr>
          <a:xfrm>
            <a:off x="6782398" y="5777797"/>
            <a:ext cx="49162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ttore 2 39">
            <a:extLst>
              <a:ext uri="{FF2B5EF4-FFF2-40B4-BE49-F238E27FC236}">
                <a16:creationId xmlns:a16="http://schemas.microsoft.com/office/drawing/2014/main" id="{4F9B90A8-EB41-3BD4-C319-42C8E654FD9C}"/>
              </a:ext>
            </a:extLst>
          </p:cNvPr>
          <p:cNvCxnSpPr>
            <a:cxnSpLocks/>
          </p:cNvCxnSpPr>
          <p:nvPr/>
        </p:nvCxnSpPr>
        <p:spPr>
          <a:xfrm flipV="1">
            <a:off x="6786586" y="3280140"/>
            <a:ext cx="0" cy="2506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Figura a mano libera: forma 40">
            <a:extLst>
              <a:ext uri="{FF2B5EF4-FFF2-40B4-BE49-F238E27FC236}">
                <a16:creationId xmlns:a16="http://schemas.microsoft.com/office/drawing/2014/main" id="{9A5563E8-F766-2B7B-1676-2A53B69438B9}"/>
              </a:ext>
            </a:extLst>
          </p:cNvPr>
          <p:cNvSpPr/>
          <p:nvPr/>
        </p:nvSpPr>
        <p:spPr>
          <a:xfrm>
            <a:off x="6794442" y="3857085"/>
            <a:ext cx="3864989" cy="1932495"/>
          </a:xfrm>
          <a:custGeom>
            <a:avLst/>
            <a:gdLst>
              <a:gd name="connsiteX0" fmla="*/ 0 w 3864989"/>
              <a:gd name="connsiteY0" fmla="*/ 0 h 1932495"/>
              <a:gd name="connsiteX1" fmla="*/ 103694 w 3864989"/>
              <a:gd name="connsiteY1" fmla="*/ 499621 h 1932495"/>
              <a:gd name="connsiteX2" fmla="*/ 377072 w 3864989"/>
              <a:gd name="connsiteY2" fmla="*/ 829559 h 1932495"/>
              <a:gd name="connsiteX3" fmla="*/ 857839 w 3864989"/>
              <a:gd name="connsiteY3" fmla="*/ 1121790 h 1932495"/>
              <a:gd name="connsiteX4" fmla="*/ 1715678 w 3864989"/>
              <a:gd name="connsiteY4" fmla="*/ 1395167 h 1932495"/>
              <a:gd name="connsiteX5" fmla="*/ 2762053 w 3864989"/>
              <a:gd name="connsiteY5" fmla="*/ 1555423 h 1932495"/>
              <a:gd name="connsiteX6" fmla="*/ 3280527 w 3864989"/>
              <a:gd name="connsiteY6" fmla="*/ 1630838 h 1932495"/>
              <a:gd name="connsiteX7" fmla="*/ 3704734 w 3864989"/>
              <a:gd name="connsiteY7" fmla="*/ 1725106 h 1932495"/>
              <a:gd name="connsiteX8" fmla="*/ 3827282 w 3864989"/>
              <a:gd name="connsiteY8" fmla="*/ 1809947 h 1932495"/>
              <a:gd name="connsiteX9" fmla="*/ 3864989 w 3864989"/>
              <a:gd name="connsiteY9" fmla="*/ 1932495 h 1932495"/>
              <a:gd name="connsiteX0" fmla="*/ 0 w 3864989"/>
              <a:gd name="connsiteY0" fmla="*/ 0 h 1932495"/>
              <a:gd name="connsiteX1" fmla="*/ 103694 w 3864989"/>
              <a:gd name="connsiteY1" fmla="*/ 499621 h 1932495"/>
              <a:gd name="connsiteX2" fmla="*/ 377072 w 3864989"/>
              <a:gd name="connsiteY2" fmla="*/ 829559 h 1932495"/>
              <a:gd name="connsiteX3" fmla="*/ 857839 w 3864989"/>
              <a:gd name="connsiteY3" fmla="*/ 1121790 h 1932495"/>
              <a:gd name="connsiteX4" fmla="*/ 1715678 w 3864989"/>
              <a:gd name="connsiteY4" fmla="*/ 1395167 h 1932495"/>
              <a:gd name="connsiteX5" fmla="*/ 2762053 w 3864989"/>
              <a:gd name="connsiteY5" fmla="*/ 1555423 h 1932495"/>
              <a:gd name="connsiteX6" fmla="*/ 3280527 w 3864989"/>
              <a:gd name="connsiteY6" fmla="*/ 1630838 h 1932495"/>
              <a:gd name="connsiteX7" fmla="*/ 3700400 w 3864989"/>
              <a:gd name="connsiteY7" fmla="*/ 1751108 h 1932495"/>
              <a:gd name="connsiteX8" fmla="*/ 3827282 w 3864989"/>
              <a:gd name="connsiteY8" fmla="*/ 1809947 h 1932495"/>
              <a:gd name="connsiteX9" fmla="*/ 3864989 w 3864989"/>
              <a:gd name="connsiteY9" fmla="*/ 1932495 h 1932495"/>
              <a:gd name="connsiteX0" fmla="*/ 0 w 3864989"/>
              <a:gd name="connsiteY0" fmla="*/ 0 h 1932495"/>
              <a:gd name="connsiteX1" fmla="*/ 103694 w 3864989"/>
              <a:gd name="connsiteY1" fmla="*/ 499621 h 1932495"/>
              <a:gd name="connsiteX2" fmla="*/ 377072 w 3864989"/>
              <a:gd name="connsiteY2" fmla="*/ 829559 h 1932495"/>
              <a:gd name="connsiteX3" fmla="*/ 857839 w 3864989"/>
              <a:gd name="connsiteY3" fmla="*/ 1121790 h 1932495"/>
              <a:gd name="connsiteX4" fmla="*/ 1715678 w 3864989"/>
              <a:gd name="connsiteY4" fmla="*/ 1395167 h 1932495"/>
              <a:gd name="connsiteX5" fmla="*/ 2762053 w 3864989"/>
              <a:gd name="connsiteY5" fmla="*/ 1555423 h 1932495"/>
              <a:gd name="connsiteX6" fmla="*/ 3280527 w 3864989"/>
              <a:gd name="connsiteY6" fmla="*/ 1630838 h 1932495"/>
              <a:gd name="connsiteX7" fmla="*/ 3700400 w 3864989"/>
              <a:gd name="connsiteY7" fmla="*/ 1751108 h 1932495"/>
              <a:gd name="connsiteX8" fmla="*/ 3801280 w 3864989"/>
              <a:gd name="connsiteY8" fmla="*/ 1827282 h 1932495"/>
              <a:gd name="connsiteX9" fmla="*/ 3864989 w 3864989"/>
              <a:gd name="connsiteY9" fmla="*/ 1932495 h 193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4989" h="1932495">
                <a:moveTo>
                  <a:pt x="0" y="0"/>
                </a:moveTo>
                <a:cubicBezTo>
                  <a:pt x="20424" y="180680"/>
                  <a:pt x="40849" y="361361"/>
                  <a:pt x="103694" y="499621"/>
                </a:cubicBezTo>
                <a:cubicBezTo>
                  <a:pt x="166539" y="637881"/>
                  <a:pt x="251381" y="725864"/>
                  <a:pt x="377072" y="829559"/>
                </a:cubicBezTo>
                <a:cubicBezTo>
                  <a:pt x="502763" y="933254"/>
                  <a:pt x="634738" y="1027522"/>
                  <a:pt x="857839" y="1121790"/>
                </a:cubicBezTo>
                <a:cubicBezTo>
                  <a:pt x="1080940" y="1216058"/>
                  <a:pt x="1398309" y="1322895"/>
                  <a:pt x="1715678" y="1395167"/>
                </a:cubicBezTo>
                <a:cubicBezTo>
                  <a:pt x="2033047" y="1467439"/>
                  <a:pt x="2762053" y="1555423"/>
                  <a:pt x="2762053" y="1555423"/>
                </a:cubicBezTo>
                <a:cubicBezTo>
                  <a:pt x="3022861" y="1594701"/>
                  <a:pt x="3124136" y="1598224"/>
                  <a:pt x="3280527" y="1630838"/>
                </a:cubicBezTo>
                <a:cubicBezTo>
                  <a:pt x="3436918" y="1663452"/>
                  <a:pt x="3613608" y="1718367"/>
                  <a:pt x="3700400" y="1751108"/>
                </a:cubicBezTo>
                <a:cubicBezTo>
                  <a:pt x="3787192" y="1783849"/>
                  <a:pt x="3774571" y="1792717"/>
                  <a:pt x="3801280" y="1827282"/>
                </a:cubicBezTo>
                <a:cubicBezTo>
                  <a:pt x="3827989" y="1861847"/>
                  <a:pt x="3859490" y="1888503"/>
                  <a:pt x="3864989" y="1932495"/>
                </a:cubicBezTo>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42" name="CasellaDiTesto 41">
            <a:extLst>
              <a:ext uri="{FF2B5EF4-FFF2-40B4-BE49-F238E27FC236}">
                <a16:creationId xmlns:a16="http://schemas.microsoft.com/office/drawing/2014/main" id="{7EA3823D-FF08-9467-C04A-E4F0558C83B3}"/>
              </a:ext>
            </a:extLst>
          </p:cNvPr>
          <p:cNvSpPr txBox="1"/>
          <p:nvPr/>
        </p:nvSpPr>
        <p:spPr>
          <a:xfrm>
            <a:off x="6647395" y="5819154"/>
            <a:ext cx="124207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A3A3F"/>
                </a:solidFill>
                <a:effectLst/>
                <a:uLnTx/>
                <a:uFillTx/>
                <a:latin typeface="Trebuchet MS"/>
                <a:ea typeface="Cambria Math" panose="02040503050406030204" pitchFamily="18" charset="0"/>
                <a:cs typeface="+mn-cs"/>
              </a:rPr>
              <a:t>0</a:t>
            </a:r>
          </a:p>
        </p:txBody>
      </p:sp>
      <p:sp>
        <p:nvSpPr>
          <p:cNvPr id="43" name="CasellaDiTesto 42">
            <a:extLst>
              <a:ext uri="{FF2B5EF4-FFF2-40B4-BE49-F238E27FC236}">
                <a16:creationId xmlns:a16="http://schemas.microsoft.com/office/drawing/2014/main" id="{47F8998F-898C-871D-DCFD-113EE9B264B7}"/>
              </a:ext>
            </a:extLst>
          </p:cNvPr>
          <p:cNvSpPr txBox="1"/>
          <p:nvPr/>
        </p:nvSpPr>
        <p:spPr>
          <a:xfrm>
            <a:off x="11291371" y="5819154"/>
            <a:ext cx="124207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A3A3F"/>
                </a:solidFill>
                <a:effectLst/>
                <a:uLnTx/>
                <a:uFillTx/>
                <a:latin typeface="Trebuchet MS"/>
                <a:ea typeface="Cambria Math" panose="02040503050406030204" pitchFamily="18" charset="0"/>
                <a:cs typeface="+mn-cs"/>
              </a:rPr>
              <a:t>Hours</a:t>
            </a:r>
          </a:p>
        </p:txBody>
      </p:sp>
      <p:cxnSp>
        <p:nvCxnSpPr>
          <p:cNvPr id="44" name="Connettore 2 43">
            <a:extLst>
              <a:ext uri="{FF2B5EF4-FFF2-40B4-BE49-F238E27FC236}">
                <a16:creationId xmlns:a16="http://schemas.microsoft.com/office/drawing/2014/main" id="{438B2637-4BD0-3790-570F-462276F27D5E}"/>
              </a:ext>
            </a:extLst>
          </p:cNvPr>
          <p:cNvCxnSpPr>
            <a:cxnSpLocks/>
          </p:cNvCxnSpPr>
          <p:nvPr/>
        </p:nvCxnSpPr>
        <p:spPr>
          <a:xfrm flipV="1">
            <a:off x="6786586" y="560023"/>
            <a:ext cx="0" cy="2506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a:extLst>
              <a:ext uri="{FF2B5EF4-FFF2-40B4-BE49-F238E27FC236}">
                <a16:creationId xmlns:a16="http://schemas.microsoft.com/office/drawing/2014/main" id="{E93E42F0-6C85-E13D-24D2-1245ABF9D099}"/>
              </a:ext>
            </a:extLst>
          </p:cNvPr>
          <p:cNvCxnSpPr/>
          <p:nvPr/>
        </p:nvCxnSpPr>
        <p:spPr>
          <a:xfrm>
            <a:off x="6782398" y="2872672"/>
            <a:ext cx="49162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CasellaDiTesto 45">
            <a:extLst>
              <a:ext uri="{FF2B5EF4-FFF2-40B4-BE49-F238E27FC236}">
                <a16:creationId xmlns:a16="http://schemas.microsoft.com/office/drawing/2014/main" id="{9FBB2E61-DF75-3CDC-2F04-E5237F788E21}"/>
              </a:ext>
            </a:extLst>
          </p:cNvPr>
          <p:cNvSpPr txBox="1"/>
          <p:nvPr/>
        </p:nvSpPr>
        <p:spPr>
          <a:xfrm>
            <a:off x="11255119" y="2912654"/>
            <a:ext cx="124207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A3A3F"/>
                </a:solidFill>
                <a:effectLst/>
                <a:uLnTx/>
                <a:uFillTx/>
                <a:latin typeface="Trebuchet MS"/>
                <a:ea typeface="Cambria Math" panose="02040503050406030204" pitchFamily="18" charset="0"/>
                <a:cs typeface="+mn-cs"/>
              </a:rPr>
              <a:t>Hours</a:t>
            </a:r>
          </a:p>
        </p:txBody>
      </p:sp>
      <p:sp>
        <p:nvSpPr>
          <p:cNvPr id="47" name="CasellaDiTesto 46">
            <a:extLst>
              <a:ext uri="{FF2B5EF4-FFF2-40B4-BE49-F238E27FC236}">
                <a16:creationId xmlns:a16="http://schemas.microsoft.com/office/drawing/2014/main" id="{0C4CF6F1-76C1-A301-FDF2-37FED13A9897}"/>
              </a:ext>
            </a:extLst>
          </p:cNvPr>
          <p:cNvSpPr txBox="1"/>
          <p:nvPr/>
        </p:nvSpPr>
        <p:spPr>
          <a:xfrm>
            <a:off x="7577822" y="587569"/>
            <a:ext cx="251577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A3A3F"/>
                </a:solidFill>
                <a:effectLst/>
                <a:uLnTx/>
                <a:uFillTx/>
                <a:latin typeface="Trebuchet MS"/>
                <a:ea typeface="Cambria Math" panose="02040503050406030204" pitchFamily="18" charset="0"/>
                <a:cs typeface="+mn-cs"/>
              </a:rPr>
              <a:t>RES curtailment</a:t>
            </a:r>
          </a:p>
        </p:txBody>
      </p:sp>
      <p:sp>
        <p:nvSpPr>
          <p:cNvPr id="48" name="CasellaDiTesto 47">
            <a:extLst>
              <a:ext uri="{FF2B5EF4-FFF2-40B4-BE49-F238E27FC236}">
                <a16:creationId xmlns:a16="http://schemas.microsoft.com/office/drawing/2014/main" id="{AB552B6F-50B9-1D1F-15EA-0EC4055E0CBD}"/>
              </a:ext>
            </a:extLst>
          </p:cNvPr>
          <p:cNvSpPr txBox="1"/>
          <p:nvPr/>
        </p:nvSpPr>
        <p:spPr>
          <a:xfrm>
            <a:off x="6295847" y="662145"/>
            <a:ext cx="48655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A3A3F"/>
                </a:solidFill>
                <a:effectLst/>
                <a:uLnTx/>
                <a:uFillTx/>
                <a:latin typeface="Trebuchet MS"/>
                <a:ea typeface="Cambria Math" panose="02040503050406030204" pitchFamily="18" charset="0"/>
                <a:cs typeface="+mn-cs"/>
              </a:rPr>
              <a:t>GW</a:t>
            </a:r>
          </a:p>
        </p:txBody>
      </p:sp>
      <p:sp>
        <p:nvSpPr>
          <p:cNvPr id="49" name="CasellaDiTesto 48">
            <a:extLst>
              <a:ext uri="{FF2B5EF4-FFF2-40B4-BE49-F238E27FC236}">
                <a16:creationId xmlns:a16="http://schemas.microsoft.com/office/drawing/2014/main" id="{24CF8697-8DD2-0ADC-B71E-E4AE8B2A263D}"/>
              </a:ext>
            </a:extLst>
          </p:cNvPr>
          <p:cNvSpPr txBox="1"/>
          <p:nvPr/>
        </p:nvSpPr>
        <p:spPr>
          <a:xfrm>
            <a:off x="6295847" y="3734420"/>
            <a:ext cx="48655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A3A3F"/>
                </a:solidFill>
                <a:effectLst/>
                <a:uLnTx/>
                <a:uFillTx/>
                <a:latin typeface="Trebuchet MS"/>
                <a:ea typeface="Cambria Math" panose="02040503050406030204" pitchFamily="18" charset="0"/>
                <a:cs typeface="+mn-cs"/>
              </a:rPr>
              <a:t>GW</a:t>
            </a:r>
          </a:p>
        </p:txBody>
      </p:sp>
      <p:sp>
        <p:nvSpPr>
          <p:cNvPr id="50" name="Fumetto: rettangolo 49">
            <a:extLst>
              <a:ext uri="{FF2B5EF4-FFF2-40B4-BE49-F238E27FC236}">
                <a16:creationId xmlns:a16="http://schemas.microsoft.com/office/drawing/2014/main" id="{1E2DE6A0-94CE-84DE-1656-1021CC003984}"/>
              </a:ext>
            </a:extLst>
          </p:cNvPr>
          <p:cNvSpPr/>
          <p:nvPr/>
        </p:nvSpPr>
        <p:spPr>
          <a:xfrm>
            <a:off x="9598287" y="3985901"/>
            <a:ext cx="2237542" cy="1003700"/>
          </a:xfrm>
          <a:prstGeom prst="wedgeRectCallout">
            <a:avLst>
              <a:gd name="adj1" fmla="val -41970"/>
              <a:gd name="adj2" fmla="val 106750"/>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54A5"/>
                </a:solidFill>
                <a:effectLst/>
                <a:uLnTx/>
                <a:uFillTx/>
                <a:latin typeface="Trebuchet MS"/>
                <a:ea typeface="+mn-ea"/>
                <a:cs typeface="+mn-cs"/>
              </a:rPr>
              <a:t>To meet RES integration targets a certain amount of curtailed RES generation has to be integrated through flexibility</a:t>
            </a:r>
          </a:p>
        </p:txBody>
      </p:sp>
      <p:sp>
        <p:nvSpPr>
          <p:cNvPr id="51" name="Figura a mano libera: forma 50">
            <a:extLst>
              <a:ext uri="{FF2B5EF4-FFF2-40B4-BE49-F238E27FC236}">
                <a16:creationId xmlns:a16="http://schemas.microsoft.com/office/drawing/2014/main" id="{B4E5EAC4-A9E0-E9E0-8C4C-E5DF6E5FBD45}"/>
              </a:ext>
            </a:extLst>
          </p:cNvPr>
          <p:cNvSpPr/>
          <p:nvPr/>
        </p:nvSpPr>
        <p:spPr>
          <a:xfrm>
            <a:off x="6772934" y="5398322"/>
            <a:ext cx="3905250" cy="381000"/>
          </a:xfrm>
          <a:custGeom>
            <a:avLst/>
            <a:gdLst>
              <a:gd name="connsiteX0" fmla="*/ 9525 w 3905250"/>
              <a:gd name="connsiteY0" fmla="*/ 0 h 381000"/>
              <a:gd name="connsiteX1" fmla="*/ 2647950 w 3905250"/>
              <a:gd name="connsiteY1" fmla="*/ 9525 h 381000"/>
              <a:gd name="connsiteX2" fmla="*/ 3228975 w 3905250"/>
              <a:gd name="connsiteY2" fmla="*/ 85725 h 381000"/>
              <a:gd name="connsiteX3" fmla="*/ 3524250 w 3905250"/>
              <a:gd name="connsiteY3" fmla="*/ 142875 h 381000"/>
              <a:gd name="connsiteX4" fmla="*/ 3781425 w 3905250"/>
              <a:gd name="connsiteY4" fmla="*/ 238125 h 381000"/>
              <a:gd name="connsiteX5" fmla="*/ 3905250 w 3905250"/>
              <a:gd name="connsiteY5" fmla="*/ 381000 h 381000"/>
              <a:gd name="connsiteX6" fmla="*/ 0 w 3905250"/>
              <a:gd name="connsiteY6" fmla="*/ 381000 h 381000"/>
              <a:gd name="connsiteX7" fmla="*/ 9525 w 3905250"/>
              <a:gd name="connsiteY7"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5250" h="381000">
                <a:moveTo>
                  <a:pt x="9525" y="0"/>
                </a:moveTo>
                <a:lnTo>
                  <a:pt x="2647950" y="9525"/>
                </a:lnTo>
                <a:lnTo>
                  <a:pt x="3228975" y="85725"/>
                </a:lnTo>
                <a:lnTo>
                  <a:pt x="3524250" y="142875"/>
                </a:lnTo>
                <a:lnTo>
                  <a:pt x="3781425" y="238125"/>
                </a:lnTo>
                <a:lnTo>
                  <a:pt x="3905250" y="381000"/>
                </a:lnTo>
                <a:lnTo>
                  <a:pt x="0" y="381000"/>
                </a:lnTo>
                <a:lnTo>
                  <a:pt x="9525" y="0"/>
                </a:lnTo>
                <a:close/>
              </a:path>
            </a:pathLst>
          </a:custGeom>
          <a:solidFill>
            <a:srgbClr val="92D050">
              <a:alpha val="2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52" name="Figura a mano libera: forma 51">
            <a:extLst>
              <a:ext uri="{FF2B5EF4-FFF2-40B4-BE49-F238E27FC236}">
                <a16:creationId xmlns:a16="http://schemas.microsoft.com/office/drawing/2014/main" id="{ACDFBD95-3E52-E767-E321-8F81E4BA7093}"/>
              </a:ext>
            </a:extLst>
          </p:cNvPr>
          <p:cNvSpPr/>
          <p:nvPr/>
        </p:nvSpPr>
        <p:spPr>
          <a:xfrm>
            <a:off x="6784680" y="3860122"/>
            <a:ext cx="2586125" cy="1542700"/>
          </a:xfrm>
          <a:custGeom>
            <a:avLst/>
            <a:gdLst>
              <a:gd name="connsiteX0" fmla="*/ 0 w 2586125"/>
              <a:gd name="connsiteY0" fmla="*/ 0 h 1542700"/>
              <a:gd name="connsiteX1" fmla="*/ 0 w 2586125"/>
              <a:gd name="connsiteY1" fmla="*/ 1542700 h 1542700"/>
              <a:gd name="connsiteX2" fmla="*/ 2586125 w 2586125"/>
              <a:gd name="connsiteY2" fmla="*/ 1542700 h 1542700"/>
              <a:gd name="connsiteX3" fmla="*/ 1733433 w 2586125"/>
              <a:gd name="connsiteY3" fmla="*/ 1396844 h 1542700"/>
              <a:gd name="connsiteX4" fmla="*/ 1295867 w 2586125"/>
              <a:gd name="connsiteY4" fmla="*/ 1279038 h 1542700"/>
              <a:gd name="connsiteX5" fmla="*/ 920009 w 2586125"/>
              <a:gd name="connsiteY5" fmla="*/ 1138793 h 1542700"/>
              <a:gd name="connsiteX6" fmla="*/ 532932 w 2586125"/>
              <a:gd name="connsiteY6" fmla="*/ 948059 h 1542700"/>
              <a:gd name="connsiteX7" fmla="*/ 308539 w 2586125"/>
              <a:gd name="connsiteY7" fmla="*/ 751715 h 1542700"/>
              <a:gd name="connsiteX8" fmla="*/ 129025 w 2586125"/>
              <a:gd name="connsiteY8" fmla="*/ 544152 h 1542700"/>
              <a:gd name="connsiteX9" fmla="*/ 0 w 2586125"/>
              <a:gd name="connsiteY9" fmla="*/ 0 h 154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6125" h="1542700">
                <a:moveTo>
                  <a:pt x="0" y="0"/>
                </a:moveTo>
                <a:lnTo>
                  <a:pt x="0" y="1542700"/>
                </a:lnTo>
                <a:lnTo>
                  <a:pt x="2586125" y="1542700"/>
                </a:lnTo>
                <a:lnTo>
                  <a:pt x="1733433" y="1396844"/>
                </a:lnTo>
                <a:lnTo>
                  <a:pt x="1295867" y="1279038"/>
                </a:lnTo>
                <a:lnTo>
                  <a:pt x="920009" y="1138793"/>
                </a:lnTo>
                <a:lnTo>
                  <a:pt x="532932" y="948059"/>
                </a:lnTo>
                <a:lnTo>
                  <a:pt x="308539" y="751715"/>
                </a:lnTo>
                <a:lnTo>
                  <a:pt x="129025" y="544152"/>
                </a:lnTo>
                <a:lnTo>
                  <a:pt x="0" y="0"/>
                </a:lnTo>
                <a:close/>
              </a:path>
            </a:pathLst>
          </a:custGeom>
          <a:solidFill>
            <a:schemeClr val="accent3">
              <a:alpha val="3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a:ea typeface="+mn-ea"/>
              <a:cs typeface="+mn-cs"/>
            </a:endParaRPr>
          </a:p>
        </p:txBody>
      </p:sp>
      <p:cxnSp>
        <p:nvCxnSpPr>
          <p:cNvPr id="53" name="Connettore diritto 52">
            <a:extLst>
              <a:ext uri="{FF2B5EF4-FFF2-40B4-BE49-F238E27FC236}">
                <a16:creationId xmlns:a16="http://schemas.microsoft.com/office/drawing/2014/main" id="{26FA9E42-9BE9-31A7-263C-5C4D11EFF6C4}"/>
              </a:ext>
            </a:extLst>
          </p:cNvPr>
          <p:cNvCxnSpPr>
            <a:cxnSpLocks/>
          </p:cNvCxnSpPr>
          <p:nvPr/>
        </p:nvCxnSpPr>
        <p:spPr>
          <a:xfrm>
            <a:off x="6794442" y="5398632"/>
            <a:ext cx="3464642"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C6EAAB7B-8EED-BD9E-81B0-37239A6EE231}"/>
              </a:ext>
            </a:extLst>
          </p:cNvPr>
          <p:cNvCxnSpPr/>
          <p:nvPr/>
        </p:nvCxnSpPr>
        <p:spPr>
          <a:xfrm flipV="1">
            <a:off x="7133946" y="4365006"/>
            <a:ext cx="469767" cy="550747"/>
          </a:xfrm>
          <a:prstGeom prst="line">
            <a:avLst/>
          </a:prstGeom>
        </p:spPr>
        <p:style>
          <a:lnRef idx="1">
            <a:schemeClr val="accent1"/>
          </a:lnRef>
          <a:fillRef idx="0">
            <a:schemeClr val="accent1"/>
          </a:fillRef>
          <a:effectRef idx="0">
            <a:schemeClr val="accent1"/>
          </a:effectRef>
          <a:fontRef idx="minor">
            <a:schemeClr val="tx1"/>
          </a:fontRef>
        </p:style>
      </p:cxnSp>
      <p:sp>
        <p:nvSpPr>
          <p:cNvPr id="55" name="CasellaDiTesto 54">
            <a:extLst>
              <a:ext uri="{FF2B5EF4-FFF2-40B4-BE49-F238E27FC236}">
                <a16:creationId xmlns:a16="http://schemas.microsoft.com/office/drawing/2014/main" id="{20BB2041-DFCD-29AB-FBB4-1397650700E1}"/>
              </a:ext>
            </a:extLst>
          </p:cNvPr>
          <p:cNvSpPr txBox="1"/>
          <p:nvPr/>
        </p:nvSpPr>
        <p:spPr>
          <a:xfrm>
            <a:off x="7544728" y="4144431"/>
            <a:ext cx="1535092"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A3A3F"/>
                </a:solidFill>
                <a:effectLst/>
                <a:uLnTx/>
                <a:uFillTx/>
                <a:latin typeface="Trebuchet MS"/>
                <a:ea typeface="+mn-ea"/>
                <a:cs typeface="+mn-cs"/>
              </a:rPr>
              <a:t>RES Curtailed electricity</a:t>
            </a:r>
          </a:p>
        </p:txBody>
      </p:sp>
      <p:sp>
        <p:nvSpPr>
          <p:cNvPr id="56" name="CasellaDiTesto 55">
            <a:extLst>
              <a:ext uri="{FF2B5EF4-FFF2-40B4-BE49-F238E27FC236}">
                <a16:creationId xmlns:a16="http://schemas.microsoft.com/office/drawing/2014/main" id="{C7F25B98-4C7C-8E2F-9941-48050C339A4A}"/>
              </a:ext>
            </a:extLst>
          </p:cNvPr>
          <p:cNvSpPr txBox="1"/>
          <p:nvPr/>
        </p:nvSpPr>
        <p:spPr>
          <a:xfrm>
            <a:off x="7544728" y="5456643"/>
            <a:ext cx="2053559"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A3A3F"/>
                </a:solidFill>
                <a:effectLst/>
                <a:uLnTx/>
                <a:uFillTx/>
                <a:latin typeface="Trebuchet MS"/>
                <a:ea typeface="+mn-ea"/>
                <a:cs typeface="+mn-cs"/>
              </a:rPr>
              <a:t>RES integrated electricity</a:t>
            </a:r>
          </a:p>
        </p:txBody>
      </p:sp>
    </p:spTree>
    <p:extLst>
      <p:ext uri="{BB962C8B-B14F-4D97-AF65-F5344CB8AC3E}">
        <p14:creationId xmlns:p14="http://schemas.microsoft.com/office/powerpoint/2010/main" val="214359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1000"/>
                                        <p:tgtEl>
                                          <p:spTgt spid="53"/>
                                        </p:tgtEl>
                                      </p:cBhvr>
                                    </p:animEffect>
                                    <p:anim calcmode="lin" valueType="num">
                                      <p:cBhvr>
                                        <p:cTn id="33" dur="1000" fill="hold"/>
                                        <p:tgtEl>
                                          <p:spTgt spid="53"/>
                                        </p:tgtEl>
                                        <p:attrNameLst>
                                          <p:attrName>ppt_x</p:attrName>
                                        </p:attrNameLst>
                                      </p:cBhvr>
                                      <p:tavLst>
                                        <p:tav tm="0">
                                          <p:val>
                                            <p:strVal val="#ppt_x"/>
                                          </p:val>
                                        </p:tav>
                                        <p:tav tm="100000">
                                          <p:val>
                                            <p:strVal val="#ppt_x"/>
                                          </p:val>
                                        </p:tav>
                                      </p:tavLst>
                                    </p:anim>
                                    <p:anim calcmode="lin" valueType="num">
                                      <p:cBhvr>
                                        <p:cTn id="34" dur="1000" fill="hold"/>
                                        <p:tgtEl>
                                          <p:spTgt spid="5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1000"/>
                                        <p:tgtEl>
                                          <p:spTgt spid="44"/>
                                        </p:tgtEl>
                                      </p:cBhvr>
                                    </p:animEffect>
                                    <p:anim calcmode="lin" valueType="num">
                                      <p:cBhvr>
                                        <p:cTn id="38" dur="1000" fill="hold"/>
                                        <p:tgtEl>
                                          <p:spTgt spid="44"/>
                                        </p:tgtEl>
                                        <p:attrNameLst>
                                          <p:attrName>ppt_x</p:attrName>
                                        </p:attrNameLst>
                                      </p:cBhvr>
                                      <p:tavLst>
                                        <p:tav tm="0">
                                          <p:val>
                                            <p:strVal val="#ppt_x"/>
                                          </p:val>
                                        </p:tav>
                                        <p:tav tm="100000">
                                          <p:val>
                                            <p:strVal val="#ppt_x"/>
                                          </p:val>
                                        </p:tav>
                                      </p:tavLst>
                                    </p:anim>
                                    <p:anim calcmode="lin" valueType="num">
                                      <p:cBhvr>
                                        <p:cTn id="39" dur="1000" fill="hold"/>
                                        <p:tgtEl>
                                          <p:spTgt spid="4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1000"/>
                                        <p:tgtEl>
                                          <p:spTgt spid="47"/>
                                        </p:tgtEl>
                                      </p:cBhvr>
                                    </p:animEffect>
                                    <p:anim calcmode="lin" valueType="num">
                                      <p:cBhvr>
                                        <p:cTn id="53" dur="1000" fill="hold"/>
                                        <p:tgtEl>
                                          <p:spTgt spid="47"/>
                                        </p:tgtEl>
                                        <p:attrNameLst>
                                          <p:attrName>ppt_x</p:attrName>
                                        </p:attrNameLst>
                                      </p:cBhvr>
                                      <p:tavLst>
                                        <p:tav tm="0">
                                          <p:val>
                                            <p:strVal val="#ppt_x"/>
                                          </p:val>
                                        </p:tav>
                                        <p:tav tm="100000">
                                          <p:val>
                                            <p:strVal val="#ppt_x"/>
                                          </p:val>
                                        </p:tav>
                                      </p:tavLst>
                                    </p:anim>
                                    <p:anim calcmode="lin" valueType="num">
                                      <p:cBhvr>
                                        <p:cTn id="54" dur="1000" fill="hold"/>
                                        <p:tgtEl>
                                          <p:spTgt spid="4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1000"/>
                                        <p:tgtEl>
                                          <p:spTgt spid="48"/>
                                        </p:tgtEl>
                                      </p:cBhvr>
                                    </p:animEffect>
                                    <p:anim calcmode="lin" valueType="num">
                                      <p:cBhvr>
                                        <p:cTn id="58" dur="1000" fill="hold"/>
                                        <p:tgtEl>
                                          <p:spTgt spid="48"/>
                                        </p:tgtEl>
                                        <p:attrNameLst>
                                          <p:attrName>ppt_x</p:attrName>
                                        </p:attrNameLst>
                                      </p:cBhvr>
                                      <p:tavLst>
                                        <p:tav tm="0">
                                          <p:val>
                                            <p:strVal val="#ppt_x"/>
                                          </p:val>
                                        </p:tav>
                                        <p:tav tm="100000">
                                          <p:val>
                                            <p:strVal val="#ppt_x"/>
                                          </p:val>
                                        </p:tav>
                                      </p:tavLst>
                                    </p:anim>
                                    <p:anim calcmode="lin" valueType="num">
                                      <p:cBhvr>
                                        <p:cTn id="59" dur="1000" fill="hold"/>
                                        <p:tgtEl>
                                          <p:spTgt spid="4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1000"/>
                                        <p:tgtEl>
                                          <p:spTgt spid="49"/>
                                        </p:tgtEl>
                                      </p:cBhvr>
                                    </p:animEffect>
                                    <p:anim calcmode="lin" valueType="num">
                                      <p:cBhvr>
                                        <p:cTn id="63" dur="1000" fill="hold"/>
                                        <p:tgtEl>
                                          <p:spTgt spid="49"/>
                                        </p:tgtEl>
                                        <p:attrNameLst>
                                          <p:attrName>ppt_x</p:attrName>
                                        </p:attrNameLst>
                                      </p:cBhvr>
                                      <p:tavLst>
                                        <p:tav tm="0">
                                          <p:val>
                                            <p:strVal val="#ppt_x"/>
                                          </p:val>
                                        </p:tav>
                                        <p:tav tm="100000">
                                          <p:val>
                                            <p:strVal val="#ppt_x"/>
                                          </p:val>
                                        </p:tav>
                                      </p:tavLst>
                                    </p:anim>
                                    <p:anim calcmode="lin" valueType="num">
                                      <p:cBhvr>
                                        <p:cTn id="6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43" grpId="0"/>
      <p:bldP spid="46" grpId="0"/>
      <p:bldP spid="47" grpId="0"/>
      <p:bldP spid="48"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EFC3B-2F1C-EAE8-AF5A-4866E8308578}"/>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284690E3-7C4C-AE81-523C-DB7B5D90A51B}"/>
              </a:ext>
            </a:extLst>
          </p:cNvPr>
          <p:cNvSpPr/>
          <p:nvPr/>
        </p:nvSpPr>
        <p:spPr>
          <a:xfrm>
            <a:off x="491514" y="1244009"/>
            <a:ext cx="5027853" cy="506109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3" name="Title 2">
            <a:extLst>
              <a:ext uri="{FF2B5EF4-FFF2-40B4-BE49-F238E27FC236}">
                <a16:creationId xmlns:a16="http://schemas.microsoft.com/office/drawing/2014/main" id="{0F4619CA-ECB2-6C3F-EDC2-77CAFC4E23BC}"/>
              </a:ext>
            </a:extLst>
          </p:cNvPr>
          <p:cNvSpPr>
            <a:spLocks noGrp="1"/>
          </p:cNvSpPr>
          <p:nvPr>
            <p:ph type="title"/>
          </p:nvPr>
        </p:nvSpPr>
        <p:spPr/>
        <p:txBody>
          <a:bodyPr/>
          <a:lstStyle/>
          <a:p>
            <a:r>
              <a:rPr lang="en-US"/>
              <a:t>Overview of System Needs</a:t>
            </a:r>
            <a:endParaRPr lang="en-BE"/>
          </a:p>
        </p:txBody>
      </p:sp>
      <p:sp>
        <p:nvSpPr>
          <p:cNvPr id="7" name="Rectangle: Rounded Corners 6">
            <a:extLst>
              <a:ext uri="{FF2B5EF4-FFF2-40B4-BE49-F238E27FC236}">
                <a16:creationId xmlns:a16="http://schemas.microsoft.com/office/drawing/2014/main" id="{FC1CA513-F30E-CB09-9AF8-38292C8D9D3C}"/>
              </a:ext>
            </a:extLst>
          </p:cNvPr>
          <p:cNvSpPr/>
          <p:nvPr/>
        </p:nvSpPr>
        <p:spPr>
          <a:xfrm>
            <a:off x="589912" y="4953848"/>
            <a:ext cx="4802044" cy="45894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Short-term flexibility needs (Art 11)</a:t>
            </a: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847051F5-3C3D-577C-8420-9C1719796DAB}"/>
              </a:ext>
            </a:extLst>
          </p:cNvPr>
          <p:cNvSpPr/>
          <p:nvPr/>
        </p:nvSpPr>
        <p:spPr>
          <a:xfrm>
            <a:off x="589912" y="5403815"/>
            <a:ext cx="4835434" cy="821776"/>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Quantify flexibility shortages associated to the management of up- and downward residual load / generation prediction errors based on the margins o</a:t>
            </a: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dispatched units (ERAA / NRAA)</a:t>
            </a:r>
          </a:p>
        </p:txBody>
      </p:sp>
      <p:sp>
        <p:nvSpPr>
          <p:cNvPr id="9" name="Rectangle: Rounded Corners 8">
            <a:extLst>
              <a:ext uri="{FF2B5EF4-FFF2-40B4-BE49-F238E27FC236}">
                <a16:creationId xmlns:a16="http://schemas.microsoft.com/office/drawing/2014/main" id="{7975D1F4-DAFE-BB1C-4281-3E63D34E8CD5}"/>
              </a:ext>
            </a:extLst>
          </p:cNvPr>
          <p:cNvSpPr/>
          <p:nvPr/>
        </p:nvSpPr>
        <p:spPr>
          <a:xfrm>
            <a:off x="589912" y="3267368"/>
            <a:ext cx="4846392" cy="46473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Ramping needs (Art 10)</a:t>
            </a: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7DED2157-3932-0B4F-F815-C352F9D561EF}"/>
              </a:ext>
            </a:extLst>
          </p:cNvPr>
          <p:cNvSpPr/>
          <p:nvPr/>
        </p:nvSpPr>
        <p:spPr>
          <a:xfrm>
            <a:off x="560178" y="3732105"/>
            <a:ext cx="4887342" cy="108193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Quantify flexibility shortages associated to the management of up- and downward residual load ramps over a period of 60 minutes or lower based on the margins of dispatched units (ERAA / NRAA) considering their technical constraints (e.g. ramping constraints)</a:t>
            </a:r>
          </a:p>
        </p:txBody>
      </p:sp>
      <p:sp>
        <p:nvSpPr>
          <p:cNvPr id="11" name="Rectangle: Rounded Corners 10">
            <a:extLst>
              <a:ext uri="{FF2B5EF4-FFF2-40B4-BE49-F238E27FC236}">
                <a16:creationId xmlns:a16="http://schemas.microsoft.com/office/drawing/2014/main" id="{F5960344-4B56-7602-79BE-8356A2EF6D60}"/>
              </a:ext>
            </a:extLst>
          </p:cNvPr>
          <p:cNvSpPr/>
          <p:nvPr/>
        </p:nvSpPr>
        <p:spPr>
          <a:xfrm>
            <a:off x="589912" y="1464980"/>
            <a:ext cx="4846392" cy="464736"/>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RES integration needs (Art 9)</a:t>
            </a: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5745C9C5-A760-8B48-250E-3553FAC2BC5F}"/>
              </a:ext>
            </a:extLst>
          </p:cNvPr>
          <p:cNvSpPr/>
          <p:nvPr/>
        </p:nvSpPr>
        <p:spPr>
          <a:xfrm>
            <a:off x="589912" y="1929716"/>
            <a:ext cx="4846392" cy="119618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21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Study downward flexibility needs based on behavior of the ERAA/NRAA RES generation curtailment and residual load indicators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Characterize flexibility needs into different timeframes (daily, weekly, seasonal)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Quantify additional capacity of </a:t>
            </a:r>
            <a:r>
              <a:rPr lang="en-US" sz="1200">
                <a:solidFill>
                  <a:prstClr val="black"/>
                </a:solidFill>
                <a:latin typeface="Calibri" panose="020F0502020204030204"/>
              </a:rPr>
              <a:t>technology-neutral flexible resources to cover RES integration needs (i.e. RES integration targets)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A367659-377F-11E9-E98F-5B57CBB42F57}"/>
              </a:ext>
            </a:extLst>
          </p:cNvPr>
          <p:cNvSpPr/>
          <p:nvPr/>
        </p:nvSpPr>
        <p:spPr>
          <a:xfrm>
            <a:off x="1650744" y="1047245"/>
            <a:ext cx="2724727" cy="355641"/>
          </a:xfrm>
          <a:prstGeom prst="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rPr>
              <a:t>System needs indicators</a:t>
            </a:r>
            <a:endParaRPr kumimoji="0" lang="en-BE" sz="18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Triangolo isoscele 22">
            <a:extLst>
              <a:ext uri="{FF2B5EF4-FFF2-40B4-BE49-F238E27FC236}">
                <a16:creationId xmlns:a16="http://schemas.microsoft.com/office/drawing/2014/main" id="{1C66DDE8-0627-9123-52F1-57C6F6C286B4}"/>
              </a:ext>
            </a:extLst>
          </p:cNvPr>
          <p:cNvSpPr/>
          <p:nvPr/>
        </p:nvSpPr>
        <p:spPr>
          <a:xfrm rot="5400000">
            <a:off x="5702596" y="4109608"/>
            <a:ext cx="414669" cy="21265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ocument 9">
            <a:extLst>
              <a:ext uri="{FF2B5EF4-FFF2-40B4-BE49-F238E27FC236}">
                <a16:creationId xmlns:a16="http://schemas.microsoft.com/office/drawing/2014/main" id="{F7BBF02D-847E-F269-47A6-3C336016FB32}"/>
              </a:ext>
            </a:extLst>
          </p:cNvPr>
          <p:cNvSpPr/>
          <p:nvPr/>
        </p:nvSpPr>
        <p:spPr>
          <a:xfrm>
            <a:off x="-11858" y="6441897"/>
            <a:ext cx="1131742" cy="205484"/>
          </a:xfrm>
          <a:prstGeom prst="homePlat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latin typeface="Calibri" panose="020F0502020204030204" pitchFamily="34" charset="0"/>
                <a:ea typeface="Calibri" panose="020F0502020204030204" pitchFamily="34" charset="0"/>
                <a:cs typeface="Calibri" panose="020F0502020204030204" pitchFamily="34" charset="0"/>
              </a:rPr>
              <a:t>ART 08-11</a:t>
            </a:r>
          </a:p>
        </p:txBody>
      </p:sp>
      <p:cxnSp>
        <p:nvCxnSpPr>
          <p:cNvPr id="4" name="Connettore 2 3">
            <a:extLst>
              <a:ext uri="{FF2B5EF4-FFF2-40B4-BE49-F238E27FC236}">
                <a16:creationId xmlns:a16="http://schemas.microsoft.com/office/drawing/2014/main" id="{2C9F38E7-A3F2-9EAE-15B6-43FAE2045C31}"/>
              </a:ext>
            </a:extLst>
          </p:cNvPr>
          <p:cNvCxnSpPr>
            <a:cxnSpLocks/>
          </p:cNvCxnSpPr>
          <p:nvPr/>
        </p:nvCxnSpPr>
        <p:spPr>
          <a:xfrm>
            <a:off x="6794076" y="4543701"/>
            <a:ext cx="24294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a:extLst>
              <a:ext uri="{FF2B5EF4-FFF2-40B4-BE49-F238E27FC236}">
                <a16:creationId xmlns:a16="http://schemas.microsoft.com/office/drawing/2014/main" id="{415129B7-15C9-6B80-4733-4BDED5E0A784}"/>
              </a:ext>
            </a:extLst>
          </p:cNvPr>
          <p:cNvCxnSpPr>
            <a:cxnSpLocks/>
          </p:cNvCxnSpPr>
          <p:nvPr/>
        </p:nvCxnSpPr>
        <p:spPr>
          <a:xfrm flipV="1">
            <a:off x="6962160" y="2481701"/>
            <a:ext cx="0" cy="2160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ttangolo 12">
            <a:extLst>
              <a:ext uri="{FF2B5EF4-FFF2-40B4-BE49-F238E27FC236}">
                <a16:creationId xmlns:a16="http://schemas.microsoft.com/office/drawing/2014/main" id="{71F0E626-DA9C-E308-6D78-E6C41E68710F}"/>
              </a:ext>
            </a:extLst>
          </p:cNvPr>
          <p:cNvSpPr/>
          <p:nvPr/>
        </p:nvSpPr>
        <p:spPr>
          <a:xfrm>
            <a:off x="7647968" y="3171984"/>
            <a:ext cx="277904" cy="53174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asellaDiTesto 13">
            <a:extLst>
              <a:ext uri="{FF2B5EF4-FFF2-40B4-BE49-F238E27FC236}">
                <a16:creationId xmlns:a16="http://schemas.microsoft.com/office/drawing/2014/main" id="{B029BDBC-4574-4C53-38E0-D390A6F96A3E}"/>
              </a:ext>
            </a:extLst>
          </p:cNvPr>
          <p:cNvSpPr txBox="1"/>
          <p:nvPr/>
        </p:nvSpPr>
        <p:spPr>
          <a:xfrm>
            <a:off x="6677382" y="1703188"/>
            <a:ext cx="242943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Day-ahead Market Dispatch (Perfect forecast)</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CasellaDiTesto 14">
            <a:extLst>
              <a:ext uri="{FF2B5EF4-FFF2-40B4-BE49-F238E27FC236}">
                <a16:creationId xmlns:a16="http://schemas.microsoft.com/office/drawing/2014/main" id="{60EFA770-318D-06FC-7E82-DDDBEBD20522}"/>
              </a:ext>
            </a:extLst>
          </p:cNvPr>
          <p:cNvSpPr txBox="1"/>
          <p:nvPr/>
        </p:nvSpPr>
        <p:spPr>
          <a:xfrm>
            <a:off x="6880838" y="4723236"/>
            <a:ext cx="821557" cy="528919"/>
          </a:xfrm>
          <a:prstGeom prst="rect">
            <a:avLst/>
          </a:prstGeom>
        </p:spPr>
        <p:txBody>
          <a:bodyPr vert="horz" wrap="square" lIns="91440" tIns="45720" rIns="91440" bIns="45720" rtlCol="0" anchor="t">
            <a:normAutofit fontScale="625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H1 (forecast)</a:t>
            </a:r>
          </a:p>
        </p:txBody>
      </p:sp>
      <p:sp>
        <p:nvSpPr>
          <p:cNvPr id="16" name="CasellaDiTesto 15">
            <a:extLst>
              <a:ext uri="{FF2B5EF4-FFF2-40B4-BE49-F238E27FC236}">
                <a16:creationId xmlns:a16="http://schemas.microsoft.com/office/drawing/2014/main" id="{A16B33D3-B066-308A-4AB9-69C3F45A05A1}"/>
              </a:ext>
            </a:extLst>
          </p:cNvPr>
          <p:cNvSpPr txBox="1"/>
          <p:nvPr/>
        </p:nvSpPr>
        <p:spPr>
          <a:xfrm>
            <a:off x="7826619" y="4723236"/>
            <a:ext cx="821557" cy="528919"/>
          </a:xfrm>
          <a:prstGeom prst="rect">
            <a:avLst/>
          </a:prstGeom>
        </p:spPr>
        <p:txBody>
          <a:bodyPr vert="horz" wrap="square" lIns="91440" tIns="45720" rIns="91440" bIns="45720" rtlCol="0" anchor="t">
            <a:normAutofit fontScale="625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H2 (forecast)</a:t>
            </a:r>
          </a:p>
        </p:txBody>
      </p:sp>
      <p:sp>
        <p:nvSpPr>
          <p:cNvPr id="17" name="CasellaDiTesto 16">
            <a:extLst>
              <a:ext uri="{FF2B5EF4-FFF2-40B4-BE49-F238E27FC236}">
                <a16:creationId xmlns:a16="http://schemas.microsoft.com/office/drawing/2014/main" id="{A5E27882-2F4F-7052-7C29-9737412D120A}"/>
              </a:ext>
            </a:extLst>
          </p:cNvPr>
          <p:cNvSpPr txBox="1"/>
          <p:nvPr/>
        </p:nvSpPr>
        <p:spPr>
          <a:xfrm>
            <a:off x="5936937" y="2530350"/>
            <a:ext cx="1025223"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alibri" panose="020F0502020204030204"/>
                <a:ea typeface="+mn-ea"/>
                <a:cs typeface="+mn-cs"/>
              </a:rPr>
              <a:t>Residual load (GW)</a:t>
            </a: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ttangolo 18">
            <a:extLst>
              <a:ext uri="{FF2B5EF4-FFF2-40B4-BE49-F238E27FC236}">
                <a16:creationId xmlns:a16="http://schemas.microsoft.com/office/drawing/2014/main" id="{1B2EE03A-DD8A-9788-8BC8-568F8D0A8290}"/>
              </a:ext>
            </a:extLst>
          </p:cNvPr>
          <p:cNvSpPr/>
          <p:nvPr/>
        </p:nvSpPr>
        <p:spPr>
          <a:xfrm>
            <a:off x="9918613" y="1959420"/>
            <a:ext cx="277904" cy="1314961"/>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ttangolo 20">
            <a:extLst>
              <a:ext uri="{FF2B5EF4-FFF2-40B4-BE49-F238E27FC236}">
                <a16:creationId xmlns:a16="http://schemas.microsoft.com/office/drawing/2014/main" id="{51A931FC-5357-3078-411F-366EAAD75202}"/>
              </a:ext>
            </a:extLst>
          </p:cNvPr>
          <p:cNvSpPr/>
          <p:nvPr/>
        </p:nvSpPr>
        <p:spPr>
          <a:xfrm>
            <a:off x="7204207" y="3703725"/>
            <a:ext cx="277904" cy="83985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ttangolo 21">
            <a:extLst>
              <a:ext uri="{FF2B5EF4-FFF2-40B4-BE49-F238E27FC236}">
                <a16:creationId xmlns:a16="http://schemas.microsoft.com/office/drawing/2014/main" id="{6F0F78E2-A424-EB11-CED6-667CDC620F7C}"/>
              </a:ext>
            </a:extLst>
          </p:cNvPr>
          <p:cNvSpPr/>
          <p:nvPr/>
        </p:nvSpPr>
        <p:spPr>
          <a:xfrm>
            <a:off x="8149988" y="3171984"/>
            <a:ext cx="277904" cy="138237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Connettore diritto 24">
            <a:extLst>
              <a:ext uri="{FF2B5EF4-FFF2-40B4-BE49-F238E27FC236}">
                <a16:creationId xmlns:a16="http://schemas.microsoft.com/office/drawing/2014/main" id="{B2E1F629-5CE0-1744-F134-E5FE72D32113}"/>
              </a:ext>
            </a:extLst>
          </p:cNvPr>
          <p:cNvCxnSpPr>
            <a:cxnSpLocks/>
            <a:stCxn id="21" idx="0"/>
            <a:endCxn id="13" idx="2"/>
          </p:cNvCxnSpPr>
          <p:nvPr/>
        </p:nvCxnSpPr>
        <p:spPr>
          <a:xfrm flipV="1">
            <a:off x="7343159" y="3703724"/>
            <a:ext cx="44376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644C3445-D8CA-294E-5AA4-13E62A2CAD69}"/>
              </a:ext>
            </a:extLst>
          </p:cNvPr>
          <p:cNvCxnSpPr>
            <a:cxnSpLocks/>
          </p:cNvCxnSpPr>
          <p:nvPr/>
        </p:nvCxnSpPr>
        <p:spPr>
          <a:xfrm flipH="1" flipV="1">
            <a:off x="7786920" y="3173729"/>
            <a:ext cx="502020" cy="4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6">
            <a:extLst>
              <a:ext uri="{FF2B5EF4-FFF2-40B4-BE49-F238E27FC236}">
                <a16:creationId xmlns:a16="http://schemas.microsoft.com/office/drawing/2014/main" id="{0F66160D-3BC1-F2BA-099D-36864B3A6B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5625" y="2363770"/>
            <a:ext cx="597467" cy="597467"/>
          </a:xfrm>
          <a:prstGeom prst="rect">
            <a:avLst/>
          </a:prstGeom>
        </p:spPr>
      </p:pic>
      <p:cxnSp>
        <p:nvCxnSpPr>
          <p:cNvPr id="28" name="Connettore curvo 27">
            <a:extLst>
              <a:ext uri="{FF2B5EF4-FFF2-40B4-BE49-F238E27FC236}">
                <a16:creationId xmlns:a16="http://schemas.microsoft.com/office/drawing/2014/main" id="{BC3F4DE5-36AE-2E8B-9E8B-81D5D8BACCA7}"/>
              </a:ext>
            </a:extLst>
          </p:cNvPr>
          <p:cNvCxnSpPr>
            <a:cxnSpLocks/>
            <a:endCxn id="27" idx="1"/>
          </p:cNvCxnSpPr>
          <p:nvPr/>
        </p:nvCxnSpPr>
        <p:spPr>
          <a:xfrm flipV="1">
            <a:off x="7819961" y="2662504"/>
            <a:ext cx="825664" cy="373795"/>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33CEE02F-69B8-9945-C87D-2313AC04F249}"/>
              </a:ext>
            </a:extLst>
          </p:cNvPr>
          <p:cNvCxnSpPr>
            <a:cxnSpLocks/>
          </p:cNvCxnSpPr>
          <p:nvPr/>
        </p:nvCxnSpPr>
        <p:spPr>
          <a:xfrm flipH="1" flipV="1">
            <a:off x="9982206" y="1959420"/>
            <a:ext cx="793418" cy="4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18C52043-E57D-7FC5-EA48-AAF4AEF47BB7}"/>
              </a:ext>
            </a:extLst>
          </p:cNvPr>
          <p:cNvCxnSpPr>
            <a:cxnSpLocks/>
          </p:cNvCxnSpPr>
          <p:nvPr/>
        </p:nvCxnSpPr>
        <p:spPr>
          <a:xfrm>
            <a:off x="10741910" y="1984023"/>
            <a:ext cx="0" cy="263855"/>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A2B6DA89-5C51-EE42-01C0-E50B3EEA0524}"/>
              </a:ext>
            </a:extLst>
          </p:cNvPr>
          <p:cNvSpPr txBox="1"/>
          <p:nvPr/>
        </p:nvSpPr>
        <p:spPr>
          <a:xfrm>
            <a:off x="9726095" y="3380547"/>
            <a:ext cx="662938"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mn-cs"/>
              </a:rPr>
              <a:t>Required RL ramp</a:t>
            </a:r>
          </a:p>
        </p:txBody>
      </p:sp>
      <p:sp>
        <p:nvSpPr>
          <p:cNvPr id="32" name="CasellaDiTesto 31">
            <a:extLst>
              <a:ext uri="{FF2B5EF4-FFF2-40B4-BE49-F238E27FC236}">
                <a16:creationId xmlns:a16="http://schemas.microsoft.com/office/drawing/2014/main" id="{ED8C3A9F-7745-D547-9F12-02299428D1E9}"/>
              </a:ext>
            </a:extLst>
          </p:cNvPr>
          <p:cNvSpPr txBox="1"/>
          <p:nvPr/>
        </p:nvSpPr>
        <p:spPr>
          <a:xfrm>
            <a:off x="10369932" y="3380547"/>
            <a:ext cx="76993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mn-cs"/>
              </a:rPr>
              <a:t>Actual ramp-up capability</a:t>
            </a:r>
          </a:p>
        </p:txBody>
      </p:sp>
      <p:sp>
        <p:nvSpPr>
          <p:cNvPr id="33" name="CasellaDiTesto 32">
            <a:extLst>
              <a:ext uri="{FF2B5EF4-FFF2-40B4-BE49-F238E27FC236}">
                <a16:creationId xmlns:a16="http://schemas.microsoft.com/office/drawing/2014/main" id="{AF11591B-C7B8-D06C-C197-3C74B18CBECF}"/>
              </a:ext>
            </a:extLst>
          </p:cNvPr>
          <p:cNvSpPr txBox="1"/>
          <p:nvPr/>
        </p:nvSpPr>
        <p:spPr>
          <a:xfrm>
            <a:off x="10534650" y="2017046"/>
            <a:ext cx="904661"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C00000"/>
                </a:solidFill>
                <a:effectLst/>
                <a:uLnTx/>
                <a:uFillTx/>
                <a:latin typeface="Calibri" panose="020F0502020204030204"/>
                <a:ea typeface="+mn-ea"/>
                <a:cs typeface="+mn-cs"/>
              </a:rPr>
              <a:t>Gap</a:t>
            </a:r>
          </a:p>
        </p:txBody>
      </p:sp>
      <p:sp>
        <p:nvSpPr>
          <p:cNvPr id="34" name="Ovale 33">
            <a:extLst>
              <a:ext uri="{FF2B5EF4-FFF2-40B4-BE49-F238E27FC236}">
                <a16:creationId xmlns:a16="http://schemas.microsoft.com/office/drawing/2014/main" id="{27EE2FAD-6508-B161-35BE-1FC3749276D3}"/>
              </a:ext>
            </a:extLst>
          </p:cNvPr>
          <p:cNvSpPr/>
          <p:nvPr/>
        </p:nvSpPr>
        <p:spPr>
          <a:xfrm>
            <a:off x="7482111" y="3048189"/>
            <a:ext cx="604380" cy="7912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e 34">
            <a:extLst>
              <a:ext uri="{FF2B5EF4-FFF2-40B4-BE49-F238E27FC236}">
                <a16:creationId xmlns:a16="http://schemas.microsoft.com/office/drawing/2014/main" id="{E168E90E-5504-4B78-7C1E-E0A87245521E}"/>
              </a:ext>
            </a:extLst>
          </p:cNvPr>
          <p:cNvSpPr/>
          <p:nvPr/>
        </p:nvSpPr>
        <p:spPr>
          <a:xfrm>
            <a:off x="9415233" y="1488624"/>
            <a:ext cx="2186855" cy="272155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ttangolo 35">
            <a:extLst>
              <a:ext uri="{FF2B5EF4-FFF2-40B4-BE49-F238E27FC236}">
                <a16:creationId xmlns:a16="http://schemas.microsoft.com/office/drawing/2014/main" id="{A50A8490-56CE-4628-714E-547192108C66}"/>
              </a:ext>
            </a:extLst>
          </p:cNvPr>
          <p:cNvSpPr/>
          <p:nvPr/>
        </p:nvSpPr>
        <p:spPr>
          <a:xfrm>
            <a:off x="10605802" y="2268014"/>
            <a:ext cx="277904" cy="100636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09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B20AD-716F-F91F-4619-D31F1CAA856A}"/>
              </a:ext>
            </a:extLst>
          </p:cNvPr>
          <p:cNvSpPr>
            <a:spLocks noGrp="1"/>
          </p:cNvSpPr>
          <p:nvPr>
            <p:ph type="title"/>
          </p:nvPr>
        </p:nvSpPr>
        <p:spPr>
          <a:xfrm>
            <a:off x="615860" y="476672"/>
            <a:ext cx="11617788" cy="936104"/>
          </a:xfrm>
        </p:spPr>
        <p:txBody>
          <a:bodyPr lIns="91440" tIns="45720" rIns="91440" bIns="45720" anchor="t"/>
          <a:lstStyle/>
          <a:p>
            <a:r>
              <a:rPr lang="en-US">
                <a:latin typeface="Calibri"/>
                <a:cs typeface="Calibri"/>
              </a:rPr>
              <a:t>Opening: Agenda</a:t>
            </a:r>
            <a:endParaRPr lang="en-US"/>
          </a:p>
        </p:txBody>
      </p:sp>
      <p:graphicFrame>
        <p:nvGraphicFramePr>
          <p:cNvPr id="6" name="Table 5">
            <a:extLst>
              <a:ext uri="{FF2B5EF4-FFF2-40B4-BE49-F238E27FC236}">
                <a16:creationId xmlns:a16="http://schemas.microsoft.com/office/drawing/2014/main" id="{1AD88182-C923-58EF-409C-D5A445598C0B}"/>
              </a:ext>
            </a:extLst>
          </p:cNvPr>
          <p:cNvGraphicFramePr>
            <a:graphicFrameLocks noGrp="1"/>
          </p:cNvGraphicFramePr>
          <p:nvPr>
            <p:extLst>
              <p:ext uri="{D42A27DB-BD31-4B8C-83A1-F6EECF244321}">
                <p14:modId xmlns:p14="http://schemas.microsoft.com/office/powerpoint/2010/main" val="74623448"/>
              </p:ext>
            </p:extLst>
          </p:nvPr>
        </p:nvGraphicFramePr>
        <p:xfrm>
          <a:off x="895864" y="1194486"/>
          <a:ext cx="9921517" cy="4714642"/>
        </p:xfrm>
        <a:graphic>
          <a:graphicData uri="http://schemas.openxmlformats.org/drawingml/2006/table">
            <a:tbl>
              <a:tblPr bandRow="1">
                <a:tableStyleId>{5FD0F851-EC5A-4D38-B0AD-8093EC10F338}</a:tableStyleId>
              </a:tblPr>
              <a:tblGrid>
                <a:gridCol w="3821182">
                  <a:extLst>
                    <a:ext uri="{9D8B030D-6E8A-4147-A177-3AD203B41FA5}">
                      <a16:colId xmlns:a16="http://schemas.microsoft.com/office/drawing/2014/main" val="3305420073"/>
                    </a:ext>
                  </a:extLst>
                </a:gridCol>
                <a:gridCol w="1714500">
                  <a:extLst>
                    <a:ext uri="{9D8B030D-6E8A-4147-A177-3AD203B41FA5}">
                      <a16:colId xmlns:a16="http://schemas.microsoft.com/office/drawing/2014/main" val="1501812331"/>
                    </a:ext>
                  </a:extLst>
                </a:gridCol>
                <a:gridCol w="4385835">
                  <a:extLst>
                    <a:ext uri="{9D8B030D-6E8A-4147-A177-3AD203B41FA5}">
                      <a16:colId xmlns:a16="http://schemas.microsoft.com/office/drawing/2014/main" val="311755850"/>
                    </a:ext>
                  </a:extLst>
                </a:gridCol>
              </a:tblGrid>
              <a:tr h="364369">
                <a:tc>
                  <a:txBody>
                    <a:bodyPr/>
                    <a:lstStyle/>
                    <a:p>
                      <a:pPr>
                        <a:buNone/>
                      </a:pPr>
                      <a:r>
                        <a:rPr lang="en-US" sz="1400" b="1">
                          <a:solidFill>
                            <a:srgbClr val="3A3A3F"/>
                          </a:solidFill>
                        </a:rPr>
                        <a:t>Webinar Items</a:t>
                      </a:r>
                    </a:p>
                  </a:txBody>
                  <a:tcPr/>
                </a:tc>
                <a:tc>
                  <a:txBody>
                    <a:bodyPr/>
                    <a:lstStyle/>
                    <a:p>
                      <a:pPr>
                        <a:buNone/>
                      </a:pPr>
                      <a:r>
                        <a:rPr lang="en-US" sz="1400" b="1">
                          <a:solidFill>
                            <a:srgbClr val="3A3A3F"/>
                          </a:solidFill>
                        </a:rPr>
                        <a:t>Indicative Time</a:t>
                      </a:r>
                    </a:p>
                  </a:txBody>
                  <a:tcPr/>
                </a:tc>
                <a:tc>
                  <a:txBody>
                    <a:bodyPr/>
                    <a:lstStyle/>
                    <a:p>
                      <a:pPr algn="ctr" fontAlgn="base">
                        <a:lnSpc>
                          <a:spcPts val="2400"/>
                        </a:lnSpc>
                      </a:pPr>
                      <a:r>
                        <a:rPr lang="en-GB" sz="1400" b="1">
                          <a:solidFill>
                            <a:srgbClr val="3A3A3F"/>
                          </a:solidFill>
                          <a:effectLst/>
                        </a:rPr>
                        <a:t>Presenter</a:t>
                      </a:r>
                    </a:p>
                  </a:txBody>
                  <a:tcPr marL="68580" marR="68580"/>
                </a:tc>
                <a:extLst>
                  <a:ext uri="{0D108BD9-81ED-4DB2-BD59-A6C34878D82A}">
                    <a16:rowId xmlns:a16="http://schemas.microsoft.com/office/drawing/2014/main" val="1506120093"/>
                  </a:ext>
                </a:extLst>
              </a:tr>
              <a:tr h="664438">
                <a:tc>
                  <a:txBody>
                    <a:bodyPr/>
                    <a:lstStyle/>
                    <a:p>
                      <a:pPr fontAlgn="base">
                        <a:lnSpc>
                          <a:spcPts val="1950"/>
                        </a:lnSpc>
                      </a:pPr>
                      <a:r>
                        <a:rPr lang="en-GB" sz="1400">
                          <a:solidFill>
                            <a:srgbClr val="2C3051"/>
                          </a:solidFill>
                          <a:effectLst/>
                        </a:rPr>
                        <a:t>Introductory remarks</a:t>
                      </a:r>
                      <a:endParaRPr lang="en-GB" sz="1400">
                        <a:solidFill>
                          <a:srgbClr val="313131"/>
                        </a:solidFill>
                        <a:effectLst/>
                      </a:endParaRPr>
                    </a:p>
                  </a:txBody>
                  <a:tcPr marL="68580" marR="68580" anchor="ctr"/>
                </a:tc>
                <a:tc>
                  <a:txBody>
                    <a:bodyPr/>
                    <a:lstStyle/>
                    <a:p>
                      <a:pPr fontAlgn="base">
                        <a:lnSpc>
                          <a:spcPts val="1950"/>
                        </a:lnSpc>
                      </a:pPr>
                      <a:r>
                        <a:rPr lang="en-GB" sz="1400">
                          <a:solidFill>
                            <a:srgbClr val="002060"/>
                          </a:solidFill>
                          <a:effectLst/>
                        </a:rPr>
                        <a:t>14:00-14:10</a:t>
                      </a:r>
                    </a:p>
                  </a:txBody>
                  <a:tcPr marL="68580" marR="68580" anchor="ctr"/>
                </a:tc>
                <a:tc>
                  <a:txBody>
                    <a:bodyPr/>
                    <a:lstStyle/>
                    <a:p>
                      <a:pPr algn="ctr" fontAlgn="base">
                        <a:lnSpc>
                          <a:spcPts val="1950"/>
                        </a:lnSpc>
                      </a:pPr>
                      <a:r>
                        <a:rPr lang="en-GB" sz="1400" noProof="0">
                          <a:solidFill>
                            <a:srgbClr val="002060"/>
                          </a:solidFill>
                          <a:effectLst/>
                        </a:rPr>
                        <a:t>Moderator: Mehtap Alper, on behalf of DSO entity ENTSO-E Joint Task Force</a:t>
                      </a:r>
                    </a:p>
                  </a:txBody>
                  <a:tcPr marL="68580" marR="68580" anchor="ctr"/>
                </a:tc>
                <a:extLst>
                  <a:ext uri="{0D108BD9-81ED-4DB2-BD59-A6C34878D82A}">
                    <a16:rowId xmlns:a16="http://schemas.microsoft.com/office/drawing/2014/main" val="591883830"/>
                  </a:ext>
                </a:extLst>
              </a:tr>
              <a:tr h="310785">
                <a:tc>
                  <a:txBody>
                    <a:bodyPr/>
                    <a:lstStyle/>
                    <a:p>
                      <a:pPr marL="0" marR="0" lvl="0" indent="0" algn="l" rtl="0" eaLnBrk="1" fontAlgn="base" latinLnBrk="0" hangingPunct="1">
                        <a:lnSpc>
                          <a:spcPts val="1950"/>
                        </a:lnSpc>
                        <a:spcBef>
                          <a:spcPts val="0"/>
                        </a:spcBef>
                        <a:spcAft>
                          <a:spcPts val="0"/>
                        </a:spcAft>
                        <a:buClrTx/>
                        <a:buSzTx/>
                        <a:buFontTx/>
                        <a:buNone/>
                      </a:pPr>
                      <a:r>
                        <a:rPr lang="en-US" sz="1400">
                          <a:solidFill>
                            <a:srgbClr val="2C3051"/>
                          </a:solidFill>
                          <a:effectLst/>
                        </a:rPr>
                        <a:t>Overview of Methodology &amp; Scope</a:t>
                      </a:r>
                    </a:p>
                  </a:txBody>
                  <a:tcPr marL="68580" marR="68580" anchor="ctr"/>
                </a:tc>
                <a:tc>
                  <a:txBody>
                    <a:bodyPr/>
                    <a:lstStyle/>
                    <a:p>
                      <a:pPr marL="0" marR="0" lvl="0" indent="0" algn="l" defTabSz="914400" rtl="0" eaLnBrk="1" fontAlgn="base" latinLnBrk="0" hangingPunct="1">
                        <a:lnSpc>
                          <a:spcPts val="1950"/>
                        </a:lnSpc>
                        <a:spcBef>
                          <a:spcPts val="0"/>
                        </a:spcBef>
                        <a:spcAft>
                          <a:spcPts val="0"/>
                        </a:spcAft>
                        <a:buClrTx/>
                        <a:buSzTx/>
                        <a:buFontTx/>
                        <a:buNone/>
                        <a:tabLst/>
                        <a:defRPr/>
                      </a:pPr>
                      <a:r>
                        <a:rPr lang="en-US" sz="1400">
                          <a:solidFill>
                            <a:srgbClr val="002060"/>
                          </a:solidFill>
                          <a:effectLst/>
                        </a:rPr>
                        <a:t>14:10-14:15</a:t>
                      </a:r>
                    </a:p>
                  </a:txBody>
                  <a:tcPr marL="68580" marR="68580" anchor="ctr"/>
                </a:tc>
                <a:tc>
                  <a:txBody>
                    <a:bodyPr/>
                    <a:lstStyle/>
                    <a:p>
                      <a:pPr lvl="0" algn="ctr">
                        <a:lnSpc>
                          <a:spcPts val="1950"/>
                        </a:lnSpc>
                        <a:buNone/>
                      </a:pPr>
                      <a:r>
                        <a:rPr lang="en-GB" sz="1400" u="none" strike="noStrike" kern="1200" noProof="0">
                          <a:solidFill>
                            <a:srgbClr val="002060"/>
                          </a:solidFill>
                          <a:effectLst/>
                        </a:rPr>
                        <a:t>Hubert Dupin, Convenor-DSO Entity</a:t>
                      </a:r>
                      <a:endParaRPr lang="en-US" sz="1400"/>
                    </a:p>
                  </a:txBody>
                  <a:tcPr marL="68580" marR="68580" anchor="ctr"/>
                </a:tc>
                <a:extLst>
                  <a:ext uri="{0D108BD9-81ED-4DB2-BD59-A6C34878D82A}">
                    <a16:rowId xmlns:a16="http://schemas.microsoft.com/office/drawing/2014/main" val="956541724"/>
                  </a:ext>
                </a:extLst>
              </a:tr>
              <a:tr h="546554">
                <a:tc>
                  <a:txBody>
                    <a:bodyPr/>
                    <a:lstStyle/>
                    <a:p>
                      <a:pPr lvl="0">
                        <a:lnSpc>
                          <a:spcPts val="1950"/>
                        </a:lnSpc>
                        <a:buNone/>
                      </a:pPr>
                      <a:r>
                        <a:rPr lang="en-US" sz="1400">
                          <a:solidFill>
                            <a:srgbClr val="2C3051"/>
                          </a:solidFill>
                          <a:effectLst/>
                        </a:rPr>
                        <a:t>Roles and responsibilities &amp; National Implementation</a:t>
                      </a:r>
                      <a:endParaRPr lang="en-US" sz="1400" err="1">
                        <a:solidFill>
                          <a:srgbClr val="2C3051"/>
                        </a:solidFill>
                        <a:effectLst/>
                      </a:endParaRPr>
                    </a:p>
                  </a:txBody>
                  <a:tcPr marL="68580" marR="68580" anchor="ctr"/>
                </a:tc>
                <a:tc>
                  <a:txBody>
                    <a:bodyPr/>
                    <a:lstStyle/>
                    <a:p>
                      <a:pPr lvl="0">
                        <a:lnSpc>
                          <a:spcPts val="1950"/>
                        </a:lnSpc>
                        <a:buNone/>
                      </a:pPr>
                      <a:r>
                        <a:rPr lang="en-US" sz="1400">
                          <a:solidFill>
                            <a:srgbClr val="002060"/>
                          </a:solidFill>
                          <a:effectLst/>
                        </a:rPr>
                        <a:t>14:15-14:25</a:t>
                      </a:r>
                    </a:p>
                  </a:txBody>
                  <a:tcPr marL="68580" marR="68580" anchor="ctr"/>
                </a:tc>
                <a:tc>
                  <a:txBody>
                    <a:bodyPr/>
                    <a:lstStyle/>
                    <a:p>
                      <a:pPr lvl="0" algn="ctr">
                        <a:lnSpc>
                          <a:spcPts val="1950"/>
                        </a:lnSpc>
                        <a:buNone/>
                      </a:pPr>
                      <a:r>
                        <a:rPr lang="en-GB" sz="1400" u="none" strike="noStrike" kern="1200" noProof="0">
                          <a:solidFill>
                            <a:srgbClr val="002060"/>
                          </a:solidFill>
                          <a:effectLst/>
                        </a:rPr>
                        <a:t>Hubert Dupin, Convenor-DSO Entity</a:t>
                      </a:r>
                      <a:endParaRPr lang="en-US" sz="1400"/>
                    </a:p>
                  </a:txBody>
                  <a:tcPr marL="68580" marR="68580" anchor="ctr"/>
                </a:tc>
                <a:extLst>
                  <a:ext uri="{0D108BD9-81ED-4DB2-BD59-A6C34878D82A}">
                    <a16:rowId xmlns:a16="http://schemas.microsoft.com/office/drawing/2014/main" val="2655104734"/>
                  </a:ext>
                </a:extLst>
              </a:tr>
              <a:tr h="310785">
                <a:tc>
                  <a:txBody>
                    <a:bodyPr/>
                    <a:lstStyle/>
                    <a:p>
                      <a:pPr lvl="0">
                        <a:lnSpc>
                          <a:spcPts val="1950"/>
                        </a:lnSpc>
                        <a:buNone/>
                      </a:pPr>
                      <a:r>
                        <a:rPr lang="en-GB" sz="1400">
                          <a:solidFill>
                            <a:srgbClr val="2C3051"/>
                          </a:solidFill>
                          <a:effectLst/>
                        </a:rPr>
                        <a:t>Data and analysis</a:t>
                      </a:r>
                    </a:p>
                  </a:txBody>
                  <a:tcPr marL="68580" marR="68580" anchor="ctr"/>
                </a:tc>
                <a:tc>
                  <a:txBody>
                    <a:bodyPr/>
                    <a:lstStyle/>
                    <a:p>
                      <a:pPr lvl="0">
                        <a:lnSpc>
                          <a:spcPts val="1950"/>
                        </a:lnSpc>
                        <a:buNone/>
                      </a:pPr>
                      <a:r>
                        <a:rPr lang="en-GB" sz="1400">
                          <a:solidFill>
                            <a:srgbClr val="002060"/>
                          </a:solidFill>
                          <a:effectLst/>
                        </a:rPr>
                        <a:t>14:25-14:30</a:t>
                      </a:r>
                    </a:p>
                  </a:txBody>
                  <a:tcPr marL="68580" marR="68580" anchor="ctr"/>
                </a:tc>
                <a:tc>
                  <a:txBody>
                    <a:bodyPr/>
                    <a:lstStyle/>
                    <a:p>
                      <a:pPr lvl="0" algn="ctr">
                        <a:lnSpc>
                          <a:spcPts val="1950"/>
                        </a:lnSpc>
                        <a:buNone/>
                      </a:pPr>
                      <a:r>
                        <a:rPr lang="en-GB" sz="1400" u="none" strike="noStrike" kern="1200" noProof="0">
                          <a:solidFill>
                            <a:srgbClr val="002060"/>
                          </a:solidFill>
                          <a:effectLst/>
                        </a:rPr>
                        <a:t>Mario Sisinni, Convenor-ENTSO-E</a:t>
                      </a:r>
                      <a:endParaRPr lang="en-US" sz="1400"/>
                    </a:p>
                  </a:txBody>
                  <a:tcPr marL="68580" marR="68580" anchor="ctr"/>
                </a:tc>
                <a:extLst>
                  <a:ext uri="{0D108BD9-81ED-4DB2-BD59-A6C34878D82A}">
                    <a16:rowId xmlns:a16="http://schemas.microsoft.com/office/drawing/2014/main" val="3953599576"/>
                  </a:ext>
                </a:extLst>
              </a:tr>
              <a:tr h="310785">
                <a:tc>
                  <a:txBody>
                    <a:bodyPr/>
                    <a:lstStyle/>
                    <a:p>
                      <a:pPr lvl="0">
                        <a:lnSpc>
                          <a:spcPts val="1950"/>
                        </a:lnSpc>
                        <a:buNone/>
                      </a:pPr>
                      <a:r>
                        <a:rPr lang="en-US" sz="1400" dirty="0">
                          <a:solidFill>
                            <a:srgbClr val="2C3051"/>
                          </a:solidFill>
                          <a:effectLst/>
                        </a:rPr>
                        <a:t>System flexibility needs</a:t>
                      </a:r>
                    </a:p>
                  </a:txBody>
                  <a:tcPr marL="68580" marR="68580" anchor="ctr"/>
                </a:tc>
                <a:tc>
                  <a:txBody>
                    <a:bodyPr/>
                    <a:lstStyle/>
                    <a:p>
                      <a:pPr lvl="0">
                        <a:lnSpc>
                          <a:spcPts val="1950"/>
                        </a:lnSpc>
                        <a:buNone/>
                      </a:pPr>
                      <a:r>
                        <a:rPr lang="en-US" sz="1400">
                          <a:solidFill>
                            <a:srgbClr val="002060"/>
                          </a:solidFill>
                          <a:effectLst/>
                        </a:rPr>
                        <a:t>14:30-14:40</a:t>
                      </a:r>
                    </a:p>
                  </a:txBody>
                  <a:tcPr marL="68580" marR="68580" anchor="ctr"/>
                </a:tc>
                <a:tc>
                  <a:txBody>
                    <a:bodyPr/>
                    <a:lstStyle/>
                    <a:p>
                      <a:pPr algn="ctr" fontAlgn="base">
                        <a:lnSpc>
                          <a:spcPts val="1950"/>
                        </a:lnSpc>
                      </a:pPr>
                      <a:r>
                        <a:rPr lang="en-GB" sz="1400" kern="1200">
                          <a:solidFill>
                            <a:srgbClr val="002060"/>
                          </a:solidFill>
                          <a:effectLst/>
                        </a:rPr>
                        <a:t>Mario Sisinni, Convenor-ENTSO-E</a:t>
                      </a:r>
                      <a:endParaRPr lang="en-GB" sz="1400" noProof="0">
                        <a:solidFill>
                          <a:srgbClr val="002060"/>
                        </a:solidFill>
                        <a:effectLst/>
                      </a:endParaRPr>
                    </a:p>
                  </a:txBody>
                  <a:tcPr marL="68580" marR="68580" anchor="ctr"/>
                </a:tc>
                <a:extLst>
                  <a:ext uri="{0D108BD9-81ED-4DB2-BD59-A6C34878D82A}">
                    <a16:rowId xmlns:a16="http://schemas.microsoft.com/office/drawing/2014/main" val="947494971"/>
                  </a:ext>
                </a:extLst>
              </a:tr>
              <a:tr h="546554">
                <a:tc>
                  <a:txBody>
                    <a:bodyPr/>
                    <a:lstStyle/>
                    <a:p>
                      <a:pPr lvl="0">
                        <a:lnSpc>
                          <a:spcPts val="1950"/>
                        </a:lnSpc>
                        <a:buNone/>
                      </a:pPr>
                      <a:r>
                        <a:rPr lang="en-GB" sz="1400">
                          <a:solidFill>
                            <a:srgbClr val="2C3051"/>
                          </a:solidFill>
                          <a:effectLst/>
                        </a:rPr>
                        <a:t>DSO flexibility needs</a:t>
                      </a:r>
                    </a:p>
                  </a:txBody>
                  <a:tcPr marL="68580" marR="68580" anchor="ctr"/>
                </a:tc>
                <a:tc>
                  <a:txBody>
                    <a:bodyPr/>
                    <a:lstStyle/>
                    <a:p>
                      <a:pPr lvl="0">
                        <a:lnSpc>
                          <a:spcPts val="1950"/>
                        </a:lnSpc>
                        <a:buNone/>
                      </a:pPr>
                      <a:r>
                        <a:rPr lang="en-GB" sz="1400">
                          <a:solidFill>
                            <a:srgbClr val="002060"/>
                          </a:solidFill>
                          <a:effectLst/>
                        </a:rPr>
                        <a:t>14:40-14:50</a:t>
                      </a:r>
                    </a:p>
                  </a:txBody>
                  <a:tcPr marL="68580" marR="68580" anchor="ctr"/>
                </a:tc>
                <a:tc>
                  <a:txBody>
                    <a:bodyPr/>
                    <a:lstStyle/>
                    <a:p>
                      <a:pPr marL="0" marR="0" lvl="0" indent="0" algn="ctr" rtl="0" eaLnBrk="1" fontAlgn="auto" latinLnBrk="0" hangingPunct="1">
                        <a:lnSpc>
                          <a:spcPts val="1950"/>
                        </a:lnSpc>
                        <a:spcBef>
                          <a:spcPts val="0"/>
                        </a:spcBef>
                        <a:spcAft>
                          <a:spcPts val="0"/>
                        </a:spcAft>
                        <a:buClrTx/>
                        <a:buSzTx/>
                        <a:buFontTx/>
                        <a:buNone/>
                      </a:pPr>
                      <a:r>
                        <a:rPr lang="en-GB" sz="1400" kern="1200">
                          <a:solidFill>
                            <a:srgbClr val="002060"/>
                          </a:solidFill>
                          <a:effectLst/>
                        </a:rPr>
                        <a:t>Hubert Dupin, Convenor-DSO Entity</a:t>
                      </a:r>
                      <a:endParaRPr lang="en-GB" sz="1400" noProof="0">
                        <a:solidFill>
                          <a:srgbClr val="002060"/>
                        </a:solidFill>
                        <a:effectLst/>
                      </a:endParaRPr>
                    </a:p>
                    <a:p>
                      <a:pPr lvl="0" algn="ctr">
                        <a:lnSpc>
                          <a:spcPts val="1950"/>
                        </a:lnSpc>
                        <a:buNone/>
                      </a:pPr>
                      <a:endParaRPr lang="en-GB" sz="1400" noProof="0">
                        <a:solidFill>
                          <a:srgbClr val="002060"/>
                        </a:solidFill>
                        <a:effectLst/>
                      </a:endParaRPr>
                    </a:p>
                  </a:txBody>
                  <a:tcPr marL="68580" marR="68580" anchor="ctr"/>
                </a:tc>
                <a:extLst>
                  <a:ext uri="{0D108BD9-81ED-4DB2-BD59-A6C34878D82A}">
                    <a16:rowId xmlns:a16="http://schemas.microsoft.com/office/drawing/2014/main" val="3684132787"/>
                  </a:ext>
                </a:extLst>
              </a:tr>
              <a:tr h="310785">
                <a:tc>
                  <a:txBody>
                    <a:bodyPr/>
                    <a:lstStyle/>
                    <a:p>
                      <a:pPr lvl="0">
                        <a:lnSpc>
                          <a:spcPts val="1950"/>
                        </a:lnSpc>
                        <a:buNone/>
                      </a:pPr>
                      <a:r>
                        <a:rPr lang="en-GB" sz="1400">
                          <a:solidFill>
                            <a:srgbClr val="2C3051"/>
                          </a:solidFill>
                          <a:effectLst/>
                        </a:rPr>
                        <a:t>Fine-tuning and guiding criteria</a:t>
                      </a:r>
                    </a:p>
                  </a:txBody>
                  <a:tcPr marL="68580" marR="68580" anchor="ctr"/>
                </a:tc>
                <a:tc>
                  <a:txBody>
                    <a:bodyPr/>
                    <a:lstStyle/>
                    <a:p>
                      <a:pPr lvl="0">
                        <a:lnSpc>
                          <a:spcPts val="1950"/>
                        </a:lnSpc>
                        <a:buNone/>
                      </a:pPr>
                      <a:r>
                        <a:rPr lang="en-GB" sz="1400">
                          <a:solidFill>
                            <a:srgbClr val="002060"/>
                          </a:solidFill>
                          <a:effectLst/>
                        </a:rPr>
                        <a:t>14:50-15:00</a:t>
                      </a:r>
                    </a:p>
                  </a:txBody>
                  <a:tcPr marL="68580" marR="68580" anchor="ctr"/>
                </a:tc>
                <a:tc>
                  <a:txBody>
                    <a:bodyPr/>
                    <a:lstStyle/>
                    <a:p>
                      <a:pPr marL="0" marR="0" lvl="0" indent="0" algn="ctr" rtl="0" eaLnBrk="1" fontAlgn="auto" latinLnBrk="0" hangingPunct="1">
                        <a:lnSpc>
                          <a:spcPts val="1950"/>
                        </a:lnSpc>
                        <a:spcBef>
                          <a:spcPts val="0"/>
                        </a:spcBef>
                        <a:spcAft>
                          <a:spcPts val="0"/>
                        </a:spcAft>
                        <a:buClrTx/>
                        <a:buSzTx/>
                        <a:buFontTx/>
                        <a:buNone/>
                      </a:pPr>
                      <a:r>
                        <a:rPr lang="en-GB" sz="1400" kern="1200">
                          <a:solidFill>
                            <a:srgbClr val="002060"/>
                          </a:solidFill>
                          <a:effectLst/>
                        </a:rPr>
                        <a:t>Mario Sisinni, Convenor-ENTSO-E</a:t>
                      </a:r>
                      <a:endParaRPr lang="en-GB" sz="1400" noProof="0">
                        <a:solidFill>
                          <a:srgbClr val="002060"/>
                        </a:solidFill>
                        <a:effectLst/>
                      </a:endParaRPr>
                    </a:p>
                  </a:txBody>
                  <a:tcPr marL="68580" marR="68580" anchor="ctr"/>
                </a:tc>
                <a:extLst>
                  <a:ext uri="{0D108BD9-81ED-4DB2-BD59-A6C34878D82A}">
                    <a16:rowId xmlns:a16="http://schemas.microsoft.com/office/drawing/2014/main" val="3538298489"/>
                  </a:ext>
                </a:extLst>
              </a:tr>
              <a:tr h="546554">
                <a:tc>
                  <a:txBody>
                    <a:bodyPr/>
                    <a:lstStyle/>
                    <a:p>
                      <a:pPr lvl="0">
                        <a:lnSpc>
                          <a:spcPts val="1950"/>
                        </a:lnSpc>
                        <a:buNone/>
                      </a:pPr>
                      <a:r>
                        <a:rPr lang="en-GB" sz="1400">
                          <a:solidFill>
                            <a:srgbClr val="2C3051"/>
                          </a:solidFill>
                          <a:effectLst/>
                        </a:rPr>
                        <a:t>Market barriers and contribution of digitalisation </a:t>
                      </a:r>
                    </a:p>
                  </a:txBody>
                  <a:tcPr marL="68580" marR="68580" anchor="ctr"/>
                </a:tc>
                <a:tc>
                  <a:txBody>
                    <a:bodyPr/>
                    <a:lstStyle/>
                    <a:p>
                      <a:pPr lvl="0">
                        <a:lnSpc>
                          <a:spcPts val="1950"/>
                        </a:lnSpc>
                        <a:buNone/>
                      </a:pPr>
                      <a:r>
                        <a:rPr lang="en-GB" sz="1400">
                          <a:solidFill>
                            <a:srgbClr val="002060"/>
                          </a:solidFill>
                          <a:effectLst/>
                        </a:rPr>
                        <a:t>15:00-15:05</a:t>
                      </a:r>
                    </a:p>
                  </a:txBody>
                  <a:tcPr marL="68580" marR="68580" anchor="ctr"/>
                </a:tc>
                <a:tc>
                  <a:txBody>
                    <a:bodyPr/>
                    <a:lstStyle/>
                    <a:p>
                      <a:pPr marL="0" marR="0" lvl="0" indent="0" algn="ctr" defTabSz="914400" rtl="0" eaLnBrk="1" fontAlgn="auto" latinLnBrk="0" hangingPunct="1">
                        <a:lnSpc>
                          <a:spcPts val="1950"/>
                        </a:lnSpc>
                        <a:spcBef>
                          <a:spcPts val="0"/>
                        </a:spcBef>
                        <a:spcAft>
                          <a:spcPts val="0"/>
                        </a:spcAft>
                        <a:buClrTx/>
                        <a:buSzTx/>
                        <a:buFontTx/>
                        <a:buNone/>
                        <a:tabLst/>
                        <a:defRPr/>
                      </a:pPr>
                      <a:r>
                        <a:rPr lang="en-GB" sz="1400" kern="1200">
                          <a:solidFill>
                            <a:srgbClr val="002060"/>
                          </a:solidFill>
                          <a:effectLst/>
                        </a:rPr>
                        <a:t>Hubert Dupin &amp; Mario Sisinni</a:t>
                      </a:r>
                      <a:endParaRPr lang="en-GB" sz="1400" noProof="0">
                        <a:solidFill>
                          <a:srgbClr val="002060"/>
                        </a:solidFill>
                        <a:effectLst/>
                      </a:endParaRPr>
                    </a:p>
                    <a:p>
                      <a:pPr marL="0" marR="0" lvl="0" indent="0" algn="ctr" defTabSz="914400" rtl="0" eaLnBrk="1" fontAlgn="auto" latinLnBrk="0" hangingPunct="1">
                        <a:lnSpc>
                          <a:spcPts val="1950"/>
                        </a:lnSpc>
                        <a:spcBef>
                          <a:spcPts val="0"/>
                        </a:spcBef>
                        <a:spcAft>
                          <a:spcPts val="0"/>
                        </a:spcAft>
                        <a:buClrTx/>
                        <a:buSzTx/>
                        <a:buFontTx/>
                        <a:buNone/>
                        <a:tabLst/>
                        <a:defRPr/>
                      </a:pPr>
                      <a:endParaRPr lang="en-GB" sz="1400" noProof="0">
                        <a:solidFill>
                          <a:srgbClr val="002060"/>
                        </a:solidFill>
                        <a:effectLst/>
                      </a:endParaRPr>
                    </a:p>
                  </a:txBody>
                  <a:tcPr marL="68580" marR="68580" anchor="ctr"/>
                </a:tc>
                <a:extLst>
                  <a:ext uri="{0D108BD9-81ED-4DB2-BD59-A6C34878D82A}">
                    <a16:rowId xmlns:a16="http://schemas.microsoft.com/office/drawing/2014/main" val="1712357885"/>
                  </a:ext>
                </a:extLst>
              </a:tr>
              <a:tr h="664438">
                <a:tc>
                  <a:txBody>
                    <a:bodyPr/>
                    <a:lstStyle/>
                    <a:p>
                      <a:pPr fontAlgn="base">
                        <a:lnSpc>
                          <a:spcPts val="1950"/>
                        </a:lnSpc>
                      </a:pPr>
                      <a:r>
                        <a:rPr lang="en-GB" sz="1400">
                          <a:solidFill>
                            <a:srgbClr val="2C3051"/>
                          </a:solidFill>
                          <a:effectLst/>
                        </a:rPr>
                        <a:t>Concluding remarks and </a:t>
                      </a:r>
                      <a:r>
                        <a:rPr lang="es-ES" sz="1400" u="none" strike="noStrike" noProof="0">
                          <a:solidFill>
                            <a:srgbClr val="2C3051"/>
                          </a:solidFill>
                          <a:effectLst/>
                        </a:rPr>
                        <a:t>Q&amp;A session </a:t>
                      </a:r>
                      <a:endParaRPr lang="en-GB" sz="1400">
                        <a:solidFill>
                          <a:srgbClr val="2C3051"/>
                        </a:solidFill>
                        <a:effectLst/>
                      </a:endParaRPr>
                    </a:p>
                  </a:txBody>
                  <a:tcPr marL="68580" marR="68580" anchor="ctr"/>
                </a:tc>
                <a:tc>
                  <a:txBody>
                    <a:bodyPr/>
                    <a:lstStyle/>
                    <a:p>
                      <a:pPr fontAlgn="base">
                        <a:lnSpc>
                          <a:spcPts val="1950"/>
                        </a:lnSpc>
                      </a:pPr>
                      <a:r>
                        <a:rPr lang="en-GB" sz="1400">
                          <a:solidFill>
                            <a:srgbClr val="002060"/>
                          </a:solidFill>
                          <a:effectLst/>
                        </a:rPr>
                        <a:t>15:05-15:30</a:t>
                      </a:r>
                    </a:p>
                  </a:txBody>
                  <a:tcPr marL="68580" marR="68580" anchor="ctr"/>
                </a:tc>
                <a:tc>
                  <a:txBody>
                    <a:bodyPr/>
                    <a:lstStyle/>
                    <a:p>
                      <a:pPr algn="ctr" fontAlgn="base">
                        <a:lnSpc>
                          <a:spcPts val="1950"/>
                        </a:lnSpc>
                      </a:pPr>
                      <a:r>
                        <a:rPr lang="en-GB" sz="1400" noProof="0">
                          <a:solidFill>
                            <a:srgbClr val="002060"/>
                          </a:solidFill>
                          <a:effectLst/>
                        </a:rPr>
                        <a:t>Moderator: Mehtap Alper, </a:t>
                      </a:r>
                      <a:r>
                        <a:rPr lang="en-GB" sz="1400" u="none" strike="noStrike" noProof="0">
                          <a:solidFill>
                            <a:srgbClr val="002060"/>
                          </a:solidFill>
                          <a:effectLst/>
                        </a:rPr>
                        <a:t>on behalf of DSO entity ENTSO-E Joint Task Force</a:t>
                      </a:r>
                      <a:endParaRPr lang="en-US" sz="1400"/>
                    </a:p>
                  </a:txBody>
                  <a:tcPr marL="68580" marR="68580" anchor="ctr"/>
                </a:tc>
                <a:extLst>
                  <a:ext uri="{0D108BD9-81ED-4DB2-BD59-A6C34878D82A}">
                    <a16:rowId xmlns:a16="http://schemas.microsoft.com/office/drawing/2014/main" val="558331180"/>
                  </a:ext>
                </a:extLst>
              </a:tr>
            </a:tbl>
          </a:graphicData>
        </a:graphic>
      </p:graphicFrame>
    </p:spTree>
    <p:extLst>
      <p:ext uri="{BB962C8B-B14F-4D97-AF65-F5344CB8AC3E}">
        <p14:creationId xmlns:p14="http://schemas.microsoft.com/office/powerpoint/2010/main" val="3923714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34F30-4526-79A9-9F7B-E7D1B446DDB1}"/>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9C0AFDDF-83CE-FF22-4960-98F3AD9B12D8}"/>
              </a:ext>
            </a:extLst>
          </p:cNvPr>
          <p:cNvSpPr/>
          <p:nvPr/>
        </p:nvSpPr>
        <p:spPr>
          <a:xfrm>
            <a:off x="491514" y="1244009"/>
            <a:ext cx="5027853" cy="506109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3" name="Title 2">
            <a:extLst>
              <a:ext uri="{FF2B5EF4-FFF2-40B4-BE49-F238E27FC236}">
                <a16:creationId xmlns:a16="http://schemas.microsoft.com/office/drawing/2014/main" id="{F6136860-9C89-9788-2000-C126ADF9E86D}"/>
              </a:ext>
            </a:extLst>
          </p:cNvPr>
          <p:cNvSpPr>
            <a:spLocks noGrp="1"/>
          </p:cNvSpPr>
          <p:nvPr>
            <p:ph type="title"/>
          </p:nvPr>
        </p:nvSpPr>
        <p:spPr/>
        <p:txBody>
          <a:bodyPr/>
          <a:lstStyle/>
          <a:p>
            <a:r>
              <a:rPr lang="en-US"/>
              <a:t>Overview of System Needs</a:t>
            </a:r>
            <a:endParaRPr lang="en-BE"/>
          </a:p>
        </p:txBody>
      </p:sp>
      <p:sp>
        <p:nvSpPr>
          <p:cNvPr id="7" name="Rectangle: Rounded Corners 6">
            <a:extLst>
              <a:ext uri="{FF2B5EF4-FFF2-40B4-BE49-F238E27FC236}">
                <a16:creationId xmlns:a16="http://schemas.microsoft.com/office/drawing/2014/main" id="{C4D1E4C1-2B25-CCBC-9070-B78DB923F9E5}"/>
              </a:ext>
            </a:extLst>
          </p:cNvPr>
          <p:cNvSpPr/>
          <p:nvPr/>
        </p:nvSpPr>
        <p:spPr>
          <a:xfrm>
            <a:off x="589912" y="4953848"/>
            <a:ext cx="4802044" cy="45894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Short-term flexibility needs (Art 11)</a:t>
            </a: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13BFB3B-8087-D7CB-800A-8842AF02DF8A}"/>
              </a:ext>
            </a:extLst>
          </p:cNvPr>
          <p:cNvSpPr/>
          <p:nvPr/>
        </p:nvSpPr>
        <p:spPr>
          <a:xfrm>
            <a:off x="589912" y="5403815"/>
            <a:ext cx="4835434" cy="82177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Quantify flexibility shortages associated to the management of up- and downward residual load / generation prediction errors based on the margins o</a:t>
            </a: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dispatched units (ERAA / NRAA)</a:t>
            </a:r>
          </a:p>
        </p:txBody>
      </p:sp>
      <p:sp>
        <p:nvSpPr>
          <p:cNvPr id="9" name="Rectangle: Rounded Corners 8">
            <a:extLst>
              <a:ext uri="{FF2B5EF4-FFF2-40B4-BE49-F238E27FC236}">
                <a16:creationId xmlns:a16="http://schemas.microsoft.com/office/drawing/2014/main" id="{F9FB2496-B392-2E86-D55D-ECC6E1754554}"/>
              </a:ext>
            </a:extLst>
          </p:cNvPr>
          <p:cNvSpPr/>
          <p:nvPr/>
        </p:nvSpPr>
        <p:spPr>
          <a:xfrm>
            <a:off x="589912" y="3267368"/>
            <a:ext cx="4846392" cy="46473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Ramping needs (Art 10)</a:t>
            </a: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93A94FCD-882B-F75F-E81F-E5A73D51B6C9}"/>
              </a:ext>
            </a:extLst>
          </p:cNvPr>
          <p:cNvSpPr/>
          <p:nvPr/>
        </p:nvSpPr>
        <p:spPr>
          <a:xfrm>
            <a:off x="560178" y="3732105"/>
            <a:ext cx="4887342" cy="1081939"/>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Quantify flexibility shortages associated to the management of up- and downward residual load ramps over a period of 60 minutes or lower based on the margins of dispatched units (ERAA / NRAA) considering their technical constraints (e.g. ramping constraints)</a:t>
            </a:r>
          </a:p>
        </p:txBody>
      </p:sp>
      <p:sp>
        <p:nvSpPr>
          <p:cNvPr id="11" name="Rectangle: Rounded Corners 10">
            <a:extLst>
              <a:ext uri="{FF2B5EF4-FFF2-40B4-BE49-F238E27FC236}">
                <a16:creationId xmlns:a16="http://schemas.microsoft.com/office/drawing/2014/main" id="{3C485DD2-596A-C126-B1ED-788DF0B8DD5C}"/>
              </a:ext>
            </a:extLst>
          </p:cNvPr>
          <p:cNvSpPr/>
          <p:nvPr/>
        </p:nvSpPr>
        <p:spPr>
          <a:xfrm>
            <a:off x="589912" y="1464980"/>
            <a:ext cx="4846392" cy="464736"/>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RES integration needs (Art 9)</a:t>
            </a: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2BA71C20-9080-97E7-E8D7-77EB2D9E3044}"/>
              </a:ext>
            </a:extLst>
          </p:cNvPr>
          <p:cNvSpPr/>
          <p:nvPr/>
        </p:nvSpPr>
        <p:spPr>
          <a:xfrm>
            <a:off x="589912" y="1929716"/>
            <a:ext cx="4846392" cy="119618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21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Study downward flexibility needs based on behavior of the ERAA/NRAA RES generation curtailment and residual load indicators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Characterize flexibility needs into different timeframes (daily, weekly, seasonal)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Quantify additional capacity of </a:t>
            </a:r>
            <a:r>
              <a:rPr lang="en-US" sz="1200">
                <a:solidFill>
                  <a:prstClr val="black"/>
                </a:solidFill>
                <a:latin typeface="Calibri" panose="020F0502020204030204"/>
              </a:rPr>
              <a:t>technology-neutral flexible resources to cover RES integration needs (i.e. RES integration targets)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E1E4D90-66F8-3493-C32B-ABA9ADD12647}"/>
              </a:ext>
            </a:extLst>
          </p:cNvPr>
          <p:cNvSpPr/>
          <p:nvPr/>
        </p:nvSpPr>
        <p:spPr>
          <a:xfrm>
            <a:off x="1650744" y="1047245"/>
            <a:ext cx="2724727" cy="355641"/>
          </a:xfrm>
          <a:prstGeom prst="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rPr>
              <a:t>System needs indicators</a:t>
            </a:r>
            <a:endParaRPr kumimoji="0" lang="en-BE" sz="18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4" name="Triangolo isoscele 23">
            <a:extLst>
              <a:ext uri="{FF2B5EF4-FFF2-40B4-BE49-F238E27FC236}">
                <a16:creationId xmlns:a16="http://schemas.microsoft.com/office/drawing/2014/main" id="{CDB94996-CE95-C45F-B127-08A095D504C9}"/>
              </a:ext>
            </a:extLst>
          </p:cNvPr>
          <p:cNvSpPr/>
          <p:nvPr/>
        </p:nvSpPr>
        <p:spPr>
          <a:xfrm rot="5400000">
            <a:off x="5702596" y="5554048"/>
            <a:ext cx="414669" cy="21265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ocument 9">
            <a:extLst>
              <a:ext uri="{FF2B5EF4-FFF2-40B4-BE49-F238E27FC236}">
                <a16:creationId xmlns:a16="http://schemas.microsoft.com/office/drawing/2014/main" id="{6E23E562-507E-B203-6ED2-8C63A5B4A107}"/>
              </a:ext>
            </a:extLst>
          </p:cNvPr>
          <p:cNvSpPr/>
          <p:nvPr/>
        </p:nvSpPr>
        <p:spPr>
          <a:xfrm>
            <a:off x="-11858" y="6441897"/>
            <a:ext cx="1131742" cy="205484"/>
          </a:xfrm>
          <a:prstGeom prst="homePlat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latin typeface="Calibri" panose="020F0502020204030204" pitchFamily="34" charset="0"/>
                <a:ea typeface="Calibri" panose="020F0502020204030204" pitchFamily="34" charset="0"/>
                <a:cs typeface="Calibri" panose="020F0502020204030204" pitchFamily="34" charset="0"/>
              </a:rPr>
              <a:t>ART 08-11</a:t>
            </a:r>
          </a:p>
        </p:txBody>
      </p:sp>
      <p:cxnSp>
        <p:nvCxnSpPr>
          <p:cNvPr id="4" name="Connettore 2 3">
            <a:extLst>
              <a:ext uri="{FF2B5EF4-FFF2-40B4-BE49-F238E27FC236}">
                <a16:creationId xmlns:a16="http://schemas.microsoft.com/office/drawing/2014/main" id="{2E3282E5-ACA0-0EE5-7EDA-BF59625855B0}"/>
              </a:ext>
            </a:extLst>
          </p:cNvPr>
          <p:cNvCxnSpPr>
            <a:cxnSpLocks/>
          </p:cNvCxnSpPr>
          <p:nvPr/>
        </p:nvCxnSpPr>
        <p:spPr>
          <a:xfrm>
            <a:off x="6303470" y="4853702"/>
            <a:ext cx="31467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a:extLst>
              <a:ext uri="{FF2B5EF4-FFF2-40B4-BE49-F238E27FC236}">
                <a16:creationId xmlns:a16="http://schemas.microsoft.com/office/drawing/2014/main" id="{E1154F9F-1C2C-34FB-44A1-39F1F335C131}"/>
              </a:ext>
            </a:extLst>
          </p:cNvPr>
          <p:cNvCxnSpPr>
            <a:cxnSpLocks/>
          </p:cNvCxnSpPr>
          <p:nvPr/>
        </p:nvCxnSpPr>
        <p:spPr>
          <a:xfrm flipV="1">
            <a:off x="6536617" y="2791819"/>
            <a:ext cx="0" cy="2160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ttangolo 12">
            <a:extLst>
              <a:ext uri="{FF2B5EF4-FFF2-40B4-BE49-F238E27FC236}">
                <a16:creationId xmlns:a16="http://schemas.microsoft.com/office/drawing/2014/main" id="{1578AA51-AC5A-E4CF-2A1F-7D9E455EC26B}"/>
              </a:ext>
            </a:extLst>
          </p:cNvPr>
          <p:cNvSpPr/>
          <p:nvPr/>
        </p:nvSpPr>
        <p:spPr>
          <a:xfrm>
            <a:off x="6778664" y="3984126"/>
            <a:ext cx="277904" cy="8695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a:extLst>
              <a:ext uri="{FF2B5EF4-FFF2-40B4-BE49-F238E27FC236}">
                <a16:creationId xmlns:a16="http://schemas.microsoft.com/office/drawing/2014/main" id="{200BE052-FB1E-6BEA-9205-20B7C9618DD9}"/>
              </a:ext>
            </a:extLst>
          </p:cNvPr>
          <p:cNvSpPr/>
          <p:nvPr/>
        </p:nvSpPr>
        <p:spPr>
          <a:xfrm>
            <a:off x="7720637" y="3482102"/>
            <a:ext cx="277904" cy="1371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tangolo 14">
            <a:extLst>
              <a:ext uri="{FF2B5EF4-FFF2-40B4-BE49-F238E27FC236}">
                <a16:creationId xmlns:a16="http://schemas.microsoft.com/office/drawing/2014/main" id="{90017371-0767-83C7-E7BA-0A2987D2AC0C}"/>
              </a:ext>
            </a:extLst>
          </p:cNvPr>
          <p:cNvSpPr/>
          <p:nvPr/>
        </p:nvSpPr>
        <p:spPr>
          <a:xfrm>
            <a:off x="7222425" y="3482102"/>
            <a:ext cx="277904" cy="4354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sellaDiTesto 15">
            <a:extLst>
              <a:ext uri="{FF2B5EF4-FFF2-40B4-BE49-F238E27FC236}">
                <a16:creationId xmlns:a16="http://schemas.microsoft.com/office/drawing/2014/main" id="{E104D72C-9E37-54D9-7916-35396960093D}"/>
              </a:ext>
            </a:extLst>
          </p:cNvPr>
          <p:cNvSpPr txBox="1"/>
          <p:nvPr/>
        </p:nvSpPr>
        <p:spPr>
          <a:xfrm>
            <a:off x="5966678" y="2792060"/>
            <a:ext cx="453398" cy="282506"/>
          </a:xfrm>
          <a:prstGeom prst="rect">
            <a:avLst/>
          </a:prstGeom>
        </p:spPr>
        <p:txBody>
          <a:bodyPr vert="horz" wrap="square" lIns="91440" tIns="45720" rIns="91440" bIns="45720" rtlCol="0" anchor="t">
            <a:normAutofit fontScale="85000" lnSpcReduction="20000"/>
          </a:bodyPr>
          <a:lstStyle/>
          <a:p>
            <a:r>
              <a:rPr lang="en-US" b="1">
                <a:solidFill>
                  <a:schemeClr val="accent1"/>
                </a:solidFill>
              </a:rPr>
              <a:t>RL</a:t>
            </a:r>
          </a:p>
        </p:txBody>
      </p:sp>
      <p:sp>
        <p:nvSpPr>
          <p:cNvPr id="17" name="CasellaDiTesto 16">
            <a:extLst>
              <a:ext uri="{FF2B5EF4-FFF2-40B4-BE49-F238E27FC236}">
                <a16:creationId xmlns:a16="http://schemas.microsoft.com/office/drawing/2014/main" id="{BAFC970C-5D0D-ABC4-EF61-CCF1886FCB5C}"/>
              </a:ext>
            </a:extLst>
          </p:cNvPr>
          <p:cNvSpPr txBox="1"/>
          <p:nvPr/>
        </p:nvSpPr>
        <p:spPr>
          <a:xfrm>
            <a:off x="8526172" y="5042201"/>
            <a:ext cx="692862" cy="528919"/>
          </a:xfrm>
          <a:prstGeom prst="rect">
            <a:avLst/>
          </a:prstGeom>
        </p:spPr>
        <p:txBody>
          <a:bodyPr vert="horz" wrap="square" lIns="91440" tIns="45720" rIns="91440" bIns="45720" rtlCol="0" anchor="t">
            <a:normAutofit fontScale="62500" lnSpcReduction="20000"/>
          </a:bodyPr>
          <a:lstStyle/>
          <a:p>
            <a:pPr algn="ctr"/>
            <a:r>
              <a:rPr lang="en-US" b="1">
                <a:solidFill>
                  <a:schemeClr val="accent1"/>
                </a:solidFill>
              </a:rPr>
              <a:t>H2 (actual)</a:t>
            </a:r>
          </a:p>
        </p:txBody>
      </p:sp>
      <p:sp>
        <p:nvSpPr>
          <p:cNvPr id="19" name="CasellaDiTesto 18">
            <a:extLst>
              <a:ext uri="{FF2B5EF4-FFF2-40B4-BE49-F238E27FC236}">
                <a16:creationId xmlns:a16="http://schemas.microsoft.com/office/drawing/2014/main" id="{6F0A15A3-94F5-EBAA-248A-2ADE40A2731B}"/>
              </a:ext>
            </a:extLst>
          </p:cNvPr>
          <p:cNvSpPr txBox="1"/>
          <p:nvPr/>
        </p:nvSpPr>
        <p:spPr>
          <a:xfrm>
            <a:off x="6560009" y="5033237"/>
            <a:ext cx="821557" cy="528919"/>
          </a:xfrm>
          <a:prstGeom prst="rect">
            <a:avLst/>
          </a:prstGeom>
        </p:spPr>
        <p:txBody>
          <a:bodyPr vert="horz" wrap="square" lIns="91440" tIns="45720" rIns="91440" bIns="45720" rtlCol="0" anchor="t">
            <a:normAutofit fontScale="62500" lnSpcReduction="20000"/>
          </a:bodyPr>
          <a:lstStyle/>
          <a:p>
            <a:pPr algn="ctr"/>
            <a:r>
              <a:rPr lang="en-US" b="1">
                <a:solidFill>
                  <a:schemeClr val="accent1"/>
                </a:solidFill>
              </a:rPr>
              <a:t>H1 (forecast)</a:t>
            </a:r>
          </a:p>
        </p:txBody>
      </p:sp>
      <p:sp>
        <p:nvSpPr>
          <p:cNvPr id="21" name="CasellaDiTesto 20">
            <a:extLst>
              <a:ext uri="{FF2B5EF4-FFF2-40B4-BE49-F238E27FC236}">
                <a16:creationId xmlns:a16="http://schemas.microsoft.com/office/drawing/2014/main" id="{F1076231-98D5-C18A-399B-C5D5F8D4F276}"/>
              </a:ext>
            </a:extLst>
          </p:cNvPr>
          <p:cNvSpPr txBox="1"/>
          <p:nvPr/>
        </p:nvSpPr>
        <p:spPr>
          <a:xfrm>
            <a:off x="6302488" y="2139101"/>
            <a:ext cx="3267633" cy="369332"/>
          </a:xfrm>
          <a:prstGeom prst="rect">
            <a:avLst/>
          </a:prstGeom>
          <a:noFill/>
        </p:spPr>
        <p:txBody>
          <a:bodyPr wrap="square" rtlCol="0">
            <a:spAutoFit/>
          </a:bodyPr>
          <a:lstStyle/>
          <a:p>
            <a:pPr algn="ctr"/>
            <a:r>
              <a:rPr lang="en-US" b="1"/>
              <a:t>Intraday - Forecast error</a:t>
            </a:r>
            <a:endParaRPr lang="en-US"/>
          </a:p>
        </p:txBody>
      </p:sp>
      <p:sp>
        <p:nvSpPr>
          <p:cNvPr id="22" name="Rettangolo 21">
            <a:extLst>
              <a:ext uri="{FF2B5EF4-FFF2-40B4-BE49-F238E27FC236}">
                <a16:creationId xmlns:a16="http://schemas.microsoft.com/office/drawing/2014/main" id="{EEB62F86-730C-5C5A-2424-FAB4B10E2EE0}"/>
              </a:ext>
            </a:extLst>
          </p:cNvPr>
          <p:cNvSpPr/>
          <p:nvPr/>
        </p:nvSpPr>
        <p:spPr>
          <a:xfrm>
            <a:off x="8762565" y="3302104"/>
            <a:ext cx="277904" cy="15515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ttangolo 24">
            <a:extLst>
              <a:ext uri="{FF2B5EF4-FFF2-40B4-BE49-F238E27FC236}">
                <a16:creationId xmlns:a16="http://schemas.microsoft.com/office/drawing/2014/main" id="{307F8BA7-19FB-B0DE-BC84-01B24651A31E}"/>
              </a:ext>
            </a:extLst>
          </p:cNvPr>
          <p:cNvSpPr/>
          <p:nvPr/>
        </p:nvSpPr>
        <p:spPr>
          <a:xfrm>
            <a:off x="8274627" y="3302105"/>
            <a:ext cx="277904" cy="179998"/>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sellaDiTesto 25">
            <a:extLst>
              <a:ext uri="{FF2B5EF4-FFF2-40B4-BE49-F238E27FC236}">
                <a16:creationId xmlns:a16="http://schemas.microsoft.com/office/drawing/2014/main" id="{DF6C1B9A-39F7-38F9-27FF-F84F8E140081}"/>
              </a:ext>
            </a:extLst>
          </p:cNvPr>
          <p:cNvSpPr txBox="1"/>
          <p:nvPr/>
        </p:nvSpPr>
        <p:spPr>
          <a:xfrm>
            <a:off x="7448810" y="5033237"/>
            <a:ext cx="821557" cy="528919"/>
          </a:xfrm>
          <a:prstGeom prst="rect">
            <a:avLst/>
          </a:prstGeom>
        </p:spPr>
        <p:txBody>
          <a:bodyPr vert="horz" wrap="square" lIns="91440" tIns="45720" rIns="91440" bIns="45720" rtlCol="0" anchor="t">
            <a:normAutofit fontScale="62500" lnSpcReduction="20000"/>
          </a:bodyPr>
          <a:lstStyle/>
          <a:p>
            <a:pPr algn="ctr"/>
            <a:r>
              <a:rPr lang="en-US" b="1">
                <a:solidFill>
                  <a:schemeClr val="accent1"/>
                </a:solidFill>
              </a:rPr>
              <a:t>H2 (forecast)</a:t>
            </a:r>
          </a:p>
        </p:txBody>
      </p:sp>
      <p:sp>
        <p:nvSpPr>
          <p:cNvPr id="27" name="Rettangolo 26">
            <a:extLst>
              <a:ext uri="{FF2B5EF4-FFF2-40B4-BE49-F238E27FC236}">
                <a16:creationId xmlns:a16="http://schemas.microsoft.com/office/drawing/2014/main" id="{A57D948B-EB01-A6DF-45AC-7753DAD5F9F8}"/>
              </a:ext>
            </a:extLst>
          </p:cNvPr>
          <p:cNvSpPr/>
          <p:nvPr/>
        </p:nvSpPr>
        <p:spPr>
          <a:xfrm>
            <a:off x="10302898" y="2400513"/>
            <a:ext cx="277904" cy="764064"/>
          </a:xfrm>
          <a:prstGeom prst="rect">
            <a:avLst/>
          </a:prstGeom>
          <a:solidFill>
            <a:srgbClr val="FAC6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6">
            <a:extLst>
              <a:ext uri="{FF2B5EF4-FFF2-40B4-BE49-F238E27FC236}">
                <a16:creationId xmlns:a16="http://schemas.microsoft.com/office/drawing/2014/main" id="{05C2552D-7582-78C9-BBC5-584DCED1AF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2833" y="2469498"/>
            <a:ext cx="597467" cy="597467"/>
          </a:xfrm>
          <a:prstGeom prst="rect">
            <a:avLst/>
          </a:prstGeom>
        </p:spPr>
      </p:pic>
      <p:cxnSp>
        <p:nvCxnSpPr>
          <p:cNvPr id="29" name="Connettore diritto 28">
            <a:extLst>
              <a:ext uri="{FF2B5EF4-FFF2-40B4-BE49-F238E27FC236}">
                <a16:creationId xmlns:a16="http://schemas.microsoft.com/office/drawing/2014/main" id="{0B853238-07D0-3F11-7861-AE65F78A0919}"/>
              </a:ext>
            </a:extLst>
          </p:cNvPr>
          <p:cNvCxnSpPr>
            <a:cxnSpLocks/>
          </p:cNvCxnSpPr>
          <p:nvPr/>
        </p:nvCxnSpPr>
        <p:spPr>
          <a:xfrm flipH="1" flipV="1">
            <a:off x="10366491" y="2400512"/>
            <a:ext cx="793418" cy="4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0D710E9A-E55A-9DA5-C9EA-6A7020592742}"/>
              </a:ext>
            </a:extLst>
          </p:cNvPr>
          <p:cNvCxnSpPr>
            <a:cxnSpLocks/>
          </p:cNvCxnSpPr>
          <p:nvPr/>
        </p:nvCxnSpPr>
        <p:spPr>
          <a:xfrm>
            <a:off x="11126195" y="2425115"/>
            <a:ext cx="0" cy="263855"/>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AFA6F891-D685-E8A6-1DBC-0E4612CCC37F}"/>
              </a:ext>
            </a:extLst>
          </p:cNvPr>
          <p:cNvSpPr txBox="1"/>
          <p:nvPr/>
        </p:nvSpPr>
        <p:spPr>
          <a:xfrm>
            <a:off x="10127900" y="3254526"/>
            <a:ext cx="669567"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mn-cs"/>
              </a:rPr>
              <a:t>Required RL ramp</a:t>
            </a:r>
          </a:p>
        </p:txBody>
      </p:sp>
      <p:sp>
        <p:nvSpPr>
          <p:cNvPr id="32" name="CasellaDiTesto 31">
            <a:extLst>
              <a:ext uri="{FF2B5EF4-FFF2-40B4-BE49-F238E27FC236}">
                <a16:creationId xmlns:a16="http://schemas.microsoft.com/office/drawing/2014/main" id="{D46AD9C3-6C74-3CB7-5539-B930DEA67D98}"/>
              </a:ext>
            </a:extLst>
          </p:cNvPr>
          <p:cNvSpPr txBox="1"/>
          <p:nvPr/>
        </p:nvSpPr>
        <p:spPr>
          <a:xfrm>
            <a:off x="10747173" y="3254526"/>
            <a:ext cx="825473"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Calibri" panose="020F0502020204030204"/>
                <a:ea typeface="+mn-ea"/>
                <a:cs typeface="+mn-cs"/>
              </a:rPr>
              <a:t>Actual ramp-up capability</a:t>
            </a:r>
          </a:p>
        </p:txBody>
      </p:sp>
      <p:sp>
        <p:nvSpPr>
          <p:cNvPr id="33" name="CasellaDiTesto 32">
            <a:extLst>
              <a:ext uri="{FF2B5EF4-FFF2-40B4-BE49-F238E27FC236}">
                <a16:creationId xmlns:a16="http://schemas.microsoft.com/office/drawing/2014/main" id="{9700AE1A-4C9B-487B-C020-B1085545E02F}"/>
              </a:ext>
            </a:extLst>
          </p:cNvPr>
          <p:cNvSpPr txBox="1"/>
          <p:nvPr/>
        </p:nvSpPr>
        <p:spPr>
          <a:xfrm>
            <a:off x="11157359" y="2426664"/>
            <a:ext cx="904661" cy="24622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C00000"/>
                </a:solidFill>
                <a:effectLst/>
                <a:uLnTx/>
                <a:uFillTx/>
                <a:latin typeface="Calibri" panose="020F0502020204030204"/>
                <a:ea typeface="+mn-ea"/>
                <a:cs typeface="+mn-cs"/>
              </a:rPr>
              <a:t>Gap</a:t>
            </a:r>
          </a:p>
        </p:txBody>
      </p:sp>
      <p:sp>
        <p:nvSpPr>
          <p:cNvPr id="34" name="Ovale 33">
            <a:extLst>
              <a:ext uri="{FF2B5EF4-FFF2-40B4-BE49-F238E27FC236}">
                <a16:creationId xmlns:a16="http://schemas.microsoft.com/office/drawing/2014/main" id="{3D2EAB73-CFAD-9927-70D7-80BC4CF80375}"/>
              </a:ext>
            </a:extLst>
          </p:cNvPr>
          <p:cNvSpPr/>
          <p:nvPr/>
        </p:nvSpPr>
        <p:spPr>
          <a:xfrm>
            <a:off x="9799518" y="1929716"/>
            <a:ext cx="2186855" cy="198788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ttangolo 34">
            <a:extLst>
              <a:ext uri="{FF2B5EF4-FFF2-40B4-BE49-F238E27FC236}">
                <a16:creationId xmlns:a16="http://schemas.microsoft.com/office/drawing/2014/main" id="{5A15D297-37F5-E96F-AC95-0F3F2E6C6D5E}"/>
              </a:ext>
            </a:extLst>
          </p:cNvPr>
          <p:cNvSpPr/>
          <p:nvPr/>
        </p:nvSpPr>
        <p:spPr>
          <a:xfrm>
            <a:off x="10990087" y="2709107"/>
            <a:ext cx="277904" cy="455470"/>
          </a:xfrm>
          <a:prstGeom prst="rect">
            <a:avLst/>
          </a:prstGeom>
          <a:solidFill>
            <a:srgbClr val="FAC6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Connettore curvo 35">
            <a:extLst>
              <a:ext uri="{FF2B5EF4-FFF2-40B4-BE49-F238E27FC236}">
                <a16:creationId xmlns:a16="http://schemas.microsoft.com/office/drawing/2014/main" id="{1DE48F8E-3163-490D-AA85-754796E2C9BC}"/>
              </a:ext>
            </a:extLst>
          </p:cNvPr>
          <p:cNvCxnSpPr>
            <a:cxnSpLocks/>
          </p:cNvCxnSpPr>
          <p:nvPr/>
        </p:nvCxnSpPr>
        <p:spPr>
          <a:xfrm flipV="1">
            <a:off x="8451898" y="2768232"/>
            <a:ext cx="789839" cy="22216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Ovale 36">
            <a:extLst>
              <a:ext uri="{FF2B5EF4-FFF2-40B4-BE49-F238E27FC236}">
                <a16:creationId xmlns:a16="http://schemas.microsoft.com/office/drawing/2014/main" id="{EDEA9611-8EDF-42FC-7917-5E8AB3296093}"/>
              </a:ext>
            </a:extLst>
          </p:cNvPr>
          <p:cNvSpPr/>
          <p:nvPr/>
        </p:nvSpPr>
        <p:spPr>
          <a:xfrm>
            <a:off x="8103774" y="3002283"/>
            <a:ext cx="604380" cy="7912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384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BE6CE-3544-79C8-D797-C27455E3EB1A}"/>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EF5B16E6-18E3-F7C5-165B-E1155AC1DC62}"/>
              </a:ext>
            </a:extLst>
          </p:cNvPr>
          <p:cNvSpPr/>
          <p:nvPr/>
        </p:nvSpPr>
        <p:spPr>
          <a:xfrm>
            <a:off x="597840" y="1546182"/>
            <a:ext cx="5027853" cy="376563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3" name="Title 2">
            <a:extLst>
              <a:ext uri="{FF2B5EF4-FFF2-40B4-BE49-F238E27FC236}">
                <a16:creationId xmlns:a16="http://schemas.microsoft.com/office/drawing/2014/main" id="{6C9AF840-993B-0A0A-8148-A540E1C4416B}"/>
              </a:ext>
            </a:extLst>
          </p:cNvPr>
          <p:cNvSpPr>
            <a:spLocks noGrp="1"/>
          </p:cNvSpPr>
          <p:nvPr>
            <p:ph type="title"/>
          </p:nvPr>
        </p:nvSpPr>
        <p:spPr/>
        <p:txBody>
          <a:bodyPr/>
          <a:lstStyle/>
          <a:p>
            <a:r>
              <a:rPr lang="en-US"/>
              <a:t>Overview of Transmission network needs</a:t>
            </a:r>
            <a:endParaRPr lang="en-BE"/>
          </a:p>
        </p:txBody>
      </p:sp>
      <p:sp>
        <p:nvSpPr>
          <p:cNvPr id="9" name="Rectangle: Rounded Corners 8">
            <a:extLst>
              <a:ext uri="{FF2B5EF4-FFF2-40B4-BE49-F238E27FC236}">
                <a16:creationId xmlns:a16="http://schemas.microsoft.com/office/drawing/2014/main" id="{046CCF81-4DEB-F37B-FAD3-E93CC57B81E6}"/>
              </a:ext>
            </a:extLst>
          </p:cNvPr>
          <p:cNvSpPr/>
          <p:nvPr/>
        </p:nvSpPr>
        <p:spPr>
          <a:xfrm>
            <a:off x="697829" y="3636886"/>
            <a:ext cx="4846392" cy="46473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Upward transmission network needs (Art 14)</a:t>
            </a: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A9106672-EA24-F8FD-788C-C04E85926E72}"/>
              </a:ext>
            </a:extLst>
          </p:cNvPr>
          <p:cNvSpPr/>
          <p:nvPr/>
        </p:nvSpPr>
        <p:spPr>
          <a:xfrm>
            <a:off x="668095" y="4101623"/>
            <a:ext cx="4887342" cy="108193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21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Correspond to energy not delivered due to transmission network constraints, which are not accounted in copper plate view</a:t>
            </a:r>
          </a:p>
        </p:txBody>
      </p:sp>
      <p:sp>
        <p:nvSpPr>
          <p:cNvPr id="11" name="Rectangle: Rounded Corners 10">
            <a:extLst>
              <a:ext uri="{FF2B5EF4-FFF2-40B4-BE49-F238E27FC236}">
                <a16:creationId xmlns:a16="http://schemas.microsoft.com/office/drawing/2014/main" id="{5389C6E8-0DFC-8F96-E67B-D101C6213C66}"/>
              </a:ext>
            </a:extLst>
          </p:cNvPr>
          <p:cNvSpPr/>
          <p:nvPr/>
        </p:nvSpPr>
        <p:spPr>
          <a:xfrm>
            <a:off x="696238" y="1896454"/>
            <a:ext cx="4846392" cy="46473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olidFill>
                  <a:prstClr val="white"/>
                </a:solidFill>
                <a:latin typeface="Calibri" panose="020F0502020204030204"/>
              </a:rPr>
              <a:t>Downward transmission network needs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(Art 14)</a:t>
            </a: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35688E9E-DB3D-A542-3090-4A8E58B84677}"/>
              </a:ext>
            </a:extLst>
          </p:cNvPr>
          <p:cNvSpPr/>
          <p:nvPr/>
        </p:nvSpPr>
        <p:spPr>
          <a:xfrm>
            <a:off x="696238" y="2361190"/>
            <a:ext cx="4846392" cy="1071068"/>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21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Correspond to generation curtailment due to transmission network constraints, which are not accounted in copper plate view</a:t>
            </a:r>
          </a:p>
        </p:txBody>
      </p:sp>
      <p:sp>
        <p:nvSpPr>
          <p:cNvPr id="20" name="Rectangle 19">
            <a:extLst>
              <a:ext uri="{FF2B5EF4-FFF2-40B4-BE49-F238E27FC236}">
                <a16:creationId xmlns:a16="http://schemas.microsoft.com/office/drawing/2014/main" id="{BF88FBB6-0F23-60CF-CF10-29C6AAC38721}"/>
              </a:ext>
            </a:extLst>
          </p:cNvPr>
          <p:cNvSpPr/>
          <p:nvPr/>
        </p:nvSpPr>
        <p:spPr>
          <a:xfrm>
            <a:off x="1759190" y="1404023"/>
            <a:ext cx="2724727" cy="356467"/>
          </a:xfrm>
          <a:prstGeom prst="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olidFill>
                  <a:srgbClr val="3A3A3F"/>
                </a:solidFill>
                <a:latin typeface="Calibri" panose="020F0502020204030204" pitchFamily="34" charset="0"/>
                <a:ea typeface="Calibri" panose="020F0502020204030204" pitchFamily="34" charset="0"/>
                <a:cs typeface="Calibri" panose="020F0502020204030204" pitchFamily="34" charset="0"/>
              </a:rPr>
              <a:t>Network</a:t>
            </a:r>
            <a:r>
              <a:rPr kumimoji="0" lang="en-US" sz="18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rPr>
              <a:t> needs indicators</a:t>
            </a:r>
            <a:endParaRPr kumimoji="0" lang="en-BE" sz="18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riangolo isoscele 1">
            <a:extLst>
              <a:ext uri="{FF2B5EF4-FFF2-40B4-BE49-F238E27FC236}">
                <a16:creationId xmlns:a16="http://schemas.microsoft.com/office/drawing/2014/main" id="{2005C289-06DA-3E33-FAC9-875C7F2153BC}"/>
              </a:ext>
            </a:extLst>
          </p:cNvPr>
          <p:cNvSpPr/>
          <p:nvPr/>
        </p:nvSpPr>
        <p:spPr>
          <a:xfrm rot="5400000">
            <a:off x="5808922" y="2790398"/>
            <a:ext cx="414669" cy="21265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a:extLst>
              <a:ext uri="{FF2B5EF4-FFF2-40B4-BE49-F238E27FC236}">
                <a16:creationId xmlns:a16="http://schemas.microsoft.com/office/drawing/2014/main" id="{7BBC3AE1-E35D-9B48-2DBE-3390117537A4}"/>
              </a:ext>
            </a:extLst>
          </p:cNvPr>
          <p:cNvSpPr txBox="1"/>
          <p:nvPr/>
        </p:nvSpPr>
        <p:spPr>
          <a:xfrm>
            <a:off x="6411433" y="2635113"/>
            <a:ext cx="5199321" cy="523220"/>
          </a:xfrm>
          <a:prstGeom prst="rect">
            <a:avLst/>
          </a:prstGeom>
          <a:noFill/>
        </p:spPr>
        <p:txBody>
          <a:bodyPr wrap="square" rtlCol="0">
            <a:spAutoFit/>
          </a:bodyPr>
          <a:lstStyle/>
          <a:p>
            <a:r>
              <a:rPr lang="en-US" sz="1400">
                <a:latin typeface="Calibri" panose="020F0502020204030204" pitchFamily="34" charset="0"/>
                <a:ea typeface="Calibri" panose="020F0502020204030204" pitchFamily="34" charset="0"/>
                <a:cs typeface="Calibri" panose="020F0502020204030204" pitchFamily="34" charset="0"/>
              </a:rPr>
              <a:t>Optionally assessed by TSOs and then used to fine-tune RES integration system needs (Art 15)</a:t>
            </a:r>
          </a:p>
        </p:txBody>
      </p:sp>
      <p:sp>
        <p:nvSpPr>
          <p:cNvPr id="13" name="CasellaDiTesto 12">
            <a:extLst>
              <a:ext uri="{FF2B5EF4-FFF2-40B4-BE49-F238E27FC236}">
                <a16:creationId xmlns:a16="http://schemas.microsoft.com/office/drawing/2014/main" id="{89BE0B46-1363-3930-6392-89486287BD8C}"/>
              </a:ext>
            </a:extLst>
          </p:cNvPr>
          <p:cNvSpPr txBox="1"/>
          <p:nvPr/>
        </p:nvSpPr>
        <p:spPr>
          <a:xfrm>
            <a:off x="6411433" y="4434754"/>
            <a:ext cx="5199321" cy="523220"/>
          </a:xfrm>
          <a:prstGeom prst="rect">
            <a:avLst/>
          </a:prstGeom>
          <a:noFill/>
        </p:spPr>
        <p:txBody>
          <a:bodyPr wrap="square" rtlCol="0">
            <a:spAutoFit/>
          </a:bodyPr>
          <a:lstStyle/>
          <a:p>
            <a:r>
              <a:rPr lang="en-US" sz="1400">
                <a:latin typeface="Calibri" panose="020F0502020204030204" pitchFamily="34" charset="0"/>
                <a:ea typeface="Calibri" panose="020F0502020204030204" pitchFamily="34" charset="0"/>
                <a:cs typeface="Calibri" panose="020F0502020204030204" pitchFamily="34" charset="0"/>
              </a:rPr>
              <a:t>Optionally assessed by TSOs to address conditions that are not observed from a system perspective</a:t>
            </a:r>
          </a:p>
        </p:txBody>
      </p:sp>
      <p:sp>
        <p:nvSpPr>
          <p:cNvPr id="23" name="Triangolo isoscele 22">
            <a:extLst>
              <a:ext uri="{FF2B5EF4-FFF2-40B4-BE49-F238E27FC236}">
                <a16:creationId xmlns:a16="http://schemas.microsoft.com/office/drawing/2014/main" id="{70BA6C04-EC45-DEB1-74D9-5AF174661944}"/>
              </a:ext>
            </a:extLst>
          </p:cNvPr>
          <p:cNvSpPr/>
          <p:nvPr/>
        </p:nvSpPr>
        <p:spPr>
          <a:xfrm rot="5400000">
            <a:off x="5808922" y="4541082"/>
            <a:ext cx="414669" cy="21265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ocument 9">
            <a:extLst>
              <a:ext uri="{FF2B5EF4-FFF2-40B4-BE49-F238E27FC236}">
                <a16:creationId xmlns:a16="http://schemas.microsoft.com/office/drawing/2014/main" id="{D63C7589-855C-F7E3-3D94-9935A3E0BEDD}"/>
              </a:ext>
            </a:extLst>
          </p:cNvPr>
          <p:cNvSpPr/>
          <p:nvPr/>
        </p:nvSpPr>
        <p:spPr>
          <a:xfrm>
            <a:off x="-11858" y="6441897"/>
            <a:ext cx="1131742" cy="205484"/>
          </a:xfrm>
          <a:prstGeom prst="homePlat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latin typeface="Calibri" panose="020F0502020204030204" pitchFamily="34" charset="0"/>
                <a:ea typeface="Calibri" panose="020F0502020204030204" pitchFamily="34" charset="0"/>
                <a:cs typeface="Calibri" panose="020F0502020204030204" pitchFamily="34" charset="0"/>
              </a:rPr>
              <a:t>ART 14</a:t>
            </a:r>
          </a:p>
        </p:txBody>
      </p:sp>
    </p:spTree>
    <p:extLst>
      <p:ext uri="{BB962C8B-B14F-4D97-AF65-F5344CB8AC3E}">
        <p14:creationId xmlns:p14="http://schemas.microsoft.com/office/powerpoint/2010/main" val="3093370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l="-4000" r="-4000"/>
          </a:stretch>
        </a:blipFill>
        <a:effectLst/>
      </p:bgPr>
    </p:bg>
    <p:spTree>
      <p:nvGrpSpPr>
        <p:cNvPr id="1" name="">
          <a:extLst>
            <a:ext uri="{FF2B5EF4-FFF2-40B4-BE49-F238E27FC236}">
              <a16:creationId xmlns:a16="http://schemas.microsoft.com/office/drawing/2014/main" id="{79021DB9-9271-799C-CB2B-E813400A5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5E8724-10E5-62F7-CBA6-934A291B11F3}"/>
              </a:ext>
            </a:extLst>
          </p:cNvPr>
          <p:cNvSpPr>
            <a:spLocks noGrp="1"/>
          </p:cNvSpPr>
          <p:nvPr>
            <p:ph type="ctrTitle"/>
          </p:nvPr>
        </p:nvSpPr>
        <p:spPr>
          <a:xfrm>
            <a:off x="290669" y="4520036"/>
            <a:ext cx="6330199" cy="1005840"/>
          </a:xfrm>
        </p:spPr>
        <p:txBody>
          <a:bodyPr lIns="91440" tIns="45720" rIns="91440" bIns="45720" anchor="ctr"/>
          <a:lstStyle/>
          <a:p>
            <a:r>
              <a:rPr lang="en-US" dirty="0">
                <a:latin typeface="Calibri" panose="020F0502020204030204" pitchFamily="34" charset="0"/>
                <a:ea typeface="Calibri" panose="020F0502020204030204" pitchFamily="34" charset="0"/>
                <a:cs typeface="Calibri" panose="020F0502020204030204" pitchFamily="34" charset="0"/>
              </a:rPr>
              <a:t>DSO Flexibility Needs </a:t>
            </a:r>
          </a:p>
        </p:txBody>
      </p:sp>
      <p:sp>
        <p:nvSpPr>
          <p:cNvPr id="7" name="TextBox 6">
            <a:extLst>
              <a:ext uri="{FF2B5EF4-FFF2-40B4-BE49-F238E27FC236}">
                <a16:creationId xmlns:a16="http://schemas.microsoft.com/office/drawing/2014/main" id="{7EBD3E91-EFE5-DD65-C6AC-2EE3D4D38A89}"/>
              </a:ext>
            </a:extLst>
          </p:cNvPr>
          <p:cNvSpPr txBox="1"/>
          <p:nvPr/>
        </p:nvSpPr>
        <p:spPr>
          <a:xfrm>
            <a:off x="290751" y="3423834"/>
            <a:ext cx="105308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Hubert Dupin</a:t>
            </a:r>
          </a:p>
          <a:p>
            <a:endParaRPr lang="en-GB"/>
          </a:p>
        </p:txBody>
      </p:sp>
      <p:pic>
        <p:nvPicPr>
          <p:cNvPr id="3" name="Picture 2" descr="Power Regions">
            <a:extLst>
              <a:ext uri="{FF2B5EF4-FFF2-40B4-BE49-F238E27FC236}">
                <a16:creationId xmlns:a16="http://schemas.microsoft.com/office/drawing/2014/main" id="{2A0472A2-1E51-D033-4ED8-347439B41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844" y="387761"/>
            <a:ext cx="2215015" cy="76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478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F2066-9EC3-9C77-9E46-18F24B27C2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A8818D-2F1B-EEEB-CE30-0783741449B6}"/>
              </a:ext>
            </a:extLst>
          </p:cNvPr>
          <p:cNvSpPr>
            <a:spLocks noGrp="1"/>
          </p:cNvSpPr>
          <p:nvPr>
            <p:ph type="title"/>
          </p:nvPr>
        </p:nvSpPr>
        <p:spPr/>
        <p:txBody>
          <a:bodyPr/>
          <a:lstStyle/>
          <a:p>
            <a:r>
              <a:rPr lang="en-GB"/>
              <a:t>Distribution Network Flexibility Needs</a:t>
            </a:r>
          </a:p>
        </p:txBody>
      </p:sp>
      <p:sp>
        <p:nvSpPr>
          <p:cNvPr id="5" name="Dikdörtgen 45">
            <a:extLst>
              <a:ext uri="{FF2B5EF4-FFF2-40B4-BE49-F238E27FC236}">
                <a16:creationId xmlns:a16="http://schemas.microsoft.com/office/drawing/2014/main" id="{AF186E9F-B384-41B2-6FD0-DD7B517E6D54}"/>
              </a:ext>
            </a:extLst>
          </p:cNvPr>
          <p:cNvSpPr/>
          <p:nvPr/>
        </p:nvSpPr>
        <p:spPr>
          <a:xfrm>
            <a:off x="669593" y="1881343"/>
            <a:ext cx="4783713" cy="2402991"/>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Dikdörtgen 15">
            <a:extLst>
              <a:ext uri="{FF2B5EF4-FFF2-40B4-BE49-F238E27FC236}">
                <a16:creationId xmlns:a16="http://schemas.microsoft.com/office/drawing/2014/main" id="{0CB33507-1FA3-BFC2-5A23-FFE55005612F}"/>
              </a:ext>
            </a:extLst>
          </p:cNvPr>
          <p:cNvSpPr/>
          <p:nvPr/>
        </p:nvSpPr>
        <p:spPr>
          <a:xfrm>
            <a:off x="1429422" y="2156987"/>
            <a:ext cx="1593486" cy="294639"/>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Scenarios</a:t>
            </a:r>
          </a:p>
        </p:txBody>
      </p:sp>
      <p:sp>
        <p:nvSpPr>
          <p:cNvPr id="7" name="Dikdörtgen 16">
            <a:extLst>
              <a:ext uri="{FF2B5EF4-FFF2-40B4-BE49-F238E27FC236}">
                <a16:creationId xmlns:a16="http://schemas.microsoft.com/office/drawing/2014/main" id="{32EE63D3-318B-950D-B33D-1FA43A39010D}"/>
              </a:ext>
            </a:extLst>
          </p:cNvPr>
          <p:cNvSpPr/>
          <p:nvPr/>
        </p:nvSpPr>
        <p:spPr>
          <a:xfrm>
            <a:off x="3128542" y="2156986"/>
            <a:ext cx="1871990" cy="294639"/>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a:solidFill>
                  <a:prstClr val="white"/>
                </a:solidFill>
                <a:latin typeface="Calibri" panose="020F0502020204030204" pitchFamily="34" charset="0"/>
                <a:ea typeface="Calibri" panose="020F0502020204030204" pitchFamily="34" charset="0"/>
                <a:cs typeface="Calibri" panose="020F0502020204030204" pitchFamily="34" charset="0"/>
              </a:rPr>
              <a:t>Planning Methods</a:t>
            </a:r>
            <a:endParaRPr kumimoji="0" lang="en-JM" sz="14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3E139411-BD1D-56B4-9DA5-EC37CD2D84BC}"/>
              </a:ext>
            </a:extLst>
          </p:cNvPr>
          <p:cNvSpPr/>
          <p:nvPr/>
        </p:nvSpPr>
        <p:spPr>
          <a:xfrm>
            <a:off x="936898" y="3328850"/>
            <a:ext cx="4320032" cy="855386"/>
          </a:xfrm>
          <a:prstGeom prst="rect">
            <a:avLst/>
          </a:prstGeom>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lvl="1" algn="ctr"/>
            <a:r>
              <a:rPr lang="en-US" sz="1200">
                <a:effectLst/>
                <a:latin typeface="Calibri" panose="020F0502020204030204" pitchFamily="34" charset="0"/>
                <a:ea typeface="Calibri" panose="020F0502020204030204" pitchFamily="34" charset="0"/>
                <a:cs typeface="Calibri" panose="020F0502020204030204" pitchFamily="34" charset="0"/>
              </a:rPr>
              <a:t>DNDP shall provide data about flexibility needs (Art 32 ED)</a:t>
            </a: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CCD03792-D8FD-DC24-5EE0-42EF0BE0B332}"/>
              </a:ext>
            </a:extLst>
          </p:cNvPr>
          <p:cNvSpPr/>
          <p:nvPr/>
        </p:nvSpPr>
        <p:spPr>
          <a:xfrm>
            <a:off x="936898" y="2658651"/>
            <a:ext cx="4323159" cy="513344"/>
          </a:xfrm>
          <a:prstGeom prst="rect">
            <a:avLst/>
          </a:prstGeom>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lvl="1" algn="ctr"/>
            <a:r>
              <a:rPr lang="en-US" sz="1200">
                <a:effectLst/>
                <a:latin typeface="Calibri" panose="020F0502020204030204" pitchFamily="34" charset="0"/>
                <a:ea typeface="Calibri" panose="020F0502020204030204" pitchFamily="34" charset="0"/>
                <a:cs typeface="Calibri" panose="020F0502020204030204" pitchFamily="34" charset="0"/>
              </a:rPr>
              <a:t>DNDP </a:t>
            </a:r>
            <a:r>
              <a:rPr lang="en-US" sz="1200">
                <a:latin typeface="Calibri" panose="020F0502020204030204" pitchFamily="34" charset="0"/>
                <a:ea typeface="Calibri" panose="020F0502020204030204" pitchFamily="34" charset="0"/>
                <a:cs typeface="Calibri" panose="020F0502020204030204" pitchFamily="34" charset="0"/>
              </a:rPr>
              <a:t>is </a:t>
            </a:r>
            <a:r>
              <a:rPr lang="en-US" sz="1200">
                <a:effectLst/>
                <a:latin typeface="Calibri" panose="020F0502020204030204" pitchFamily="34" charset="0"/>
                <a:ea typeface="Calibri" panose="020F0502020204030204" pitchFamily="34" charset="0"/>
                <a:cs typeface="Calibri" panose="020F0502020204030204" pitchFamily="34" charset="0"/>
              </a:rPr>
              <a:t>a sound basis</a:t>
            </a:r>
            <a:r>
              <a:rPr lang="en-US" sz="1200">
                <a:latin typeface="Calibri" panose="020F0502020204030204" pitchFamily="34" charset="0"/>
                <a:ea typeface="Calibri" panose="020F0502020204030204" pitchFamily="34" charset="0"/>
                <a:cs typeface="Calibri" panose="020F0502020204030204" pitchFamily="34" charset="0"/>
              </a:rPr>
              <a:t> for DSO flexibility needs</a:t>
            </a:r>
            <a:r>
              <a:rPr lang="en-US" sz="1200">
                <a:effectLst/>
                <a:latin typeface="Calibri" panose="020F0502020204030204" pitchFamily="34" charset="0"/>
                <a:ea typeface="Calibri" panose="020F0502020204030204" pitchFamily="34" charset="0"/>
                <a:cs typeface="Calibri" panose="020F0502020204030204" pitchFamily="34" charset="0"/>
              </a:rPr>
              <a:t>, </a:t>
            </a:r>
            <a:br>
              <a:rPr lang="en-US" sz="1200">
                <a:latin typeface="Calibri" panose="020F0502020204030204" pitchFamily="34" charset="0"/>
                <a:ea typeface="Calibri" panose="020F0502020204030204" pitchFamily="34" charset="0"/>
                <a:cs typeface="Calibri" panose="020F0502020204030204" pitchFamily="34" charset="0"/>
              </a:rPr>
            </a:br>
            <a:r>
              <a:rPr lang="en-US" sz="1200">
                <a:effectLst/>
                <a:latin typeface="Calibri" panose="020F0502020204030204" pitchFamily="34" charset="0"/>
                <a:ea typeface="Calibri" panose="020F0502020204030204" pitchFamily="34" charset="0"/>
                <a:cs typeface="Calibri" panose="020F0502020204030204" pitchFamily="34" charset="0"/>
              </a:rPr>
              <a:t>consulted with all stakeholders, and NRA </a:t>
            </a: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10" name="TextBox 39">
            <a:extLst>
              <a:ext uri="{FF2B5EF4-FFF2-40B4-BE49-F238E27FC236}">
                <a16:creationId xmlns:a16="http://schemas.microsoft.com/office/drawing/2014/main" id="{8EE3E95C-5F86-311A-49ED-119C2CD19960}"/>
              </a:ext>
            </a:extLst>
          </p:cNvPr>
          <p:cNvSpPr txBox="1"/>
          <p:nvPr/>
        </p:nvSpPr>
        <p:spPr>
          <a:xfrm>
            <a:off x="1687765" y="1442573"/>
            <a:ext cx="2881551" cy="338555"/>
          </a:xfrm>
          <a:prstGeom prst="rect">
            <a:avLst/>
          </a:prstGeom>
          <a:solidFill>
            <a:schemeClr val="accent1">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wrap="square" lIns="91440" tIns="45720" rIns="91440" bIns="4572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a:solidFill>
                  <a:prstClr val="white"/>
                </a:solidFill>
                <a:latin typeface="Calibri" panose="020F0502020204030204" pitchFamily="34" charset="0"/>
                <a:ea typeface="Calibri" panose="020F0502020204030204" pitchFamily="34" charset="0"/>
                <a:cs typeface="Calibri" panose="020F0502020204030204" pitchFamily="34" charset="0"/>
              </a:rPr>
              <a:t>DSOS with DNDP</a:t>
            </a:r>
            <a:endParaRPr lang="en-US" sz="200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1" name="Diagram 10">
            <a:extLst>
              <a:ext uri="{FF2B5EF4-FFF2-40B4-BE49-F238E27FC236}">
                <a16:creationId xmlns:a16="http://schemas.microsoft.com/office/drawing/2014/main" id="{51A45933-5E06-650C-846E-755B9464D948}"/>
              </a:ext>
            </a:extLst>
          </p:cNvPr>
          <p:cNvGraphicFramePr/>
          <p:nvPr>
            <p:extLst>
              <p:ext uri="{D42A27DB-BD31-4B8C-83A1-F6EECF244321}">
                <p14:modId xmlns:p14="http://schemas.microsoft.com/office/powerpoint/2010/main" val="2673880218"/>
              </p:ext>
            </p:extLst>
          </p:nvPr>
        </p:nvGraphicFramePr>
        <p:xfrm>
          <a:off x="5754097" y="1227221"/>
          <a:ext cx="6217324" cy="5047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ZoneTexte 11">
            <a:extLst>
              <a:ext uri="{FF2B5EF4-FFF2-40B4-BE49-F238E27FC236}">
                <a16:creationId xmlns:a16="http://schemas.microsoft.com/office/drawing/2014/main" id="{F2DBCCA5-D2E4-1C16-0579-A611F8E0AD82}"/>
              </a:ext>
            </a:extLst>
          </p:cNvPr>
          <p:cNvSpPr txBox="1"/>
          <p:nvPr/>
        </p:nvSpPr>
        <p:spPr>
          <a:xfrm>
            <a:off x="669593" y="4358257"/>
            <a:ext cx="4783713" cy="954107"/>
          </a:xfrm>
          <a:prstGeom prst="rect">
            <a:avLst/>
          </a:prstGeom>
          <a:noFill/>
        </p:spPr>
        <p:txBody>
          <a:bodyPr wrap="square">
            <a:spAutoFit/>
          </a:bodyPr>
          <a:lstStyle/>
          <a:p>
            <a:pPr algn="ctr"/>
            <a:r>
              <a:rPr lang="en-US" sz="1400">
                <a:solidFill>
                  <a:schemeClr val="accent2"/>
                </a:solidFill>
                <a:latin typeface="Calibri" panose="020F0502020204030204" pitchFamily="34" charset="0"/>
                <a:ea typeface="Calibri" panose="020F0502020204030204" pitchFamily="34" charset="0"/>
                <a:cs typeface="Calibri" panose="020F0502020204030204" pitchFamily="34" charset="0"/>
              </a:rPr>
              <a:t>DNDP provides a solid framework and is basis for the methodology </a:t>
            </a:r>
          </a:p>
          <a:p>
            <a:pPr algn="ctr"/>
            <a:r>
              <a:rPr lang="en-US" sz="1400">
                <a:solidFill>
                  <a:schemeClr val="accent2"/>
                </a:solidFill>
                <a:latin typeface="Calibri" panose="020F0502020204030204" pitchFamily="34" charset="0"/>
                <a:ea typeface="Calibri" panose="020F0502020204030204" pitchFamily="34" charset="0"/>
                <a:cs typeface="Calibri" panose="020F0502020204030204" pitchFamily="34" charset="0"/>
              </a:rPr>
              <a:t>If DNDP is insufficient or unavailable, other methods can be used and must match DNDP</a:t>
            </a:r>
          </a:p>
        </p:txBody>
      </p:sp>
      <p:sp>
        <p:nvSpPr>
          <p:cNvPr id="13" name="Rectangle 12">
            <a:extLst>
              <a:ext uri="{FF2B5EF4-FFF2-40B4-BE49-F238E27FC236}">
                <a16:creationId xmlns:a16="http://schemas.microsoft.com/office/drawing/2014/main" id="{D7FA75DC-603D-58CC-9418-C545DBEE1835}"/>
              </a:ext>
            </a:extLst>
          </p:cNvPr>
          <p:cNvSpPr/>
          <p:nvPr/>
        </p:nvSpPr>
        <p:spPr>
          <a:xfrm>
            <a:off x="571500" y="5610346"/>
            <a:ext cx="4881807" cy="519743"/>
          </a:xfrm>
          <a:prstGeom prst="rect">
            <a:avLst/>
          </a:prstGeom>
          <a:solidFill>
            <a:schemeClr val="accent4"/>
          </a:solid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marL="0" lvl="1" algn="ct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a:solidFill>
                  <a:schemeClr val="tx1"/>
                </a:solidFill>
                <a:latin typeface="Calibri" panose="020F0502020204030204" pitchFamily="34" charset="0"/>
                <a:ea typeface="Calibri" panose="020F0502020204030204" pitchFamily="34" charset="0"/>
                <a:cs typeface="Calibri" panose="020F0502020204030204" pitchFamily="34" charset="0"/>
              </a:rPr>
              <a:t>Other Data sources such as market information for procurement of local services &amp; supplementary methods / studies (If and as needed)</a:t>
            </a:r>
          </a:p>
        </p:txBody>
      </p:sp>
      <p:sp>
        <p:nvSpPr>
          <p:cNvPr id="4" name="Flowchart: Document 9">
            <a:extLst>
              <a:ext uri="{FF2B5EF4-FFF2-40B4-BE49-F238E27FC236}">
                <a16:creationId xmlns:a16="http://schemas.microsoft.com/office/drawing/2014/main" id="{F4E89CF4-B8A3-5496-8783-97EB96D76F73}"/>
              </a:ext>
            </a:extLst>
          </p:cNvPr>
          <p:cNvSpPr/>
          <p:nvPr/>
        </p:nvSpPr>
        <p:spPr>
          <a:xfrm>
            <a:off x="-11858" y="6441897"/>
            <a:ext cx="1131742" cy="205484"/>
          </a:xfrm>
          <a:prstGeom prst="homePlat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latin typeface="Calibri" panose="020F0502020204030204" pitchFamily="34" charset="0"/>
                <a:ea typeface="Calibri" panose="020F0502020204030204" pitchFamily="34" charset="0"/>
                <a:cs typeface="Calibri" panose="020F0502020204030204" pitchFamily="34" charset="0"/>
              </a:rPr>
              <a:t>ART 12</a:t>
            </a:r>
          </a:p>
        </p:txBody>
      </p:sp>
      <p:sp>
        <p:nvSpPr>
          <p:cNvPr id="45" name="Flowchart: Document 44">
            <a:extLst>
              <a:ext uri="{FF2B5EF4-FFF2-40B4-BE49-F238E27FC236}">
                <a16:creationId xmlns:a16="http://schemas.microsoft.com/office/drawing/2014/main" id="{862E00F3-DD52-E5D2-70EE-9B9DC3394F07}"/>
              </a:ext>
            </a:extLst>
          </p:cNvPr>
          <p:cNvSpPr/>
          <p:nvPr/>
        </p:nvSpPr>
        <p:spPr>
          <a:xfrm>
            <a:off x="11175303" y="37577"/>
            <a:ext cx="1021723" cy="612648"/>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Art 12</a:t>
            </a:r>
            <a:endParaRPr lang="en-US"/>
          </a:p>
        </p:txBody>
      </p:sp>
      <p:sp>
        <p:nvSpPr>
          <p:cNvPr id="57" name="Title 2">
            <a:extLst>
              <a:ext uri="{FF2B5EF4-FFF2-40B4-BE49-F238E27FC236}">
                <a16:creationId xmlns:a16="http://schemas.microsoft.com/office/drawing/2014/main" id="{063A39C3-ECAF-B587-4545-7FE473AAF017}"/>
              </a:ext>
            </a:extLst>
          </p:cNvPr>
          <p:cNvSpPr>
            <a:spLocks noGrp="1"/>
          </p:cNvSpPr>
          <p:nvPr/>
        </p:nvSpPr>
        <p:spPr>
          <a:xfrm>
            <a:off x="362589" y="864661"/>
            <a:ext cx="11476840" cy="101772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lang="de-DE" sz="4000" b="1" i="0" kern="1200">
                <a:solidFill>
                  <a:srgbClr val="D86533"/>
                </a:solidFill>
                <a:latin typeface="Avenir Black" panose="02000503020000020003" pitchFamily="2" charset="0"/>
                <a:ea typeface="+mj-ea"/>
                <a:cs typeface="+mj-cs"/>
              </a:defRPr>
            </a:lvl1pPr>
          </a:lstStyle>
          <a:p>
            <a:r>
              <a:rPr lang="en-US" sz="1400" b="1" i="1">
                <a:solidFill>
                  <a:srgbClr val="215E99"/>
                </a:solidFill>
                <a:latin typeface="+mn-lt"/>
              </a:rPr>
              <a:t>DNDP delivers an outlook for Local </a:t>
            </a:r>
            <a:r>
              <a:rPr lang="en-US" sz="1400" b="0" i="1">
                <a:solidFill>
                  <a:srgbClr val="215E99"/>
                </a:solidFill>
                <a:latin typeface="+mn-lt"/>
              </a:rPr>
              <a:t>Flexibility</a:t>
            </a:r>
            <a:r>
              <a:rPr lang="en-US" sz="1400" b="1" i="1">
                <a:solidFill>
                  <a:srgbClr val="215E99"/>
                </a:solidFill>
                <a:latin typeface="+mn-lt"/>
              </a:rPr>
              <a:t> for </a:t>
            </a:r>
            <a:r>
              <a:rPr lang="en-US" sz="1400" b="1" i="1">
                <a:solidFill>
                  <a:srgbClr val="215E99"/>
                </a:solidFill>
                <a:effectLst/>
                <a:latin typeface="+mn-lt"/>
                <a:ea typeface="Aptos" panose="020B0004020202020204" pitchFamily="34" charset="0"/>
                <a:cs typeface="Aptos" panose="020B0004020202020204" pitchFamily="34" charset="0"/>
              </a:rPr>
              <a:t>DSO’s, to be used as main input to the Methodology, supplemented by other </a:t>
            </a:r>
            <a:r>
              <a:rPr lang="en-US" sz="1400" i="1">
                <a:solidFill>
                  <a:srgbClr val="215E99"/>
                </a:solidFill>
                <a:latin typeface="+mn-lt"/>
                <a:ea typeface="Aptos" panose="020B0004020202020204" pitchFamily="34" charset="0"/>
                <a:cs typeface="Aptos" panose="020B0004020202020204" pitchFamily="34" charset="0"/>
              </a:rPr>
              <a:t>sources</a:t>
            </a:r>
            <a:endParaRPr lang="en-GB" sz="1400" i="1">
              <a:solidFill>
                <a:srgbClr val="215E99"/>
              </a:solidFill>
              <a:latin typeface="+mn-lt"/>
            </a:endParaRPr>
          </a:p>
        </p:txBody>
      </p:sp>
    </p:spTree>
    <p:extLst>
      <p:ext uri="{BB962C8B-B14F-4D97-AF65-F5344CB8AC3E}">
        <p14:creationId xmlns:p14="http://schemas.microsoft.com/office/powerpoint/2010/main" val="1405447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19F839-C4FC-7478-5594-9045F252E7F3}"/>
              </a:ext>
            </a:extLst>
          </p:cNvPr>
          <p:cNvSpPr>
            <a:spLocks noGrp="1"/>
          </p:cNvSpPr>
          <p:nvPr>
            <p:ph type="title"/>
          </p:nvPr>
        </p:nvSpPr>
        <p:spPr/>
        <p:txBody>
          <a:bodyPr lIns="91440" tIns="45720" rIns="91440" bIns="45720" anchor="ctr"/>
          <a:lstStyle/>
          <a:p>
            <a:r>
              <a:rPr lang="fr-FR" sz="2400" err="1">
                <a:solidFill>
                  <a:srgbClr val="D86533"/>
                </a:solidFill>
                <a:latin typeface="Calibri"/>
                <a:ea typeface="Calibri"/>
                <a:cs typeface="Calibri"/>
              </a:rPr>
              <a:t>DSOs</a:t>
            </a:r>
            <a:r>
              <a:rPr lang="fr-FR" sz="2400">
                <a:solidFill>
                  <a:srgbClr val="D86533"/>
                </a:solidFill>
                <a:latin typeface="Calibri"/>
                <a:ea typeface="Calibri"/>
                <a:cs typeface="Calibri"/>
              </a:rPr>
              <a:t> </a:t>
            </a:r>
            <a:r>
              <a:rPr lang="fr-FR" sz="2400" err="1">
                <a:solidFill>
                  <a:srgbClr val="D86533"/>
                </a:solidFill>
                <a:latin typeface="Calibri"/>
                <a:ea typeface="Calibri"/>
                <a:cs typeface="Calibri"/>
              </a:rPr>
              <a:t>shall</a:t>
            </a:r>
            <a:r>
              <a:rPr lang="fr-FR" sz="2400">
                <a:solidFill>
                  <a:srgbClr val="D86533"/>
                </a:solidFill>
                <a:latin typeface="Calibri"/>
                <a:ea typeface="Calibri"/>
                <a:cs typeface="Calibri"/>
              </a:rPr>
              <a:t> </a:t>
            </a:r>
            <a:r>
              <a:rPr lang="fr-FR" sz="2400" err="1">
                <a:solidFill>
                  <a:srgbClr val="D86533"/>
                </a:solidFill>
                <a:latin typeface="Calibri"/>
                <a:ea typeface="Calibri"/>
                <a:cs typeface="Calibri"/>
              </a:rPr>
              <a:t>deliver</a:t>
            </a:r>
            <a:r>
              <a:rPr lang="fr-FR" sz="2400">
                <a:solidFill>
                  <a:srgbClr val="D86533"/>
                </a:solidFill>
                <a:latin typeface="Calibri"/>
                <a:ea typeface="Calibri"/>
                <a:cs typeface="Calibri"/>
              </a:rPr>
              <a:t> 5 types of data and </a:t>
            </a:r>
            <a:r>
              <a:rPr lang="fr-FR" sz="2400" err="1">
                <a:solidFill>
                  <a:srgbClr val="D86533"/>
                </a:solidFill>
                <a:latin typeface="Calibri"/>
                <a:ea typeface="Calibri"/>
                <a:cs typeface="Calibri"/>
              </a:rPr>
              <a:t>analysis</a:t>
            </a:r>
            <a:endParaRPr lang="en-US" sz="2400" b="0">
              <a:solidFill>
                <a:srgbClr val="000000"/>
              </a:solidFill>
              <a:latin typeface="Calibri"/>
              <a:ea typeface="Calibri"/>
              <a:cs typeface="Calibri"/>
            </a:endParaRPr>
          </a:p>
        </p:txBody>
      </p:sp>
      <p:graphicFrame>
        <p:nvGraphicFramePr>
          <p:cNvPr id="5" name="Espace réservé du contenu 3">
            <a:extLst>
              <a:ext uri="{FF2B5EF4-FFF2-40B4-BE49-F238E27FC236}">
                <a16:creationId xmlns:a16="http://schemas.microsoft.com/office/drawing/2014/main" id="{603D3DD2-2F55-2F92-B81B-CB673744498D}"/>
              </a:ext>
            </a:extLst>
          </p:cNvPr>
          <p:cNvGraphicFramePr>
            <a:graphicFrameLocks noGrp="1"/>
          </p:cNvGraphicFramePr>
          <p:nvPr>
            <p:extLst>
              <p:ext uri="{D42A27DB-BD31-4B8C-83A1-F6EECF244321}">
                <p14:modId xmlns:p14="http://schemas.microsoft.com/office/powerpoint/2010/main" val="3815282236"/>
              </p:ext>
            </p:extLst>
          </p:nvPr>
        </p:nvGraphicFramePr>
        <p:xfrm>
          <a:off x="595423" y="853698"/>
          <a:ext cx="11258203" cy="5507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re 2">
            <a:extLst>
              <a:ext uri="{FF2B5EF4-FFF2-40B4-BE49-F238E27FC236}">
                <a16:creationId xmlns:a16="http://schemas.microsoft.com/office/drawing/2014/main" id="{AE09C399-6DE7-E6A1-940F-4409112B380D}"/>
              </a:ext>
            </a:extLst>
          </p:cNvPr>
          <p:cNvSpPr>
            <a:spLocks noGrp="1"/>
          </p:cNvSpPr>
          <p:nvPr/>
        </p:nvSpPr>
        <p:spPr>
          <a:xfrm>
            <a:off x="1544039" y="497231"/>
            <a:ext cx="9119422" cy="965531"/>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000" b="1" i="0" kern="1200">
                <a:solidFill>
                  <a:srgbClr val="D86533"/>
                </a:solidFill>
                <a:latin typeface="Avenir Black" panose="02000503020000020003" pitchFamily="2" charset="0"/>
                <a:ea typeface="+mj-ea"/>
                <a:cs typeface="+mj-cs"/>
              </a:defRPr>
            </a:lvl1pPr>
          </a:lstStyle>
          <a:p>
            <a:endParaRPr lang="fr-FR" sz="2400">
              <a:latin typeface="Calibri"/>
              <a:ea typeface="Calibri"/>
              <a:cs typeface="Calibri"/>
            </a:endParaRPr>
          </a:p>
        </p:txBody>
      </p:sp>
      <p:sp>
        <p:nvSpPr>
          <p:cNvPr id="8" name="Flowchart: Document 9">
            <a:extLst>
              <a:ext uri="{FF2B5EF4-FFF2-40B4-BE49-F238E27FC236}">
                <a16:creationId xmlns:a16="http://schemas.microsoft.com/office/drawing/2014/main" id="{0D3594C9-096E-0D0F-D7B5-FEA9094E3911}"/>
              </a:ext>
            </a:extLst>
          </p:cNvPr>
          <p:cNvSpPr/>
          <p:nvPr/>
        </p:nvSpPr>
        <p:spPr>
          <a:xfrm>
            <a:off x="0" y="6526767"/>
            <a:ext cx="1754372" cy="205484"/>
          </a:xfrm>
          <a:prstGeom prst="homePlat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latin typeface="Calibri" panose="020F0502020204030204" pitchFamily="34" charset="0"/>
                <a:ea typeface="Calibri" panose="020F0502020204030204" pitchFamily="34" charset="0"/>
                <a:cs typeface="Calibri" panose="020F0502020204030204" pitchFamily="34" charset="0"/>
              </a:rPr>
              <a:t>ART 13, 15, 16, 17</a:t>
            </a:r>
          </a:p>
        </p:txBody>
      </p:sp>
    </p:spTree>
    <p:extLst>
      <p:ext uri="{BB962C8B-B14F-4D97-AF65-F5344CB8AC3E}">
        <p14:creationId xmlns:p14="http://schemas.microsoft.com/office/powerpoint/2010/main" val="3182579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28123C-78D2-8C78-AE77-3B397723B1BA}"/>
              </a:ext>
            </a:extLst>
          </p:cNvPr>
          <p:cNvSpPr>
            <a:spLocks noGrp="1"/>
          </p:cNvSpPr>
          <p:nvPr>
            <p:ph type="title"/>
          </p:nvPr>
        </p:nvSpPr>
        <p:spPr/>
        <p:txBody>
          <a:bodyPr lIns="91440" tIns="45720" rIns="91440" bIns="45720" anchor="ctr">
            <a:noAutofit/>
          </a:bodyPr>
          <a:lstStyle/>
          <a:p>
            <a:r>
              <a:rPr lang="en-US" sz="2400">
                <a:latin typeface="Calibri"/>
                <a:ea typeface="Calibri"/>
                <a:cs typeface="Calibri"/>
              </a:rPr>
              <a:t>Illustrative example (not real data) of Table 2</a:t>
            </a:r>
            <a:endParaRPr lang="en-US" sz="2400" b="0">
              <a:solidFill>
                <a:schemeClr val="accent2">
                  <a:lumMod val="50000"/>
                </a:schemeClr>
              </a:solidFill>
              <a:latin typeface="Calibri"/>
              <a:ea typeface="Calibri"/>
              <a:cs typeface="Calibri"/>
            </a:endParaRPr>
          </a:p>
        </p:txBody>
      </p:sp>
      <p:sp>
        <p:nvSpPr>
          <p:cNvPr id="11" name="Text Placeholder 10">
            <a:extLst>
              <a:ext uri="{FF2B5EF4-FFF2-40B4-BE49-F238E27FC236}">
                <a16:creationId xmlns:a16="http://schemas.microsoft.com/office/drawing/2014/main" id="{51CE429B-57C2-762E-7886-908B458903E3}"/>
              </a:ext>
            </a:extLst>
          </p:cNvPr>
          <p:cNvSpPr>
            <a:spLocks noGrp="1"/>
          </p:cNvSpPr>
          <p:nvPr>
            <p:ph type="body" sz="quarter" idx="12"/>
          </p:nvPr>
        </p:nvSpPr>
        <p:spPr/>
        <p:txBody>
          <a:bodyPr/>
          <a:lstStyle/>
          <a:p>
            <a:r>
              <a:rPr lang="en-GB"/>
              <a:t>Yearly value – minimum data set</a:t>
            </a:r>
          </a:p>
        </p:txBody>
      </p:sp>
      <p:graphicFrame>
        <p:nvGraphicFramePr>
          <p:cNvPr id="4" name="Tableau 3">
            <a:extLst>
              <a:ext uri="{FF2B5EF4-FFF2-40B4-BE49-F238E27FC236}">
                <a16:creationId xmlns:a16="http://schemas.microsoft.com/office/drawing/2014/main" id="{C3CFA3AA-7AD0-B4F2-377E-9A2E2CD7117D}"/>
              </a:ext>
            </a:extLst>
          </p:cNvPr>
          <p:cNvGraphicFramePr>
            <a:graphicFrameLocks noGrp="1"/>
          </p:cNvGraphicFramePr>
          <p:nvPr>
            <p:extLst>
              <p:ext uri="{D42A27DB-BD31-4B8C-83A1-F6EECF244321}">
                <p14:modId xmlns:p14="http://schemas.microsoft.com/office/powerpoint/2010/main" val="3717738858"/>
              </p:ext>
            </p:extLst>
          </p:nvPr>
        </p:nvGraphicFramePr>
        <p:xfrm>
          <a:off x="820349" y="1362134"/>
          <a:ext cx="10279574" cy="4629496"/>
        </p:xfrm>
        <a:graphic>
          <a:graphicData uri="http://schemas.openxmlformats.org/drawingml/2006/table">
            <a:tbl>
              <a:tblPr/>
              <a:tblGrid>
                <a:gridCol w="1328614">
                  <a:extLst>
                    <a:ext uri="{9D8B030D-6E8A-4147-A177-3AD203B41FA5}">
                      <a16:colId xmlns:a16="http://schemas.microsoft.com/office/drawing/2014/main" val="2848535170"/>
                    </a:ext>
                  </a:extLst>
                </a:gridCol>
                <a:gridCol w="914400">
                  <a:extLst>
                    <a:ext uri="{9D8B030D-6E8A-4147-A177-3AD203B41FA5}">
                      <a16:colId xmlns:a16="http://schemas.microsoft.com/office/drawing/2014/main" val="4090573762"/>
                    </a:ext>
                  </a:extLst>
                </a:gridCol>
                <a:gridCol w="1284292">
                  <a:extLst>
                    <a:ext uri="{9D8B030D-6E8A-4147-A177-3AD203B41FA5}">
                      <a16:colId xmlns:a16="http://schemas.microsoft.com/office/drawing/2014/main" val="497520153"/>
                    </a:ext>
                  </a:extLst>
                </a:gridCol>
                <a:gridCol w="1569290">
                  <a:extLst>
                    <a:ext uri="{9D8B030D-6E8A-4147-A177-3AD203B41FA5}">
                      <a16:colId xmlns:a16="http://schemas.microsoft.com/office/drawing/2014/main" val="2260716332"/>
                    </a:ext>
                  </a:extLst>
                </a:gridCol>
                <a:gridCol w="1324539">
                  <a:extLst>
                    <a:ext uri="{9D8B030D-6E8A-4147-A177-3AD203B41FA5}">
                      <a16:colId xmlns:a16="http://schemas.microsoft.com/office/drawing/2014/main" val="874179704"/>
                    </a:ext>
                  </a:extLst>
                </a:gridCol>
                <a:gridCol w="1886028">
                  <a:extLst>
                    <a:ext uri="{9D8B030D-6E8A-4147-A177-3AD203B41FA5}">
                      <a16:colId xmlns:a16="http://schemas.microsoft.com/office/drawing/2014/main" val="175242158"/>
                    </a:ext>
                  </a:extLst>
                </a:gridCol>
                <a:gridCol w="1972411">
                  <a:extLst>
                    <a:ext uri="{9D8B030D-6E8A-4147-A177-3AD203B41FA5}">
                      <a16:colId xmlns:a16="http://schemas.microsoft.com/office/drawing/2014/main" val="2307292409"/>
                    </a:ext>
                  </a:extLst>
                </a:gridCol>
              </a:tblGrid>
              <a:tr h="657893">
                <a:tc>
                  <a:txBody>
                    <a:bodyPr/>
                    <a:lstStyle/>
                    <a:p>
                      <a:pPr algn="ctr" rtl="0" fontAlgn="base"/>
                      <a:r>
                        <a:rPr lang="en-GB" sz="1400" b="1" i="0">
                          <a:solidFill>
                            <a:srgbClr val="000000"/>
                          </a:solidFill>
                          <a:effectLst/>
                          <a:latin typeface="Calibri" panose="020F0502020204030204" pitchFamily="34" charset="0"/>
                        </a:rPr>
                        <a:t>Direction</a:t>
                      </a:r>
                      <a:r>
                        <a:rPr lang="en-GB" sz="1400" b="0" i="0">
                          <a:solidFill>
                            <a:srgbClr val="000000"/>
                          </a:solidFill>
                          <a:effectLst/>
                          <a:latin typeface="Calibri" panose="020F0502020204030204" pitchFamily="34" charset="0"/>
                        </a:rPr>
                        <a:t>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400" b="1" i="0">
                          <a:solidFill>
                            <a:srgbClr val="000000"/>
                          </a:solidFill>
                          <a:effectLst/>
                          <a:latin typeface="Calibri" panose="020F0502020204030204" pitchFamily="34" charset="0"/>
                        </a:rPr>
                        <a:t>Target Year</a:t>
                      </a:r>
                      <a:r>
                        <a:rPr lang="en-GB" sz="1400" b="0" i="0">
                          <a:solidFill>
                            <a:srgbClr val="000000"/>
                          </a:solidFill>
                          <a:effectLst/>
                          <a:latin typeface="Calibri" panose="020F0502020204030204" pitchFamily="34" charset="0"/>
                        </a:rPr>
                        <a:t>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400" b="1" i="0">
                          <a:solidFill>
                            <a:srgbClr val="000000"/>
                          </a:solidFill>
                          <a:effectLst/>
                          <a:latin typeface="Calibri" panose="020F0502020204030204" pitchFamily="34" charset="0"/>
                        </a:rPr>
                        <a:t>Time block</a:t>
                      </a:r>
                      <a:r>
                        <a:rPr lang="en-GB" sz="1400" b="0" i="0">
                          <a:solidFill>
                            <a:srgbClr val="000000"/>
                          </a:solidFill>
                          <a:effectLst/>
                          <a:latin typeface="Calibri" panose="020F0502020204030204" pitchFamily="34" charset="0"/>
                        </a:rPr>
                        <a:t>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400" b="1" i="0">
                          <a:solidFill>
                            <a:srgbClr val="000000"/>
                          </a:solidFill>
                          <a:effectLst/>
                          <a:latin typeface="Calibri" panose="020F0502020204030204" pitchFamily="34" charset="0"/>
                        </a:rPr>
                        <a:t>Spatial granularity</a:t>
                      </a:r>
                      <a:r>
                        <a:rPr lang="en-GB" sz="1400" b="0" i="0">
                          <a:solidFill>
                            <a:srgbClr val="000000"/>
                          </a:solidFill>
                          <a:effectLst/>
                          <a:latin typeface="Calibri" panose="020F0502020204030204" pitchFamily="34" charset="0"/>
                        </a:rPr>
                        <a:t>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400" b="1" i="0">
                          <a:solidFill>
                            <a:srgbClr val="000000"/>
                          </a:solidFill>
                          <a:effectLst/>
                          <a:latin typeface="Calibri" panose="020F0502020204030204" pitchFamily="34" charset="0"/>
                        </a:rPr>
                        <a:t>Voltage level of congestion issue</a:t>
                      </a:r>
                      <a:r>
                        <a:rPr lang="en-US" sz="1400" b="0" i="0">
                          <a:solidFill>
                            <a:srgbClr val="000000"/>
                          </a:solidFill>
                          <a:effectLst/>
                          <a:latin typeface="Calibri" panose="020F0502020204030204" pitchFamily="34" charset="0"/>
                        </a:rPr>
                        <a:t>  </a:t>
                      </a:r>
                      <a:endParaRPr lang="en-US"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400" b="1" i="0">
                          <a:solidFill>
                            <a:srgbClr val="000000"/>
                          </a:solidFill>
                          <a:effectLst/>
                          <a:latin typeface="Calibri" panose="020F0502020204030204" pitchFamily="34" charset="0"/>
                        </a:rPr>
                        <a:t>Type of value</a:t>
                      </a:r>
                      <a:r>
                        <a:rPr lang="en-GB" sz="1400" b="0" i="0">
                          <a:solidFill>
                            <a:srgbClr val="000000"/>
                          </a:solidFill>
                          <a:effectLst/>
                          <a:latin typeface="Calibri" panose="020F0502020204030204" pitchFamily="34" charset="0"/>
                        </a:rPr>
                        <a:t>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400" b="1" i="0">
                          <a:solidFill>
                            <a:srgbClr val="000000"/>
                          </a:solidFill>
                          <a:effectLst/>
                          <a:latin typeface="Calibri" panose="020F0502020204030204" pitchFamily="34" charset="0"/>
                        </a:rPr>
                        <a:t>Flexibility network needs</a:t>
                      </a:r>
                      <a:r>
                        <a:rPr lang="en-GB" sz="1400" b="0" i="0">
                          <a:solidFill>
                            <a:srgbClr val="000000"/>
                          </a:solidFill>
                          <a:effectLst/>
                          <a:latin typeface="Calibri" panose="020F0502020204030204" pitchFamily="34" charset="0"/>
                        </a:rPr>
                        <a:t>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8023363"/>
                  </a:ext>
                </a:extLst>
              </a:tr>
              <a:tr h="466008">
                <a:tc rowSpan="4">
                  <a:txBody>
                    <a:bodyPr/>
                    <a:lstStyle/>
                    <a:p>
                      <a:pPr algn="ctr" rtl="0" fontAlgn="base"/>
                      <a:r>
                        <a:rPr lang="en-GB" sz="1400" b="0" i="0">
                          <a:solidFill>
                            <a:srgbClr val="000000"/>
                          </a:solidFill>
                          <a:effectLst/>
                          <a:latin typeface="Calibri" panose="020F0502020204030204" pitchFamily="34" charset="0"/>
                        </a:rPr>
                        <a:t>Downwards needs flexibility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ctr" rtl="0" fontAlgn="base"/>
                      <a:r>
                        <a:rPr lang="en-GB" sz="1400" b="0" i="0">
                          <a:solidFill>
                            <a:srgbClr val="000000"/>
                          </a:solidFill>
                          <a:effectLst/>
                          <a:latin typeface="Calibri" panose="020F0502020204030204" pitchFamily="34" charset="0"/>
                        </a:rPr>
                        <a:t>2030 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rtl="0" fontAlgn="base"/>
                      <a:r>
                        <a:rPr lang="en-GB" sz="1400" b="0" i="0">
                          <a:solidFill>
                            <a:srgbClr val="000000"/>
                          </a:solidFill>
                          <a:effectLst/>
                          <a:latin typeface="Calibri" panose="020F0502020204030204" pitchFamily="34" charset="0"/>
                        </a:rPr>
                        <a:t>Entire year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rtl="0" fontAlgn="base"/>
                      <a:r>
                        <a:rPr lang="en-GB" sz="1400" b="1" i="1">
                          <a:solidFill>
                            <a:srgbClr val="000000"/>
                          </a:solidFill>
                          <a:effectLst/>
                          <a:latin typeface="Calibri" panose="020F0502020204030204" pitchFamily="34" charset="0"/>
                        </a:rPr>
                        <a:t>Bidding zone</a:t>
                      </a:r>
                      <a:r>
                        <a:rPr lang="en-GB" sz="1400" b="0" i="1">
                          <a:solidFill>
                            <a:srgbClr val="000000"/>
                          </a:solidFill>
                          <a:effectLst/>
                          <a:latin typeface="Calibri" panose="020F0502020204030204" pitchFamily="34" charset="0"/>
                        </a:rPr>
                        <a:t> </a:t>
                      </a:r>
                      <a:r>
                        <a:rPr lang="en-GB" sz="1400" b="0" i="0">
                          <a:solidFill>
                            <a:srgbClr val="000000"/>
                          </a:solidFill>
                          <a:effectLst/>
                          <a:latin typeface="WordVisiCarriageReturn_MSFontService"/>
                        </a:rPr>
                        <a:t> </a:t>
                      </a:r>
                      <a:br>
                        <a:rPr lang="en-GB" sz="1400" b="0" i="0">
                          <a:solidFill>
                            <a:srgbClr val="000000"/>
                          </a:solidFill>
                          <a:effectLst/>
                          <a:latin typeface="WordVisiCarriageReturn_MSFontService"/>
                        </a:rPr>
                      </a:br>
                      <a:r>
                        <a:rPr lang="en-GB" sz="1400" b="0" i="1">
                          <a:solidFill>
                            <a:srgbClr val="000000"/>
                          </a:solidFill>
                          <a:effectLst/>
                          <a:latin typeface="Calibri" panose="020F0502020204030204" pitchFamily="34" charset="0"/>
                        </a:rPr>
                        <a:t>= Region 1 + Region 2</a:t>
                      </a:r>
                      <a:r>
                        <a:rPr lang="en-GB" sz="1400" b="0" i="0">
                          <a:solidFill>
                            <a:srgbClr val="000000"/>
                          </a:solidFill>
                          <a:effectLst/>
                          <a:latin typeface="Calibri" panose="020F0502020204030204" pitchFamily="34" charset="0"/>
                        </a:rPr>
                        <a:t>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ase"/>
                      <a:r>
                        <a:rPr lang="en-GB" sz="1400" b="0" i="0">
                          <a:solidFill>
                            <a:srgbClr val="000000"/>
                          </a:solidFill>
                          <a:effectLst/>
                          <a:latin typeface="Calibri" panose="020F0502020204030204" pitchFamily="34" charset="0"/>
                        </a:rPr>
                        <a:t>High Voltage  </a:t>
                      </a:r>
                      <a:endParaRPr lang="en-GB" sz="3600" b="0" i="0">
                        <a:effectLst/>
                      </a:endParaRPr>
                    </a:p>
                    <a:p>
                      <a:pPr algn="ctr" rtl="0" fontAlgn="base"/>
                      <a:r>
                        <a:rPr lang="en-GB" sz="1400" b="0" i="0">
                          <a:solidFill>
                            <a:srgbClr val="000000"/>
                          </a:solidFill>
                          <a:effectLst/>
                          <a:latin typeface="Calibri" panose="020F0502020204030204" pitchFamily="34" charset="0"/>
                        </a:rPr>
                        <a:t>132kV network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a:txBody>
                    <a:bodyPr/>
                    <a:lstStyle/>
                    <a:p>
                      <a:pPr algn="ctr" rtl="0" fontAlgn="base"/>
                      <a:r>
                        <a:rPr lang="en-US" sz="1400" b="0" i="0">
                          <a:effectLst/>
                          <a:latin typeface="Calibri" panose="020F0502020204030204" pitchFamily="34" charset="0"/>
                        </a:rPr>
                        <a:t>Total energy over the year </a:t>
                      </a:r>
                      <a:endParaRPr lang="en-US"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a:txBody>
                    <a:bodyPr/>
                    <a:lstStyle/>
                    <a:p>
                      <a:pPr algn="ctr" rtl="0" fontAlgn="base"/>
                      <a:r>
                        <a:rPr lang="en-GB" sz="1400" b="0" i="0">
                          <a:solidFill>
                            <a:srgbClr val="000000"/>
                          </a:solidFill>
                          <a:effectLst/>
                          <a:latin typeface="Calibri" panose="020F0502020204030204" pitchFamily="34" charset="0"/>
                        </a:rPr>
                        <a:t>4 500 MWh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extLst>
                  <a:ext uri="{0D108BD9-81ED-4DB2-BD59-A6C34878D82A}">
                    <a16:rowId xmlns:a16="http://schemas.microsoft.com/office/drawing/2014/main" val="2130586207"/>
                  </a:ext>
                </a:extLst>
              </a:tr>
              <a:tr h="46600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ase"/>
                      <a:r>
                        <a:rPr lang="en-US" sz="1400" b="0" i="0">
                          <a:effectLst/>
                          <a:latin typeface="Calibri" panose="020F0502020204030204" pitchFamily="34" charset="0"/>
                        </a:rPr>
                        <a:t>Summ. Maximum power </a:t>
                      </a:r>
                      <a:endParaRPr lang="en-US"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a:txBody>
                    <a:bodyPr/>
                    <a:lstStyle/>
                    <a:p>
                      <a:pPr algn="ctr" rtl="0" fontAlgn="base"/>
                      <a:r>
                        <a:rPr lang="en-GB" sz="1400" b="0" i="0">
                          <a:solidFill>
                            <a:srgbClr val="000000"/>
                          </a:solidFill>
                          <a:effectLst/>
                          <a:latin typeface="Calibri" panose="020F0502020204030204" pitchFamily="34" charset="0"/>
                        </a:rPr>
                        <a:t>110 MW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extLst>
                  <a:ext uri="{0D108BD9-81ED-4DB2-BD59-A6C34878D82A}">
                    <a16:rowId xmlns:a16="http://schemas.microsoft.com/office/drawing/2014/main" val="1141092326"/>
                  </a:ext>
                </a:extLst>
              </a:tr>
              <a:tr h="46600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rtl="0" fontAlgn="base"/>
                      <a:r>
                        <a:rPr lang="en-GB" sz="1400" b="0" i="0">
                          <a:solidFill>
                            <a:srgbClr val="000000"/>
                          </a:solidFill>
                          <a:effectLst/>
                          <a:latin typeface="Calibri" panose="020F0502020204030204" pitchFamily="34" charset="0"/>
                        </a:rPr>
                        <a:t>Medium Voltage 20kV network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base"/>
                      <a:r>
                        <a:rPr lang="en-US" sz="1400" b="0" i="0">
                          <a:effectLst/>
                          <a:latin typeface="Calibri" panose="020F0502020204030204" pitchFamily="34" charset="0"/>
                        </a:rPr>
                        <a:t>Total energy over the year </a:t>
                      </a:r>
                      <a:endParaRPr lang="en-US"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base"/>
                      <a:r>
                        <a:rPr lang="en-GB" sz="1400" b="0" i="0">
                          <a:solidFill>
                            <a:srgbClr val="000000"/>
                          </a:solidFill>
                          <a:effectLst/>
                          <a:latin typeface="Calibri" panose="020F0502020204030204" pitchFamily="34" charset="0"/>
                        </a:rPr>
                        <a:t>2 000 MWh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2748024152"/>
                  </a:ext>
                </a:extLst>
              </a:tr>
              <a:tr h="46600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ase"/>
                      <a:r>
                        <a:rPr lang="en-US" sz="1400" b="0" i="0">
                          <a:effectLst/>
                          <a:latin typeface="Calibri" panose="020F0502020204030204" pitchFamily="34" charset="0"/>
                        </a:rPr>
                        <a:t>Summ. Maximum power </a:t>
                      </a:r>
                      <a:endParaRPr lang="en-US"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base"/>
                      <a:r>
                        <a:rPr lang="en-GB" sz="1400" b="0" i="0">
                          <a:solidFill>
                            <a:srgbClr val="000000"/>
                          </a:solidFill>
                          <a:effectLst/>
                          <a:latin typeface="Calibri" panose="020F0502020204030204" pitchFamily="34" charset="0"/>
                        </a:rPr>
                        <a:t>45 MW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294632291"/>
                  </a:ext>
                </a:extLst>
              </a:tr>
              <a:tr h="657893">
                <a:tc rowSpan="3">
                  <a:txBody>
                    <a:bodyPr/>
                    <a:lstStyle/>
                    <a:p>
                      <a:pPr algn="ctr" rtl="0" fontAlgn="base"/>
                      <a:r>
                        <a:rPr lang="en-GB" sz="1400" b="0" i="0">
                          <a:solidFill>
                            <a:srgbClr val="000000"/>
                          </a:solidFill>
                          <a:effectLst/>
                          <a:latin typeface="Calibri" panose="020F0502020204030204" pitchFamily="34" charset="0"/>
                        </a:rPr>
                        <a:t>Upwards needs flexibility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rtl="0" fontAlgn="base"/>
                      <a:r>
                        <a:rPr lang="en-GB" sz="1400" b="0" i="0">
                          <a:solidFill>
                            <a:srgbClr val="000000"/>
                          </a:solidFill>
                          <a:effectLst/>
                          <a:latin typeface="Calibri" panose="020F0502020204030204" pitchFamily="34" charset="0"/>
                        </a:rPr>
                        <a:t>Entire year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rtl="0" fontAlgn="base"/>
                      <a:r>
                        <a:rPr lang="en-US" sz="1400" b="1" i="0">
                          <a:solidFill>
                            <a:srgbClr val="000000"/>
                          </a:solidFill>
                          <a:effectLst/>
                          <a:latin typeface="Calibri" panose="020F0502020204030204" pitchFamily="34" charset="0"/>
                        </a:rPr>
                        <a:t>Bidding zone</a:t>
                      </a:r>
                      <a:r>
                        <a:rPr lang="en-US" sz="1400" b="0" i="0">
                          <a:solidFill>
                            <a:srgbClr val="000000"/>
                          </a:solidFill>
                          <a:effectLst/>
                          <a:latin typeface="Calibri" panose="020F0502020204030204" pitchFamily="34" charset="0"/>
                        </a:rPr>
                        <a:t> </a:t>
                      </a:r>
                      <a:endParaRPr lang="en-US" sz="3600" b="0" i="0">
                        <a:effectLst/>
                      </a:endParaRPr>
                    </a:p>
                    <a:p>
                      <a:pPr algn="ctr" rtl="0" fontAlgn="base"/>
                      <a:r>
                        <a:rPr lang="en-US" sz="1400" b="0" i="1">
                          <a:solidFill>
                            <a:srgbClr val="000000"/>
                          </a:solidFill>
                          <a:effectLst/>
                          <a:latin typeface="Calibri" panose="020F0502020204030204" pitchFamily="34" charset="0"/>
                        </a:rPr>
                        <a:t>Region 1 + Region 2</a:t>
                      </a:r>
                      <a:r>
                        <a:rPr lang="en-US" sz="1400" b="0" i="0">
                          <a:solidFill>
                            <a:srgbClr val="000000"/>
                          </a:solidFill>
                          <a:effectLst/>
                          <a:latin typeface="Calibri" panose="020F0502020204030204" pitchFamily="34" charset="0"/>
                        </a:rPr>
                        <a:t> </a:t>
                      </a:r>
                      <a:endParaRPr lang="en-US"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400" b="0" i="0">
                          <a:solidFill>
                            <a:srgbClr val="000000"/>
                          </a:solidFill>
                          <a:effectLst/>
                          <a:latin typeface="Calibri" panose="020F0502020204030204" pitchFamily="34" charset="0"/>
                        </a:rPr>
                        <a:t>High Voltage  </a:t>
                      </a:r>
                      <a:endParaRPr lang="en-GB" sz="3600" b="0" i="0">
                        <a:effectLst/>
                      </a:endParaRPr>
                    </a:p>
                    <a:p>
                      <a:pPr algn="ctr" rtl="0" fontAlgn="base"/>
                      <a:r>
                        <a:rPr lang="en-GB" sz="1400" b="0" i="0">
                          <a:solidFill>
                            <a:srgbClr val="000000"/>
                          </a:solidFill>
                          <a:effectLst/>
                          <a:latin typeface="Calibri" panose="020F0502020204030204" pitchFamily="34" charset="0"/>
                        </a:rPr>
                        <a:t>132kV network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4D5"/>
                    </a:solidFill>
                  </a:tcPr>
                </a:tc>
                <a:tc gridSpan="2">
                  <a:txBody>
                    <a:bodyPr/>
                    <a:lstStyle/>
                    <a:p>
                      <a:pPr algn="ctr" rtl="0" fontAlgn="base"/>
                      <a:r>
                        <a:rPr lang="en-US" sz="1400" b="0" i="0">
                          <a:effectLst/>
                          <a:latin typeface="Calibri" panose="020F0502020204030204" pitchFamily="34" charset="0"/>
                        </a:rPr>
                        <a:t>No need </a:t>
                      </a:r>
                      <a:endParaRPr lang="en-US"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4D5"/>
                    </a:solidFill>
                  </a:tcPr>
                </a:tc>
                <a:tc hMerge="1">
                  <a:txBody>
                    <a:bodyPr/>
                    <a:lstStyle/>
                    <a:p>
                      <a:endParaRPr lang="en-US"/>
                    </a:p>
                  </a:txBody>
                  <a:tcPr/>
                </a:tc>
                <a:extLst>
                  <a:ext uri="{0D108BD9-81ED-4DB2-BD59-A6C34878D82A}">
                    <a16:rowId xmlns:a16="http://schemas.microsoft.com/office/drawing/2014/main" val="3534142647"/>
                  </a:ext>
                </a:extLst>
              </a:tr>
              <a:tr h="466008">
                <a:tc vMerge="1">
                  <a:txBody>
                    <a:bodyPr/>
                    <a:lstStyle/>
                    <a:p>
                      <a:endParaRPr lang="en-US"/>
                    </a:p>
                  </a:txBody>
                  <a:tcPr/>
                </a:tc>
                <a:tc vMerge="1">
                  <a:txBody>
                    <a:bodyPr/>
                    <a:lstStyle/>
                    <a:p>
                      <a:endParaRPr lang="en-US"/>
                    </a:p>
                  </a:txBody>
                  <a:tcPr/>
                </a:tc>
                <a:tc rowSpan="2">
                  <a:txBody>
                    <a:bodyPr/>
                    <a:lstStyle/>
                    <a:p>
                      <a:pPr algn="ctr" rtl="0" fontAlgn="base"/>
                      <a:r>
                        <a:rPr lang="en-US" sz="1400" b="0" i="0">
                          <a:solidFill>
                            <a:srgbClr val="000000"/>
                          </a:solidFill>
                          <a:effectLst/>
                          <a:latin typeface="Calibri" panose="020F0502020204030204" pitchFamily="34" charset="0"/>
                        </a:rPr>
                        <a:t>Oct-March </a:t>
                      </a:r>
                      <a:endParaRPr lang="en-US" sz="3600" b="0" i="0">
                        <a:effectLst/>
                      </a:endParaRPr>
                    </a:p>
                    <a:p>
                      <a:pPr algn="ctr" rtl="0" fontAlgn="base"/>
                      <a:r>
                        <a:rPr lang="en-US" sz="1400" b="0" i="0">
                          <a:solidFill>
                            <a:srgbClr val="000000"/>
                          </a:solidFill>
                          <a:effectLst/>
                          <a:latin typeface="Calibri" panose="020F0502020204030204" pitchFamily="34" charset="0"/>
                        </a:rPr>
                        <a:t>Mon-Sun </a:t>
                      </a:r>
                      <a:endParaRPr lang="en-US" sz="3600" b="0" i="0">
                        <a:effectLst/>
                      </a:endParaRPr>
                    </a:p>
                    <a:p>
                      <a:pPr algn="ctr" rtl="0" fontAlgn="base"/>
                      <a:r>
                        <a:rPr lang="en-US" sz="1400" b="0" i="0">
                          <a:solidFill>
                            <a:srgbClr val="000000"/>
                          </a:solidFill>
                          <a:effectLst/>
                          <a:latin typeface="Calibri" panose="020F0502020204030204" pitchFamily="34" charset="0"/>
                        </a:rPr>
                        <a:t>00:00-23:59 </a:t>
                      </a:r>
                      <a:endParaRPr lang="en-US"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algn="ctr" rtl="0" fontAlgn="base"/>
                      <a:r>
                        <a:rPr lang="en-GB" sz="1400" b="0" i="0">
                          <a:solidFill>
                            <a:srgbClr val="000000"/>
                          </a:solidFill>
                          <a:effectLst/>
                          <a:latin typeface="Calibri" panose="020F0502020204030204" pitchFamily="34" charset="0"/>
                        </a:rPr>
                        <a:t>Medium Voltage 20kV network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US" sz="1400" b="0" i="0">
                          <a:effectLst/>
                          <a:latin typeface="Calibri" panose="020F0502020204030204" pitchFamily="34" charset="0"/>
                        </a:rPr>
                        <a:t>Total energy over the year </a:t>
                      </a:r>
                      <a:endParaRPr lang="en-US"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GB" sz="1400" b="0" i="0">
                          <a:solidFill>
                            <a:srgbClr val="000000"/>
                          </a:solidFill>
                          <a:effectLst/>
                          <a:latin typeface="Calibri" panose="020F0502020204030204" pitchFamily="34" charset="0"/>
                        </a:rPr>
                        <a:t>60 MWh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extLst>
                  <a:ext uri="{0D108BD9-81ED-4DB2-BD59-A6C34878D82A}">
                    <a16:rowId xmlns:a16="http://schemas.microsoft.com/office/drawing/2014/main" val="1828908253"/>
                  </a:ext>
                </a:extLst>
              </a:tr>
              <a:tr h="57565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ase"/>
                      <a:r>
                        <a:rPr lang="en-US" sz="1400" b="0" i="0">
                          <a:effectLst/>
                          <a:latin typeface="Calibri" panose="020F0502020204030204" pitchFamily="34" charset="0"/>
                        </a:rPr>
                        <a:t>Summ. Maximum power </a:t>
                      </a:r>
                      <a:endParaRPr lang="en-US"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GB" sz="1400" b="0" i="0">
                          <a:solidFill>
                            <a:srgbClr val="000000"/>
                          </a:solidFill>
                          <a:effectLst/>
                          <a:latin typeface="Calibri" panose="020F0502020204030204" pitchFamily="34" charset="0"/>
                        </a:rPr>
                        <a:t>5 MW </a:t>
                      </a:r>
                      <a:endParaRPr lang="en-GB" sz="36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extLst>
                  <a:ext uri="{0D108BD9-81ED-4DB2-BD59-A6C34878D82A}">
                    <a16:rowId xmlns:a16="http://schemas.microsoft.com/office/drawing/2014/main" val="4223640606"/>
                  </a:ext>
                </a:extLst>
              </a:tr>
            </a:tbl>
          </a:graphicData>
        </a:graphic>
      </p:graphicFrame>
      <p:sp>
        <p:nvSpPr>
          <p:cNvPr id="9" name="Flowchart: Document 9">
            <a:extLst>
              <a:ext uri="{FF2B5EF4-FFF2-40B4-BE49-F238E27FC236}">
                <a16:creationId xmlns:a16="http://schemas.microsoft.com/office/drawing/2014/main" id="{22CC6003-4904-93A1-E0EA-FFE57A3C56A1}"/>
              </a:ext>
            </a:extLst>
          </p:cNvPr>
          <p:cNvSpPr/>
          <p:nvPr/>
        </p:nvSpPr>
        <p:spPr>
          <a:xfrm>
            <a:off x="0" y="6395799"/>
            <a:ext cx="1131742" cy="205484"/>
          </a:xfrm>
          <a:prstGeom prst="homePlat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latin typeface="Calibri" panose="020F0502020204030204" pitchFamily="34" charset="0"/>
                <a:ea typeface="Calibri" panose="020F0502020204030204" pitchFamily="34" charset="0"/>
                <a:cs typeface="Calibri" panose="020F0502020204030204" pitchFamily="34" charset="0"/>
              </a:rPr>
              <a:t>Annex I</a:t>
            </a:r>
          </a:p>
        </p:txBody>
      </p:sp>
    </p:spTree>
    <p:extLst>
      <p:ext uri="{BB962C8B-B14F-4D97-AF65-F5344CB8AC3E}">
        <p14:creationId xmlns:p14="http://schemas.microsoft.com/office/powerpoint/2010/main" val="2954971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2E0597-8444-6F3C-9832-F36F7B16B1F7}"/>
              </a:ext>
            </a:extLst>
          </p:cNvPr>
          <p:cNvSpPr>
            <a:spLocks noGrp="1"/>
          </p:cNvSpPr>
          <p:nvPr>
            <p:ph type="title"/>
          </p:nvPr>
        </p:nvSpPr>
        <p:spPr/>
        <p:txBody>
          <a:bodyPr lIns="91440" tIns="45720" rIns="91440" bIns="45720" anchor="ctr">
            <a:noAutofit/>
          </a:bodyPr>
          <a:lstStyle/>
          <a:p>
            <a:r>
              <a:rPr lang="en-US" sz="2400">
                <a:latin typeface="Calibri"/>
                <a:ea typeface="Calibri"/>
                <a:cs typeface="Calibri"/>
              </a:rPr>
              <a:t>Illustrative example (not real data) of Table 2</a:t>
            </a:r>
            <a:endParaRPr lang="en-US" sz="2400" b="0">
              <a:solidFill>
                <a:schemeClr val="accent2">
                  <a:lumMod val="50000"/>
                </a:schemeClr>
              </a:solidFill>
              <a:latin typeface="Calibri"/>
              <a:ea typeface="Calibri"/>
              <a:cs typeface="Calibri"/>
            </a:endParaRPr>
          </a:p>
        </p:txBody>
      </p:sp>
      <p:sp>
        <p:nvSpPr>
          <p:cNvPr id="11" name="Text Placeholder 10">
            <a:extLst>
              <a:ext uri="{FF2B5EF4-FFF2-40B4-BE49-F238E27FC236}">
                <a16:creationId xmlns:a16="http://schemas.microsoft.com/office/drawing/2014/main" id="{75D706BE-7F2F-0B7D-9A15-8DAE21FA80B6}"/>
              </a:ext>
            </a:extLst>
          </p:cNvPr>
          <p:cNvSpPr>
            <a:spLocks noGrp="1"/>
          </p:cNvSpPr>
          <p:nvPr>
            <p:ph type="body" sz="quarter" idx="12"/>
          </p:nvPr>
        </p:nvSpPr>
        <p:spPr/>
        <p:txBody>
          <a:bodyPr/>
          <a:lstStyle/>
          <a:p>
            <a:r>
              <a:rPr lang="en-GB"/>
              <a:t>By region and time block</a:t>
            </a:r>
          </a:p>
        </p:txBody>
      </p:sp>
      <p:graphicFrame>
        <p:nvGraphicFramePr>
          <p:cNvPr id="3" name="Tableau 2">
            <a:extLst>
              <a:ext uri="{FF2B5EF4-FFF2-40B4-BE49-F238E27FC236}">
                <a16:creationId xmlns:a16="http://schemas.microsoft.com/office/drawing/2014/main" id="{83C83F8B-A46D-2A91-EF02-7706D074239A}"/>
              </a:ext>
            </a:extLst>
          </p:cNvPr>
          <p:cNvGraphicFramePr>
            <a:graphicFrameLocks noGrp="1"/>
          </p:cNvGraphicFramePr>
          <p:nvPr>
            <p:extLst>
              <p:ext uri="{D42A27DB-BD31-4B8C-83A1-F6EECF244321}">
                <p14:modId xmlns:p14="http://schemas.microsoft.com/office/powerpoint/2010/main" val="2091070291"/>
              </p:ext>
            </p:extLst>
          </p:nvPr>
        </p:nvGraphicFramePr>
        <p:xfrm>
          <a:off x="735290" y="1129673"/>
          <a:ext cx="10317284" cy="5266126"/>
        </p:xfrm>
        <a:graphic>
          <a:graphicData uri="http://schemas.openxmlformats.org/drawingml/2006/table">
            <a:tbl>
              <a:tblPr/>
              <a:tblGrid>
                <a:gridCol w="1031044">
                  <a:extLst>
                    <a:ext uri="{9D8B030D-6E8A-4147-A177-3AD203B41FA5}">
                      <a16:colId xmlns:a16="http://schemas.microsoft.com/office/drawing/2014/main" val="918689123"/>
                    </a:ext>
                  </a:extLst>
                </a:gridCol>
                <a:gridCol w="721360">
                  <a:extLst>
                    <a:ext uri="{9D8B030D-6E8A-4147-A177-3AD203B41FA5}">
                      <a16:colId xmlns:a16="http://schemas.microsoft.com/office/drawing/2014/main" val="123842609"/>
                    </a:ext>
                  </a:extLst>
                </a:gridCol>
                <a:gridCol w="1696720">
                  <a:extLst>
                    <a:ext uri="{9D8B030D-6E8A-4147-A177-3AD203B41FA5}">
                      <a16:colId xmlns:a16="http://schemas.microsoft.com/office/drawing/2014/main" val="3811936588"/>
                    </a:ext>
                  </a:extLst>
                </a:gridCol>
                <a:gridCol w="871251">
                  <a:extLst>
                    <a:ext uri="{9D8B030D-6E8A-4147-A177-3AD203B41FA5}">
                      <a16:colId xmlns:a16="http://schemas.microsoft.com/office/drawing/2014/main" val="413232576"/>
                    </a:ext>
                  </a:extLst>
                </a:gridCol>
                <a:gridCol w="1122809">
                  <a:extLst>
                    <a:ext uri="{9D8B030D-6E8A-4147-A177-3AD203B41FA5}">
                      <a16:colId xmlns:a16="http://schemas.microsoft.com/office/drawing/2014/main" val="3798964162"/>
                    </a:ext>
                  </a:extLst>
                </a:gridCol>
                <a:gridCol w="1598781">
                  <a:extLst>
                    <a:ext uri="{9D8B030D-6E8A-4147-A177-3AD203B41FA5}">
                      <a16:colId xmlns:a16="http://schemas.microsoft.com/office/drawing/2014/main" val="346108952"/>
                    </a:ext>
                  </a:extLst>
                </a:gridCol>
                <a:gridCol w="1672010">
                  <a:extLst>
                    <a:ext uri="{9D8B030D-6E8A-4147-A177-3AD203B41FA5}">
                      <a16:colId xmlns:a16="http://schemas.microsoft.com/office/drawing/2014/main" val="185409864"/>
                    </a:ext>
                  </a:extLst>
                </a:gridCol>
                <a:gridCol w="1603309">
                  <a:extLst>
                    <a:ext uri="{9D8B030D-6E8A-4147-A177-3AD203B41FA5}">
                      <a16:colId xmlns:a16="http://schemas.microsoft.com/office/drawing/2014/main" val="1196107525"/>
                    </a:ext>
                  </a:extLst>
                </a:gridCol>
              </a:tblGrid>
              <a:tr h="564624">
                <a:tc>
                  <a:txBody>
                    <a:bodyPr/>
                    <a:lstStyle/>
                    <a:p>
                      <a:pPr algn="ctr" rtl="0" fontAlgn="base"/>
                      <a:r>
                        <a:rPr lang="en-GB"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Direction</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Target Year</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Time block</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Spatial granularity</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Voltage level of congestion issue</a:t>
                      </a:r>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Type of value</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Flexibility network needs</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Reasoning to define the time block</a:t>
                      </a:r>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9050546"/>
                  </a:ext>
                </a:extLst>
              </a:tr>
              <a:tr h="397024">
                <a:tc rowSpan="4">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Downwards needs flexibility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3">
                  <a:txBody>
                    <a:bodyPr/>
                    <a:lstStyle/>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2030 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Jan-Dec   </a:t>
                      </a:r>
                      <a:b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Mon-Sun   </a:t>
                      </a:r>
                      <a:b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00:00 - 23:59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rtl="0" fontAlgn="base"/>
                      <a:r>
                        <a:rPr lang="en-GB" sz="1200" b="0" i="1">
                          <a:solidFill>
                            <a:srgbClr val="000000"/>
                          </a:solidFill>
                          <a:effectLst/>
                          <a:latin typeface="Calibri" panose="020F0502020204030204" pitchFamily="34" charset="0"/>
                          <a:ea typeface="Calibri" panose="020F0502020204030204" pitchFamily="34" charset="0"/>
                          <a:cs typeface="Calibri" panose="020F0502020204030204" pitchFamily="34" charset="0"/>
                        </a:rPr>
                        <a:t>Region 1</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HV - 132kV network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a:txBody>
                    <a:bodyPr/>
                    <a:lstStyle/>
                    <a:p>
                      <a:pPr algn="ctr"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Total energy over the entire time block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3 000 MWh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rowSpan="4">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RES generation in region 1 is 90% wind, 10 % PV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3003002"/>
                  </a:ext>
                </a:extLst>
              </a:tr>
              <a:tr h="2294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ase"/>
                      <a:r>
                        <a:rPr lang="en-US" sz="1200" b="0" i="0" err="1">
                          <a:effectLst/>
                          <a:latin typeface="Calibri" panose="020F0502020204030204" pitchFamily="34" charset="0"/>
                          <a:ea typeface="Calibri" panose="020F0502020204030204" pitchFamily="34" charset="0"/>
                          <a:cs typeface="Calibri" panose="020F0502020204030204" pitchFamily="34" charset="0"/>
                        </a:rPr>
                        <a:t>Summ</a:t>
                      </a:r>
                      <a:r>
                        <a:rPr lang="en-US" sz="1200" b="0" i="0">
                          <a:effectLst/>
                          <a:latin typeface="Calibri" panose="020F0502020204030204" pitchFamily="34" charset="0"/>
                          <a:ea typeface="Calibri" panose="020F0502020204030204" pitchFamily="34" charset="0"/>
                          <a:cs typeface="Calibri" panose="020F0502020204030204" pitchFamily="34" charset="0"/>
                        </a:rPr>
                        <a:t>. Max power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50 MW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vMerge="1">
                  <a:txBody>
                    <a:bodyPr/>
                    <a:lstStyle/>
                    <a:p>
                      <a:endParaRPr lang="en-US"/>
                    </a:p>
                  </a:txBody>
                  <a:tcPr/>
                </a:tc>
                <a:extLst>
                  <a:ext uri="{0D108BD9-81ED-4DB2-BD59-A6C34878D82A}">
                    <a16:rowId xmlns:a16="http://schemas.microsoft.com/office/drawing/2014/main" val="3352099115"/>
                  </a:ext>
                </a:extLst>
              </a:tr>
              <a:tr h="39702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MV- 20kV network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Total energy over the entire time block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1 500 MWh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vMerge="1">
                  <a:txBody>
                    <a:bodyPr/>
                    <a:lstStyle/>
                    <a:p>
                      <a:endParaRPr lang="en-US"/>
                    </a:p>
                  </a:txBody>
                  <a:tcPr/>
                </a:tc>
                <a:extLst>
                  <a:ext uri="{0D108BD9-81ED-4DB2-BD59-A6C34878D82A}">
                    <a16:rowId xmlns:a16="http://schemas.microsoft.com/office/drawing/2014/main" val="2653681397"/>
                  </a:ext>
                </a:extLst>
              </a:tr>
              <a:tr h="2294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ase"/>
                      <a:r>
                        <a:rPr lang="en-US" sz="1200" b="0" i="0" err="1">
                          <a:effectLst/>
                          <a:latin typeface="Calibri" panose="020F0502020204030204" pitchFamily="34" charset="0"/>
                          <a:ea typeface="Calibri" panose="020F0502020204030204" pitchFamily="34" charset="0"/>
                          <a:cs typeface="Calibri" panose="020F0502020204030204" pitchFamily="34" charset="0"/>
                        </a:rPr>
                        <a:t>Summ</a:t>
                      </a:r>
                      <a:r>
                        <a:rPr lang="en-US" sz="1200" b="0" i="0">
                          <a:effectLst/>
                          <a:latin typeface="Calibri" panose="020F0502020204030204" pitchFamily="34" charset="0"/>
                          <a:ea typeface="Calibri" panose="020F0502020204030204" pitchFamily="34" charset="0"/>
                          <a:cs typeface="Calibri" panose="020F0502020204030204" pitchFamily="34" charset="0"/>
                        </a:rPr>
                        <a:t>. Max power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20 MW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vMerge="1">
                  <a:txBody>
                    <a:bodyPr/>
                    <a:lstStyle/>
                    <a:p>
                      <a:endParaRPr lang="en-US"/>
                    </a:p>
                  </a:txBody>
                  <a:tcPr/>
                </a:tc>
                <a:extLst>
                  <a:ext uri="{0D108BD9-81ED-4DB2-BD59-A6C34878D82A}">
                    <a16:rowId xmlns:a16="http://schemas.microsoft.com/office/drawing/2014/main" val="1969217868"/>
                  </a:ext>
                </a:extLst>
              </a:tr>
              <a:tr h="397024">
                <a:tc rowSpan="4">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Downwards needs flexibility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rowSpan="4">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Apr-Oct   </a:t>
                      </a:r>
                      <a:b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Mon-Sun   </a:t>
                      </a:r>
                      <a:b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12:00-16:59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rtl="0" fontAlgn="base"/>
                      <a:r>
                        <a:rPr lang="en-GB" sz="1200" b="0" i="1">
                          <a:solidFill>
                            <a:srgbClr val="000000"/>
                          </a:solidFill>
                          <a:effectLst/>
                          <a:latin typeface="Calibri" panose="020F0502020204030204" pitchFamily="34" charset="0"/>
                          <a:ea typeface="Calibri" panose="020F0502020204030204" pitchFamily="34" charset="0"/>
                          <a:cs typeface="Calibri" panose="020F0502020204030204" pitchFamily="34" charset="0"/>
                        </a:rPr>
                        <a:t>Region 2</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HV- 132kV network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a:txBody>
                    <a:bodyPr/>
                    <a:lstStyle/>
                    <a:p>
                      <a:pPr algn="ctr"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Total energy over the entire time block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1 500 MWh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rowSpan="4">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RES generation in region 2 is 95 % PV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421321"/>
                  </a:ext>
                </a:extLst>
              </a:tr>
              <a:tr h="2294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ase"/>
                      <a:r>
                        <a:rPr lang="en-US" sz="1200" b="0" i="0" err="1">
                          <a:effectLst/>
                          <a:latin typeface="Calibri" panose="020F0502020204030204" pitchFamily="34" charset="0"/>
                          <a:ea typeface="Calibri" panose="020F0502020204030204" pitchFamily="34" charset="0"/>
                          <a:cs typeface="Calibri" panose="020F0502020204030204" pitchFamily="34" charset="0"/>
                        </a:rPr>
                        <a:t>Summ</a:t>
                      </a:r>
                      <a:r>
                        <a:rPr lang="en-US" sz="1200" b="0" i="0">
                          <a:effectLst/>
                          <a:latin typeface="Calibri" panose="020F0502020204030204" pitchFamily="34" charset="0"/>
                          <a:ea typeface="Calibri" panose="020F0502020204030204" pitchFamily="34" charset="0"/>
                          <a:cs typeface="Calibri" panose="020F0502020204030204" pitchFamily="34" charset="0"/>
                        </a:rPr>
                        <a:t>. Max power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60 MW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vMerge="1">
                  <a:txBody>
                    <a:bodyPr/>
                    <a:lstStyle/>
                    <a:p>
                      <a:endParaRPr lang="en-US"/>
                    </a:p>
                  </a:txBody>
                  <a:tcPr/>
                </a:tc>
                <a:extLst>
                  <a:ext uri="{0D108BD9-81ED-4DB2-BD59-A6C34878D82A}">
                    <a16:rowId xmlns:a16="http://schemas.microsoft.com/office/drawing/2014/main" val="2799700567"/>
                  </a:ext>
                </a:extLst>
              </a:tr>
              <a:tr h="39702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MV- 20kV network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Total energy over the entire time block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500 MWh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vMerge="1">
                  <a:txBody>
                    <a:bodyPr/>
                    <a:lstStyle/>
                    <a:p>
                      <a:endParaRPr lang="en-US"/>
                    </a:p>
                  </a:txBody>
                  <a:tcPr/>
                </a:tc>
                <a:extLst>
                  <a:ext uri="{0D108BD9-81ED-4DB2-BD59-A6C34878D82A}">
                    <a16:rowId xmlns:a16="http://schemas.microsoft.com/office/drawing/2014/main" val="1025429463"/>
                  </a:ext>
                </a:extLst>
              </a:tr>
              <a:tr h="2294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ase"/>
                      <a:r>
                        <a:rPr lang="en-US" sz="1200" b="0" i="0" err="1">
                          <a:effectLst/>
                          <a:latin typeface="Calibri" panose="020F0502020204030204" pitchFamily="34" charset="0"/>
                          <a:ea typeface="Calibri" panose="020F0502020204030204" pitchFamily="34" charset="0"/>
                          <a:cs typeface="Calibri" panose="020F0502020204030204" pitchFamily="34" charset="0"/>
                        </a:rPr>
                        <a:t>Summ</a:t>
                      </a:r>
                      <a:r>
                        <a:rPr lang="en-US" sz="1200" b="0" i="0">
                          <a:effectLst/>
                          <a:latin typeface="Calibri" panose="020F0502020204030204" pitchFamily="34" charset="0"/>
                          <a:ea typeface="Calibri" panose="020F0502020204030204" pitchFamily="34" charset="0"/>
                          <a:cs typeface="Calibri" panose="020F0502020204030204" pitchFamily="34" charset="0"/>
                        </a:rPr>
                        <a:t>. Max power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25 MW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vMerge="1">
                  <a:txBody>
                    <a:bodyPr/>
                    <a:lstStyle/>
                    <a:p>
                      <a:endParaRPr lang="en-US"/>
                    </a:p>
                  </a:txBody>
                  <a:tcPr/>
                </a:tc>
                <a:extLst>
                  <a:ext uri="{0D108BD9-81ED-4DB2-BD59-A6C34878D82A}">
                    <a16:rowId xmlns:a16="http://schemas.microsoft.com/office/drawing/2014/main" val="3729877244"/>
                  </a:ext>
                </a:extLst>
              </a:tr>
              <a:tr h="397024">
                <a:tc rowSpan="5">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Upwards needs flexibility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Any time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HV -132kV network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4D5"/>
                    </a:solidFill>
                  </a:tcPr>
                </a:tc>
                <a:tc gridSpan="2">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No Need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4D5"/>
                    </a:solidFill>
                  </a:tcPr>
                </a:tc>
                <a:tc hMerge="1">
                  <a:txBody>
                    <a:bodyPr/>
                    <a:lstStyle/>
                    <a:p>
                      <a:endParaRPr lang="en-US"/>
                    </a:p>
                  </a:txBody>
                  <a:tcPr/>
                </a:tc>
                <a:tc>
                  <a:txBody>
                    <a:bodyPr/>
                    <a:lstStyle/>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1482454"/>
                  </a:ext>
                </a:extLst>
              </a:tr>
              <a:tr h="397024">
                <a:tc vMerge="1">
                  <a:txBody>
                    <a:bodyPr/>
                    <a:lstStyle/>
                    <a:p>
                      <a:endParaRPr lang="en-US"/>
                    </a:p>
                  </a:txBody>
                  <a:tcPr/>
                </a:tc>
                <a:tc vMerge="1">
                  <a:txBody>
                    <a:bodyPr/>
                    <a:lstStyle/>
                    <a:p>
                      <a:endParaRPr lang="en-US"/>
                    </a:p>
                  </a:txBody>
                  <a:tcPr/>
                </a:tc>
                <a:tc rowSpan="2">
                  <a:txBody>
                    <a:bodyPr/>
                    <a:lstStyle/>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Oct-March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Mon-Fri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19:00-07:59 and Sat-Sun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00:00-23:59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rtl="0" fontAlgn="base"/>
                      <a:r>
                        <a:rPr lang="en-GB" sz="12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Bidding zone</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p>
                      <a:pPr algn="ctr" rtl="0" fontAlgn="base"/>
                      <a:r>
                        <a:rPr lang="en-GB" sz="1200" b="0" i="1">
                          <a:solidFill>
                            <a:srgbClr val="000000"/>
                          </a:solidFill>
                          <a:effectLst/>
                          <a:latin typeface="Calibri" panose="020F0502020204030204" pitchFamily="34" charset="0"/>
                          <a:ea typeface="Calibri" panose="020F0502020204030204" pitchFamily="34" charset="0"/>
                          <a:cs typeface="Calibri" panose="020F0502020204030204" pitchFamily="34" charset="0"/>
                        </a:rPr>
                        <a:t>Region 1 + Region 2</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MV- 20kV network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Total energy over the entire time block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10 MWh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rowSpan="2">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Off hours in winter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223254"/>
                  </a:ext>
                </a:extLst>
              </a:tr>
              <a:tr h="33519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ase"/>
                      <a:r>
                        <a:rPr lang="en-US" sz="1200" b="0" i="0" err="1">
                          <a:effectLst/>
                          <a:latin typeface="Calibri" panose="020F0502020204030204" pitchFamily="34" charset="0"/>
                          <a:ea typeface="Calibri" panose="020F0502020204030204" pitchFamily="34" charset="0"/>
                          <a:cs typeface="Calibri" panose="020F0502020204030204" pitchFamily="34" charset="0"/>
                        </a:rPr>
                        <a:t>Summ</a:t>
                      </a:r>
                      <a:r>
                        <a:rPr lang="en-US" sz="1200" b="0" i="0">
                          <a:effectLst/>
                          <a:latin typeface="Calibri" panose="020F0502020204030204" pitchFamily="34" charset="0"/>
                          <a:ea typeface="Calibri" panose="020F0502020204030204" pitchFamily="34" charset="0"/>
                          <a:cs typeface="Calibri" panose="020F0502020204030204" pitchFamily="34" charset="0"/>
                        </a:rPr>
                        <a:t>. Maxi power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3 MW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vMerge="1">
                  <a:txBody>
                    <a:bodyPr/>
                    <a:lstStyle/>
                    <a:p>
                      <a:endParaRPr lang="en-US"/>
                    </a:p>
                  </a:txBody>
                  <a:tcPr/>
                </a:tc>
                <a:extLst>
                  <a:ext uri="{0D108BD9-81ED-4DB2-BD59-A6C34878D82A}">
                    <a16:rowId xmlns:a16="http://schemas.microsoft.com/office/drawing/2014/main" val="3032338062"/>
                  </a:ext>
                </a:extLst>
              </a:tr>
              <a:tr h="397024">
                <a:tc vMerge="1">
                  <a:txBody>
                    <a:bodyPr/>
                    <a:lstStyle/>
                    <a:p>
                      <a:endParaRPr lang="en-US"/>
                    </a:p>
                  </a:txBody>
                  <a:tcPr/>
                </a:tc>
                <a:tc vMerge="1">
                  <a:txBody>
                    <a:bodyPr/>
                    <a:lstStyle/>
                    <a:p>
                      <a:endParaRPr lang="en-US"/>
                    </a:p>
                  </a:txBody>
                  <a:tcPr/>
                </a:tc>
                <a:tc rowSpan="2">
                  <a:txBody>
                    <a:bodyPr/>
                    <a:lstStyle/>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Oct-March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Mon-Fri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08:00-18:59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Total energy over the entire time block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50 MWh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rowSpan="2">
                  <a:txBody>
                    <a:bodyPr/>
                    <a:lstStyle/>
                    <a:p>
                      <a:pPr algn="ctr"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Working hours</a:t>
                      </a:r>
                      <a:br>
                        <a:rPr lang="en-US" sz="1200" b="0" i="0">
                          <a:effectLst/>
                          <a:latin typeface="Calibri" panose="020F0502020204030204" pitchFamily="34" charset="0"/>
                          <a:ea typeface="Calibri" panose="020F0502020204030204" pitchFamily="34" charset="0"/>
                          <a:cs typeface="Calibri" panose="020F0502020204030204" pitchFamily="34" charset="0"/>
                        </a:rPr>
                      </a:br>
                      <a:r>
                        <a:rPr lang="en-US" sz="1200" b="0" i="0">
                          <a:effectLst/>
                          <a:latin typeface="Calibri" panose="020F0502020204030204" pitchFamily="34" charset="0"/>
                          <a:ea typeface="Calibri" panose="020F0502020204030204" pitchFamily="34" charset="0"/>
                          <a:cs typeface="Calibri" panose="020F0502020204030204" pitchFamily="34" charset="0"/>
                        </a:rPr>
                        <a:t> in winter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980825"/>
                  </a:ext>
                </a:extLst>
              </a:tr>
              <a:tr h="2294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ase"/>
                      <a:r>
                        <a:rPr lang="en-US" sz="1200" b="0" i="0" err="1">
                          <a:effectLst/>
                          <a:latin typeface="Calibri" panose="020F0502020204030204" pitchFamily="34" charset="0"/>
                          <a:ea typeface="Calibri" panose="020F0502020204030204" pitchFamily="34" charset="0"/>
                          <a:cs typeface="Calibri" panose="020F0502020204030204" pitchFamily="34" charset="0"/>
                        </a:rPr>
                        <a:t>Summ</a:t>
                      </a:r>
                      <a:r>
                        <a:rPr lang="en-US" sz="1200" b="0" i="0">
                          <a:effectLst/>
                          <a:latin typeface="Calibri" panose="020F0502020204030204" pitchFamily="34" charset="0"/>
                          <a:ea typeface="Calibri" panose="020F0502020204030204" pitchFamily="34" charset="0"/>
                          <a:cs typeface="Calibri" panose="020F0502020204030204" pitchFamily="34" charset="0"/>
                        </a:rPr>
                        <a:t>. Max power </a:t>
                      </a:r>
                      <a:endParaRPr lang="en-US"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5 MW </a:t>
                      </a:r>
                      <a:endParaRPr lang="en-GB" sz="2800" b="0" i="0">
                        <a:effectLst/>
                        <a:latin typeface="Calibri" panose="020F0502020204030204" pitchFamily="34" charset="0"/>
                        <a:ea typeface="Calibri" panose="020F0502020204030204" pitchFamily="34" charset="0"/>
                        <a:cs typeface="Calibri" panose="020F0502020204030204" pitchFamily="34" charset="0"/>
                      </a:endParaRPr>
                    </a:p>
                  </a:txBody>
                  <a:tcPr marL="67463" marR="67463" marT="33731" marB="33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vMerge="1">
                  <a:txBody>
                    <a:bodyPr/>
                    <a:lstStyle/>
                    <a:p>
                      <a:endParaRPr lang="en-US"/>
                    </a:p>
                  </a:txBody>
                  <a:tcPr/>
                </a:tc>
                <a:extLst>
                  <a:ext uri="{0D108BD9-81ED-4DB2-BD59-A6C34878D82A}">
                    <a16:rowId xmlns:a16="http://schemas.microsoft.com/office/drawing/2014/main" val="1934096747"/>
                  </a:ext>
                </a:extLst>
              </a:tr>
            </a:tbl>
          </a:graphicData>
        </a:graphic>
      </p:graphicFrame>
      <p:sp>
        <p:nvSpPr>
          <p:cNvPr id="8" name="Flowchart: Document 9">
            <a:extLst>
              <a:ext uri="{FF2B5EF4-FFF2-40B4-BE49-F238E27FC236}">
                <a16:creationId xmlns:a16="http://schemas.microsoft.com/office/drawing/2014/main" id="{B29C968A-DB63-C4B1-E631-64AC8F88106C}"/>
              </a:ext>
            </a:extLst>
          </p:cNvPr>
          <p:cNvSpPr/>
          <p:nvPr/>
        </p:nvSpPr>
        <p:spPr>
          <a:xfrm>
            <a:off x="0" y="6501320"/>
            <a:ext cx="1131742" cy="205484"/>
          </a:xfrm>
          <a:prstGeom prst="homePlat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latin typeface="Calibri" panose="020F0502020204030204" pitchFamily="34" charset="0"/>
                <a:ea typeface="Calibri" panose="020F0502020204030204" pitchFamily="34" charset="0"/>
                <a:cs typeface="Calibri" panose="020F0502020204030204" pitchFamily="34" charset="0"/>
              </a:rPr>
              <a:t>Annex I</a:t>
            </a:r>
          </a:p>
        </p:txBody>
      </p:sp>
    </p:spTree>
    <p:extLst>
      <p:ext uri="{BB962C8B-B14F-4D97-AF65-F5344CB8AC3E}">
        <p14:creationId xmlns:p14="http://schemas.microsoft.com/office/powerpoint/2010/main" val="734584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A971F9-1288-BC52-3DBA-03BED081C7BC}"/>
              </a:ext>
            </a:extLst>
          </p:cNvPr>
          <p:cNvSpPr>
            <a:spLocks noGrp="1"/>
          </p:cNvSpPr>
          <p:nvPr>
            <p:ph type="title"/>
          </p:nvPr>
        </p:nvSpPr>
        <p:spPr/>
        <p:txBody>
          <a:bodyPr lIns="91440" tIns="45720" rIns="91440" bIns="45720" anchor="ctr">
            <a:noAutofit/>
          </a:bodyPr>
          <a:lstStyle/>
          <a:p>
            <a:pPr>
              <a:lnSpc>
                <a:spcPct val="100000"/>
              </a:lnSpc>
              <a:spcBef>
                <a:spcPts val="0"/>
              </a:spcBef>
            </a:pPr>
            <a:r>
              <a:rPr lang="en-US" sz="2400">
                <a:latin typeface="Calibri"/>
                <a:ea typeface="Calibri"/>
                <a:cs typeface="Calibri"/>
              </a:rPr>
              <a:t>Illustrative example (not real data) of Table 2 </a:t>
            </a:r>
            <a:endParaRPr lang="en-US"/>
          </a:p>
        </p:txBody>
      </p:sp>
      <p:sp>
        <p:nvSpPr>
          <p:cNvPr id="12" name="Text Placeholder 11">
            <a:extLst>
              <a:ext uri="{FF2B5EF4-FFF2-40B4-BE49-F238E27FC236}">
                <a16:creationId xmlns:a16="http://schemas.microsoft.com/office/drawing/2014/main" id="{F20F9D67-4791-0C42-E409-AC30CDE42343}"/>
              </a:ext>
            </a:extLst>
          </p:cNvPr>
          <p:cNvSpPr>
            <a:spLocks noGrp="1"/>
          </p:cNvSpPr>
          <p:nvPr>
            <p:ph type="body" sz="quarter" idx="12"/>
          </p:nvPr>
        </p:nvSpPr>
        <p:spPr/>
        <p:txBody>
          <a:bodyPr/>
          <a:lstStyle/>
          <a:p>
            <a:r>
              <a:rPr lang="en-GB"/>
              <a:t>Representative day (only used for fine tuning system needs)</a:t>
            </a:r>
          </a:p>
        </p:txBody>
      </p:sp>
      <p:graphicFrame>
        <p:nvGraphicFramePr>
          <p:cNvPr id="3" name="Tableau 2">
            <a:extLst>
              <a:ext uri="{FF2B5EF4-FFF2-40B4-BE49-F238E27FC236}">
                <a16:creationId xmlns:a16="http://schemas.microsoft.com/office/drawing/2014/main" id="{5E2E1926-ED5B-9F73-E0AB-8D586389C614}"/>
              </a:ext>
            </a:extLst>
          </p:cNvPr>
          <p:cNvGraphicFramePr>
            <a:graphicFrameLocks noGrp="1"/>
          </p:cNvGraphicFramePr>
          <p:nvPr>
            <p:extLst>
              <p:ext uri="{D42A27DB-BD31-4B8C-83A1-F6EECF244321}">
                <p14:modId xmlns:p14="http://schemas.microsoft.com/office/powerpoint/2010/main" val="408422209"/>
              </p:ext>
            </p:extLst>
          </p:nvPr>
        </p:nvGraphicFramePr>
        <p:xfrm>
          <a:off x="565871" y="1261785"/>
          <a:ext cx="10604498" cy="4690896"/>
        </p:xfrm>
        <a:graphic>
          <a:graphicData uri="http://schemas.openxmlformats.org/drawingml/2006/table">
            <a:tbl>
              <a:tblPr/>
              <a:tblGrid>
                <a:gridCol w="1437470">
                  <a:extLst>
                    <a:ext uri="{9D8B030D-6E8A-4147-A177-3AD203B41FA5}">
                      <a16:colId xmlns:a16="http://schemas.microsoft.com/office/drawing/2014/main" val="42325823"/>
                    </a:ext>
                  </a:extLst>
                </a:gridCol>
                <a:gridCol w="769174">
                  <a:extLst>
                    <a:ext uri="{9D8B030D-6E8A-4147-A177-3AD203B41FA5}">
                      <a16:colId xmlns:a16="http://schemas.microsoft.com/office/drawing/2014/main" val="1756961393"/>
                    </a:ext>
                  </a:extLst>
                </a:gridCol>
                <a:gridCol w="844829">
                  <a:extLst>
                    <a:ext uri="{9D8B030D-6E8A-4147-A177-3AD203B41FA5}">
                      <a16:colId xmlns:a16="http://schemas.microsoft.com/office/drawing/2014/main" val="649962256"/>
                    </a:ext>
                  </a:extLst>
                </a:gridCol>
                <a:gridCol w="1500517">
                  <a:extLst>
                    <a:ext uri="{9D8B030D-6E8A-4147-A177-3AD203B41FA5}">
                      <a16:colId xmlns:a16="http://schemas.microsoft.com/office/drawing/2014/main" val="2238320421"/>
                    </a:ext>
                  </a:extLst>
                </a:gridCol>
                <a:gridCol w="1185283">
                  <a:extLst>
                    <a:ext uri="{9D8B030D-6E8A-4147-A177-3AD203B41FA5}">
                      <a16:colId xmlns:a16="http://schemas.microsoft.com/office/drawing/2014/main" val="1731724756"/>
                    </a:ext>
                  </a:extLst>
                </a:gridCol>
                <a:gridCol w="1664440">
                  <a:extLst>
                    <a:ext uri="{9D8B030D-6E8A-4147-A177-3AD203B41FA5}">
                      <a16:colId xmlns:a16="http://schemas.microsoft.com/office/drawing/2014/main" val="957174746"/>
                    </a:ext>
                  </a:extLst>
                </a:gridCol>
                <a:gridCol w="1664440">
                  <a:extLst>
                    <a:ext uri="{9D8B030D-6E8A-4147-A177-3AD203B41FA5}">
                      <a16:colId xmlns:a16="http://schemas.microsoft.com/office/drawing/2014/main" val="711979063"/>
                    </a:ext>
                  </a:extLst>
                </a:gridCol>
                <a:gridCol w="1538345">
                  <a:extLst>
                    <a:ext uri="{9D8B030D-6E8A-4147-A177-3AD203B41FA5}">
                      <a16:colId xmlns:a16="http://schemas.microsoft.com/office/drawing/2014/main" val="3308678040"/>
                    </a:ext>
                  </a:extLst>
                </a:gridCol>
              </a:tblGrid>
              <a:tr h="727154">
                <a:tc>
                  <a:txBody>
                    <a:bodyPr/>
                    <a:lstStyle/>
                    <a:p>
                      <a:pPr algn="ctr" rtl="0" fontAlgn="base"/>
                      <a:r>
                        <a:rPr lang="en-GB"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Direction</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Target Year</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Time block</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Spatial granularity</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Voltage level of congestion issue</a:t>
                      </a:r>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Type of value</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Flexibility network needs</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Reasoning to define the representative day</a:t>
                      </a:r>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2483674"/>
                  </a:ext>
                </a:extLst>
              </a:tr>
              <a:tr h="393022">
                <a:tc rowSpan="4">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Downwards needs flexibility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2030 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Jan-Dec   </a:t>
                      </a:r>
                      <a:b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Mon-Sun   </a:t>
                      </a:r>
                      <a:b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00:00 - 23:59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rtl="0" fontAlgn="base"/>
                      <a:r>
                        <a:rPr lang="en-GB" sz="1200" b="0" i="1">
                          <a:solidFill>
                            <a:srgbClr val="000000"/>
                          </a:solidFill>
                          <a:effectLst/>
                          <a:latin typeface="Calibri" panose="020F0502020204030204" pitchFamily="34" charset="0"/>
                          <a:ea typeface="Calibri" panose="020F0502020204030204" pitchFamily="34" charset="0"/>
                          <a:cs typeface="Calibri" panose="020F0502020204030204" pitchFamily="34" charset="0"/>
                        </a:rPr>
                        <a:t>Region 1</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High Voltage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132kV network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a:txBody>
                    <a:bodyPr/>
                    <a:lstStyle/>
                    <a:p>
                      <a:pPr algn="ctr"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Total energy during the representative day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70 MWh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rowSpan="4">
                  <a:txBody>
                    <a:bodyPr/>
                    <a:lstStyle/>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Typical windy day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90% wind, 10 % PV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4812681"/>
                  </a:ext>
                </a:extLst>
              </a:tr>
              <a:tr h="22595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ase"/>
                      <a:r>
                        <a:rPr lang="en-US" sz="1200" b="0" i="0" err="1">
                          <a:effectLst/>
                          <a:latin typeface="Calibri" panose="020F0502020204030204" pitchFamily="34" charset="0"/>
                          <a:ea typeface="Calibri" panose="020F0502020204030204" pitchFamily="34" charset="0"/>
                          <a:cs typeface="Calibri" panose="020F0502020204030204" pitchFamily="34" charset="0"/>
                        </a:rPr>
                        <a:t>Summ</a:t>
                      </a:r>
                      <a:r>
                        <a:rPr lang="en-US" sz="1200" b="0" i="0">
                          <a:effectLst/>
                          <a:latin typeface="Calibri" panose="020F0502020204030204" pitchFamily="34" charset="0"/>
                          <a:ea typeface="Calibri" panose="020F0502020204030204" pitchFamily="34" charset="0"/>
                          <a:cs typeface="Calibri" panose="020F0502020204030204" pitchFamily="34" charset="0"/>
                        </a:rPr>
                        <a:t>. Max power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40 MW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vMerge="1">
                  <a:txBody>
                    <a:bodyPr/>
                    <a:lstStyle/>
                    <a:p>
                      <a:endParaRPr lang="en-US"/>
                    </a:p>
                  </a:txBody>
                  <a:tcPr/>
                </a:tc>
                <a:extLst>
                  <a:ext uri="{0D108BD9-81ED-4DB2-BD59-A6C34878D82A}">
                    <a16:rowId xmlns:a16="http://schemas.microsoft.com/office/drawing/2014/main" val="1437378512"/>
                  </a:ext>
                </a:extLst>
              </a:tr>
              <a:tr h="39302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Medium Voltage 20kV network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Total energy during the representative day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30 MWh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vMerge="1">
                  <a:txBody>
                    <a:bodyPr/>
                    <a:lstStyle/>
                    <a:p>
                      <a:endParaRPr lang="en-US"/>
                    </a:p>
                  </a:txBody>
                  <a:tcPr/>
                </a:tc>
                <a:extLst>
                  <a:ext uri="{0D108BD9-81ED-4DB2-BD59-A6C34878D82A}">
                    <a16:rowId xmlns:a16="http://schemas.microsoft.com/office/drawing/2014/main" val="1895125131"/>
                  </a:ext>
                </a:extLst>
              </a:tr>
              <a:tr h="22595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ase"/>
                      <a:r>
                        <a:rPr lang="en-US" sz="1200" b="0" i="0" err="1">
                          <a:effectLst/>
                          <a:latin typeface="Calibri" panose="020F0502020204030204" pitchFamily="34" charset="0"/>
                          <a:ea typeface="Calibri" panose="020F0502020204030204" pitchFamily="34" charset="0"/>
                          <a:cs typeface="Calibri" panose="020F0502020204030204" pitchFamily="34" charset="0"/>
                        </a:rPr>
                        <a:t>Summ</a:t>
                      </a:r>
                      <a:r>
                        <a:rPr lang="en-US" sz="1200" b="0" i="0">
                          <a:effectLst/>
                          <a:latin typeface="Calibri" panose="020F0502020204030204" pitchFamily="34" charset="0"/>
                          <a:ea typeface="Calibri" panose="020F0502020204030204" pitchFamily="34" charset="0"/>
                          <a:cs typeface="Calibri" panose="020F0502020204030204" pitchFamily="34" charset="0"/>
                        </a:rPr>
                        <a:t>. Max power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15 MW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vMerge="1">
                  <a:txBody>
                    <a:bodyPr/>
                    <a:lstStyle/>
                    <a:p>
                      <a:endParaRPr lang="en-US"/>
                    </a:p>
                  </a:txBody>
                  <a:tcPr/>
                </a:tc>
                <a:extLst>
                  <a:ext uri="{0D108BD9-81ED-4DB2-BD59-A6C34878D82A}">
                    <a16:rowId xmlns:a16="http://schemas.microsoft.com/office/drawing/2014/main" val="1052834289"/>
                  </a:ext>
                </a:extLst>
              </a:tr>
              <a:tr h="393022">
                <a:tc rowSpan="4">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Downwards needs flexibility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2030 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Apr-Oct   </a:t>
                      </a:r>
                      <a:b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Mon-Sun   </a:t>
                      </a:r>
                      <a:b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09:00-18:59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rtl="0" fontAlgn="base"/>
                      <a:r>
                        <a:rPr lang="en-GB" sz="1200" b="0" i="1">
                          <a:solidFill>
                            <a:srgbClr val="000000"/>
                          </a:solidFill>
                          <a:effectLst/>
                          <a:latin typeface="Calibri" panose="020F0502020204030204" pitchFamily="34" charset="0"/>
                          <a:ea typeface="Calibri" panose="020F0502020204030204" pitchFamily="34" charset="0"/>
                          <a:cs typeface="Calibri" panose="020F0502020204030204" pitchFamily="34" charset="0"/>
                        </a:rPr>
                        <a:t>Region 2</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High Voltage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132kV network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a:txBody>
                    <a:bodyPr/>
                    <a:lstStyle/>
                    <a:p>
                      <a:pPr algn="ctr"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Total energy during the representative day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30 MWh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rowSpan="4">
                  <a:txBody>
                    <a:bodyPr/>
                    <a:lstStyle/>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Typical sunny day in a region 95 % PV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61725"/>
                  </a:ext>
                </a:extLst>
              </a:tr>
              <a:tr h="22595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ase"/>
                      <a:r>
                        <a:rPr lang="en-US" sz="1200" b="0" i="0" err="1">
                          <a:effectLst/>
                          <a:latin typeface="Calibri" panose="020F0502020204030204" pitchFamily="34" charset="0"/>
                          <a:ea typeface="Calibri" panose="020F0502020204030204" pitchFamily="34" charset="0"/>
                          <a:cs typeface="Calibri" panose="020F0502020204030204" pitchFamily="34" charset="0"/>
                        </a:rPr>
                        <a:t>Summ</a:t>
                      </a:r>
                      <a:r>
                        <a:rPr lang="en-US" sz="1200" b="0" i="0">
                          <a:effectLst/>
                          <a:latin typeface="Calibri" panose="020F0502020204030204" pitchFamily="34" charset="0"/>
                          <a:ea typeface="Calibri" panose="020F0502020204030204" pitchFamily="34" charset="0"/>
                          <a:cs typeface="Calibri" panose="020F0502020204030204" pitchFamily="34" charset="0"/>
                        </a:rPr>
                        <a:t>. Max power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50 MW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1D8"/>
                    </a:solidFill>
                  </a:tcPr>
                </a:tc>
                <a:tc vMerge="1">
                  <a:txBody>
                    <a:bodyPr/>
                    <a:lstStyle/>
                    <a:p>
                      <a:endParaRPr lang="en-US"/>
                    </a:p>
                  </a:txBody>
                  <a:tcPr/>
                </a:tc>
                <a:extLst>
                  <a:ext uri="{0D108BD9-81ED-4DB2-BD59-A6C34878D82A}">
                    <a16:rowId xmlns:a16="http://schemas.microsoft.com/office/drawing/2014/main" val="3859357994"/>
                  </a:ext>
                </a:extLst>
              </a:tr>
              <a:tr h="39302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Medium Voltage 20kV network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Total energy during the representative day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10 MWh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vMerge="1">
                  <a:txBody>
                    <a:bodyPr/>
                    <a:lstStyle/>
                    <a:p>
                      <a:endParaRPr lang="en-US"/>
                    </a:p>
                  </a:txBody>
                  <a:tcPr/>
                </a:tc>
                <a:extLst>
                  <a:ext uri="{0D108BD9-81ED-4DB2-BD59-A6C34878D82A}">
                    <a16:rowId xmlns:a16="http://schemas.microsoft.com/office/drawing/2014/main" val="3772711166"/>
                  </a:ext>
                </a:extLst>
              </a:tr>
              <a:tr h="22595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ase"/>
                      <a:r>
                        <a:rPr lang="en-US" sz="1200" b="0" i="0" err="1">
                          <a:effectLst/>
                          <a:latin typeface="Calibri" panose="020F0502020204030204" pitchFamily="34" charset="0"/>
                          <a:ea typeface="Calibri" panose="020F0502020204030204" pitchFamily="34" charset="0"/>
                          <a:cs typeface="Calibri" panose="020F0502020204030204" pitchFamily="34" charset="0"/>
                        </a:rPr>
                        <a:t>Summ</a:t>
                      </a:r>
                      <a:r>
                        <a:rPr lang="en-US" sz="1200" b="0" i="0">
                          <a:effectLst/>
                          <a:latin typeface="Calibri" panose="020F0502020204030204" pitchFamily="34" charset="0"/>
                          <a:ea typeface="Calibri" panose="020F0502020204030204" pitchFamily="34" charset="0"/>
                          <a:cs typeface="Calibri" panose="020F0502020204030204" pitchFamily="34" charset="0"/>
                        </a:rPr>
                        <a:t>. Max power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20 MW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vMerge="1">
                  <a:txBody>
                    <a:bodyPr/>
                    <a:lstStyle/>
                    <a:p>
                      <a:endParaRPr lang="en-US"/>
                    </a:p>
                  </a:txBody>
                  <a:tcPr/>
                </a:tc>
                <a:extLst>
                  <a:ext uri="{0D108BD9-81ED-4DB2-BD59-A6C34878D82A}">
                    <a16:rowId xmlns:a16="http://schemas.microsoft.com/office/drawing/2014/main" val="437135483"/>
                  </a:ext>
                </a:extLst>
              </a:tr>
              <a:tr h="393022">
                <a:tc rowSpan="3">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Upwards needs flexibility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2030 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Any time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High Voltage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132kV network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gridSpan="2">
                  <a:txBody>
                    <a:bodyPr/>
                    <a:lstStyle/>
                    <a:p>
                      <a:pPr algn="ctr"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No need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hMerge="1">
                  <a:txBody>
                    <a:bodyPr/>
                    <a:lstStyle/>
                    <a:p>
                      <a:endParaRPr lang="en-US"/>
                    </a:p>
                  </a:txBody>
                  <a:tcPr/>
                </a:tc>
                <a:tc>
                  <a:txBody>
                    <a:bodyPr/>
                    <a:lstStyle/>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1896727"/>
                  </a:ext>
                </a:extLst>
              </a:tr>
              <a:tr h="393022">
                <a:tc vMerge="1">
                  <a:txBody>
                    <a:bodyPr/>
                    <a:lstStyle/>
                    <a:p>
                      <a:endParaRPr lang="en-US"/>
                    </a:p>
                  </a:txBody>
                  <a:tcPr/>
                </a:tc>
                <a:tc vMerge="1">
                  <a:txBody>
                    <a:bodyPr/>
                    <a:lstStyle/>
                    <a:p>
                      <a:endParaRPr lang="en-US"/>
                    </a:p>
                  </a:txBody>
                  <a:tcPr/>
                </a:tc>
                <a:tc rowSpan="2">
                  <a:txBody>
                    <a:bodyPr/>
                    <a:lstStyle/>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Oct-March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Mon-Sun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0:00-23:59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Bidding zone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Region 1 + Region 2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Medium Voltage 20kV network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Total energy during the representative day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10 MWh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rowSpan="2">
                  <a:txBody>
                    <a:bodyPr/>
                    <a:lstStyle/>
                    <a:p>
                      <a:pPr algn="ctr"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2 hr local duration if/where needed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4777341"/>
                  </a:ext>
                </a:extLst>
              </a:tr>
              <a:tr h="39302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ase"/>
                      <a:r>
                        <a:rPr lang="en-US" sz="1200" b="0" i="0" err="1">
                          <a:effectLst/>
                          <a:latin typeface="Calibri" panose="020F0502020204030204" pitchFamily="34" charset="0"/>
                          <a:ea typeface="Calibri" panose="020F0502020204030204" pitchFamily="34" charset="0"/>
                          <a:cs typeface="Calibri" panose="020F0502020204030204" pitchFamily="34" charset="0"/>
                        </a:rPr>
                        <a:t>Summ</a:t>
                      </a:r>
                      <a:r>
                        <a:rPr lang="en-US" sz="1200" b="0" i="0">
                          <a:effectLst/>
                          <a:latin typeface="Calibri" panose="020F0502020204030204" pitchFamily="34" charset="0"/>
                          <a:ea typeface="Calibri" panose="020F0502020204030204" pitchFamily="34" charset="0"/>
                          <a:cs typeface="Calibri" panose="020F0502020204030204" pitchFamily="34" charset="0"/>
                        </a:rPr>
                        <a:t>. Max power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a:txBody>
                    <a:bodyPr/>
                    <a:lstStyle/>
                    <a:p>
                      <a:pPr algn="ctr" rtl="0" fontAlgn="base"/>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5 MW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4464" marR="64464" marT="32232" marB="322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D3"/>
                    </a:solidFill>
                  </a:tcPr>
                </a:tc>
                <a:tc vMerge="1">
                  <a:txBody>
                    <a:bodyPr/>
                    <a:lstStyle/>
                    <a:p>
                      <a:endParaRPr lang="en-US"/>
                    </a:p>
                  </a:txBody>
                  <a:tcPr/>
                </a:tc>
                <a:extLst>
                  <a:ext uri="{0D108BD9-81ED-4DB2-BD59-A6C34878D82A}">
                    <a16:rowId xmlns:a16="http://schemas.microsoft.com/office/drawing/2014/main" val="2855399420"/>
                  </a:ext>
                </a:extLst>
              </a:tr>
            </a:tbl>
          </a:graphicData>
        </a:graphic>
      </p:graphicFrame>
      <p:sp>
        <p:nvSpPr>
          <p:cNvPr id="5" name="ZoneTexte 4">
            <a:extLst>
              <a:ext uri="{FF2B5EF4-FFF2-40B4-BE49-F238E27FC236}">
                <a16:creationId xmlns:a16="http://schemas.microsoft.com/office/drawing/2014/main" id="{4DF4CC74-14D1-C288-332E-9EDFF3E44BC5}"/>
              </a:ext>
            </a:extLst>
          </p:cNvPr>
          <p:cNvSpPr txBox="1"/>
          <p:nvPr/>
        </p:nvSpPr>
        <p:spPr>
          <a:xfrm>
            <a:off x="2077613" y="6011398"/>
            <a:ext cx="7581014" cy="768800"/>
          </a:xfrm>
          <a:prstGeom prst="rect">
            <a:avLst/>
          </a:prstGeom>
          <a:noFill/>
        </p:spPr>
        <p:txBody>
          <a:bodyPr wrap="square">
            <a:spAutoFit/>
          </a:bodyPr>
          <a:lstStyle/>
          <a:p>
            <a:pPr lvl="0" algn="just">
              <a:lnSpc>
                <a:spcPct val="107000"/>
              </a:lnSpc>
            </a:pPr>
            <a:r>
              <a:rPr lang="en-GB" sz="1400" kern="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A representative day is</a:t>
            </a:r>
          </a:p>
          <a:p>
            <a:pPr marL="171450" lvl="0" indent="-171450" algn="just">
              <a:lnSpc>
                <a:spcPct val="107000"/>
              </a:lnSpc>
              <a:buFont typeface="Arial" panose="020B0604020202020204" pitchFamily="34" charset="0"/>
              <a:buChar char="•"/>
            </a:pPr>
            <a:r>
              <a:rPr lang="en-GB" sz="1400" kern="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a repetitive situation within a time block; </a:t>
            </a:r>
            <a:endParaRPr lang="en-US" sz="1400" kern="100">
              <a:effectLst/>
              <a:latin typeface="Calibri" panose="020F0502020204030204" pitchFamily="34" charset="0"/>
              <a:ea typeface="Aptos" panose="020B0004020202020204" pitchFamily="34" charset="0"/>
            </a:endParaRPr>
          </a:p>
          <a:p>
            <a:pPr marL="171450" indent="-171450">
              <a:buFont typeface="Arial" panose="020B0604020202020204" pitchFamily="34" charset="0"/>
              <a:buChar char="•"/>
            </a:pPr>
            <a:r>
              <a:rPr lang="en-GB" sz="1400" ker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particular situation, relevant for network development or operations</a:t>
            </a:r>
            <a:r>
              <a:rPr lang="en-GB"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such as extreme situations</a:t>
            </a:r>
            <a:endParaRPr lang="en-US" sz="1400"/>
          </a:p>
        </p:txBody>
      </p:sp>
      <p:sp>
        <p:nvSpPr>
          <p:cNvPr id="10" name="Flowchart: Document 9">
            <a:extLst>
              <a:ext uri="{FF2B5EF4-FFF2-40B4-BE49-F238E27FC236}">
                <a16:creationId xmlns:a16="http://schemas.microsoft.com/office/drawing/2014/main" id="{68FC7961-1BCB-4EBB-6595-7CF9F527F95D}"/>
              </a:ext>
            </a:extLst>
          </p:cNvPr>
          <p:cNvSpPr/>
          <p:nvPr/>
        </p:nvSpPr>
        <p:spPr>
          <a:xfrm>
            <a:off x="0" y="6395799"/>
            <a:ext cx="1131742" cy="205484"/>
          </a:xfrm>
          <a:prstGeom prst="homePlat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latin typeface="Calibri" panose="020F0502020204030204" pitchFamily="34" charset="0"/>
                <a:ea typeface="Calibri" panose="020F0502020204030204" pitchFamily="34" charset="0"/>
                <a:cs typeface="Calibri" panose="020F0502020204030204" pitchFamily="34" charset="0"/>
              </a:rPr>
              <a:t>Annex I</a:t>
            </a:r>
          </a:p>
        </p:txBody>
      </p:sp>
    </p:spTree>
    <p:extLst>
      <p:ext uri="{BB962C8B-B14F-4D97-AF65-F5344CB8AC3E}">
        <p14:creationId xmlns:p14="http://schemas.microsoft.com/office/powerpoint/2010/main" val="2653113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l="-4000" r="-4000"/>
          </a:stretch>
        </a:blipFill>
        <a:effectLst/>
      </p:bgPr>
    </p:bg>
    <p:spTree>
      <p:nvGrpSpPr>
        <p:cNvPr id="1" name="">
          <a:extLst>
            <a:ext uri="{FF2B5EF4-FFF2-40B4-BE49-F238E27FC236}">
              <a16:creationId xmlns:a16="http://schemas.microsoft.com/office/drawing/2014/main" id="{CCBF2FAF-6D3E-140B-B2B2-9AB489537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90892-AFAF-B224-1BE8-C6CF018474E6}"/>
              </a:ext>
            </a:extLst>
          </p:cNvPr>
          <p:cNvSpPr>
            <a:spLocks noGrp="1"/>
          </p:cNvSpPr>
          <p:nvPr>
            <p:ph type="ctrTitle"/>
          </p:nvPr>
        </p:nvSpPr>
        <p:spPr>
          <a:xfrm>
            <a:off x="290669" y="4520036"/>
            <a:ext cx="6330199" cy="1005840"/>
          </a:xfrm>
        </p:spPr>
        <p:txBody>
          <a:bodyPr lIns="91440" tIns="45720" rIns="91440" bIns="45720" anchor="ctr"/>
          <a:lstStyle/>
          <a:p>
            <a:r>
              <a:rPr lang="en-US" dirty="0">
                <a:latin typeface="Calibri" panose="020F0502020204030204" pitchFamily="34" charset="0"/>
                <a:ea typeface="Calibri" panose="020F0502020204030204" pitchFamily="34" charset="0"/>
                <a:cs typeface="Calibri" panose="020F0502020204030204" pitchFamily="34" charset="0"/>
              </a:rPr>
              <a:t>Finetuning &amp; Guiding Criteria</a:t>
            </a:r>
          </a:p>
        </p:txBody>
      </p:sp>
      <p:sp>
        <p:nvSpPr>
          <p:cNvPr id="7" name="TextBox 6">
            <a:extLst>
              <a:ext uri="{FF2B5EF4-FFF2-40B4-BE49-F238E27FC236}">
                <a16:creationId xmlns:a16="http://schemas.microsoft.com/office/drawing/2014/main" id="{65439256-605A-FF97-7A1B-4EBC6119A8C2}"/>
              </a:ext>
            </a:extLst>
          </p:cNvPr>
          <p:cNvSpPr txBox="1"/>
          <p:nvPr/>
        </p:nvSpPr>
        <p:spPr>
          <a:xfrm>
            <a:off x="290751" y="3423834"/>
            <a:ext cx="1053086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Mario </a:t>
            </a:r>
            <a:r>
              <a:rPr lang="en-GB" dirty="0" err="1">
                <a:ea typeface="Calibri"/>
                <a:cs typeface="Calibri"/>
              </a:rPr>
              <a:t>Sisinni</a:t>
            </a:r>
            <a:endParaRPr lang="en-GB" dirty="0">
              <a:ea typeface="Calibri"/>
              <a:cs typeface="Calibri"/>
            </a:endParaRPr>
          </a:p>
          <a:p>
            <a:endParaRPr lang="en-GB" dirty="0"/>
          </a:p>
          <a:p>
            <a:r>
              <a:rPr lang="en-GB" dirty="0"/>
              <a:t>14:40-14:50</a:t>
            </a:r>
            <a:endParaRPr lang="en-GB" dirty="0">
              <a:ea typeface="Calibri" panose="020F0502020204030204"/>
              <a:cs typeface="Calibri" panose="020F0502020204030204"/>
            </a:endParaRPr>
          </a:p>
        </p:txBody>
      </p:sp>
      <p:pic>
        <p:nvPicPr>
          <p:cNvPr id="3" name="Picture 2" descr="Power Regions">
            <a:extLst>
              <a:ext uri="{FF2B5EF4-FFF2-40B4-BE49-F238E27FC236}">
                <a16:creationId xmlns:a16="http://schemas.microsoft.com/office/drawing/2014/main" id="{28C25AA3-B842-4628-D6F7-9C6B13DD1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844" y="387761"/>
            <a:ext cx="2215015" cy="76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397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CB52C-C8A3-A127-E1A4-A0BA6B35997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CBCA69C-3A0D-4337-F217-E5B444D11EFE}"/>
              </a:ext>
            </a:extLst>
          </p:cNvPr>
          <p:cNvSpPr>
            <a:spLocks noGrp="1"/>
          </p:cNvSpPr>
          <p:nvPr>
            <p:ph type="title"/>
          </p:nvPr>
        </p:nvSpPr>
        <p:spPr>
          <a:xfrm>
            <a:off x="286346" y="476672"/>
            <a:ext cx="11617788" cy="456778"/>
          </a:xfrm>
        </p:spPr>
        <p:txBody>
          <a:bodyPr lIns="91440" tIns="45720" rIns="91440" bIns="45720" anchor="t"/>
          <a:lstStyle/>
          <a:p>
            <a:r>
              <a:rPr lang="fr-FR" sz="2400">
                <a:latin typeface="Calibri"/>
                <a:ea typeface="Calibri"/>
                <a:cs typeface="Calibri"/>
              </a:rPr>
              <a:t>Fine-tuning of system </a:t>
            </a:r>
            <a:r>
              <a:rPr lang="fr-FR" sz="2400" err="1">
                <a:latin typeface="Calibri"/>
                <a:ea typeface="Calibri"/>
                <a:cs typeface="Calibri"/>
              </a:rPr>
              <a:t>needs</a:t>
            </a:r>
            <a:r>
              <a:rPr lang="fr-FR" sz="2400">
                <a:latin typeface="Calibri"/>
                <a:ea typeface="Calibri"/>
                <a:cs typeface="Calibri"/>
              </a:rPr>
              <a:t> </a:t>
            </a:r>
            <a:r>
              <a:rPr lang="fr-FR" sz="2400" err="1">
                <a:latin typeface="Calibri"/>
                <a:ea typeface="Calibri"/>
                <a:cs typeface="Calibri"/>
              </a:rPr>
              <a:t>with</a:t>
            </a:r>
            <a:r>
              <a:rPr lang="fr-FR" sz="2400">
                <a:latin typeface="Calibri"/>
                <a:ea typeface="Calibri"/>
                <a:cs typeface="Calibri"/>
              </a:rPr>
              <a:t> DSO &amp; TSO network </a:t>
            </a:r>
            <a:r>
              <a:rPr lang="fr-FR" sz="2400" err="1">
                <a:latin typeface="Calibri"/>
                <a:ea typeface="Calibri"/>
                <a:cs typeface="Calibri"/>
              </a:rPr>
              <a:t>needs</a:t>
            </a:r>
            <a:r>
              <a:rPr lang="fr-FR" sz="2400">
                <a:latin typeface="Calibri"/>
                <a:ea typeface="Calibri"/>
                <a:cs typeface="Calibri"/>
              </a:rPr>
              <a:t> + </a:t>
            </a:r>
            <a:r>
              <a:rPr lang="fr-FR" sz="2400" err="1">
                <a:latin typeface="Calibri"/>
                <a:ea typeface="Calibri"/>
                <a:cs typeface="Calibri"/>
              </a:rPr>
              <a:t>unavailability</a:t>
            </a:r>
            <a:r>
              <a:rPr lang="fr-FR" sz="2400">
                <a:latin typeface="Calibri"/>
                <a:ea typeface="Calibri"/>
                <a:cs typeface="Calibri"/>
              </a:rPr>
              <a:t> of </a:t>
            </a:r>
            <a:r>
              <a:rPr lang="fr-FR" sz="2400" err="1">
                <a:latin typeface="Calibri"/>
                <a:ea typeface="Calibri"/>
                <a:cs typeface="Calibri"/>
              </a:rPr>
              <a:t>resources</a:t>
            </a:r>
            <a:endParaRPr lang="fr-FR" sz="2400">
              <a:latin typeface="Calibri"/>
              <a:ea typeface="Calibri"/>
              <a:cs typeface="Calibri"/>
            </a:endParaRPr>
          </a:p>
        </p:txBody>
      </p:sp>
      <p:sp>
        <p:nvSpPr>
          <p:cNvPr id="4" name="Title 1">
            <a:extLst>
              <a:ext uri="{FF2B5EF4-FFF2-40B4-BE49-F238E27FC236}">
                <a16:creationId xmlns:a16="http://schemas.microsoft.com/office/drawing/2014/main" id="{E71D23C4-7F1F-123C-F4EF-1AA56B2BF21B}"/>
              </a:ext>
            </a:extLst>
          </p:cNvPr>
          <p:cNvSpPr>
            <a:spLocks noGrp="1"/>
          </p:cNvSpPr>
          <p:nvPr/>
        </p:nvSpPr>
        <p:spPr>
          <a:xfrm>
            <a:off x="914400" y="862608"/>
            <a:ext cx="9448800" cy="838200"/>
          </a:xfrm>
          <a:prstGeom prst="rect">
            <a:avLst/>
          </a:prstGeom>
        </p:spPr>
        <p:txBody>
          <a:bodyPr vert="horz" wrap="square" lIns="0" tIns="45720" rIns="0" bIns="0" rtlCol="0" anchor="t">
            <a:noAutofit/>
          </a:bodyPr>
          <a:lstStyle>
            <a:lvl1pPr algn="l" defTabSz="914400" rtl="0" eaLnBrk="1" latinLnBrk="0" hangingPunct="1">
              <a:lnSpc>
                <a:spcPct val="100000"/>
              </a:lnSpc>
              <a:spcBef>
                <a:spcPct val="0"/>
              </a:spcBef>
              <a:buNone/>
              <a:defRPr lang="de-DE" sz="2200" b="1" kern="1200" baseline="0">
                <a:solidFill>
                  <a:schemeClr val="accent2"/>
                </a:solidFill>
                <a:latin typeface="+mj-lt"/>
                <a:ea typeface="+mj-ea"/>
                <a:cs typeface="Aria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a:ln>
                <a:noFill/>
              </a:ln>
              <a:solidFill>
                <a:srgbClr val="0FB29A"/>
              </a:solidFill>
              <a:effectLst/>
              <a:uLnTx/>
              <a:uFillTx/>
              <a:latin typeface="Trebuchet MS"/>
              <a:ea typeface="+mj-ea"/>
              <a:cs typeface="Arial"/>
            </a:endParaRPr>
          </a:p>
        </p:txBody>
      </p:sp>
      <p:sp>
        <p:nvSpPr>
          <p:cNvPr id="23" name="Ovale 22">
            <a:extLst>
              <a:ext uri="{FF2B5EF4-FFF2-40B4-BE49-F238E27FC236}">
                <a16:creationId xmlns:a16="http://schemas.microsoft.com/office/drawing/2014/main" id="{99DADD67-44B9-C721-9676-BBE372F1DC3B}"/>
              </a:ext>
            </a:extLst>
          </p:cNvPr>
          <p:cNvSpPr/>
          <p:nvPr/>
        </p:nvSpPr>
        <p:spPr>
          <a:xfrm>
            <a:off x="1025523" y="1659931"/>
            <a:ext cx="1781175" cy="1781175"/>
          </a:xfrm>
          <a:prstGeom prst="ellipse">
            <a:avLst/>
          </a:prstGeom>
          <a:solidFill>
            <a:srgbClr val="E7E6E6"/>
          </a:solidFill>
          <a:ln w="12700" cap="flat" cmpd="sng" algn="ctr">
            <a:solidFill>
              <a:srgbClr val="4472C4">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CasellaDiTesto 23">
            <a:extLst>
              <a:ext uri="{FF2B5EF4-FFF2-40B4-BE49-F238E27FC236}">
                <a16:creationId xmlns:a16="http://schemas.microsoft.com/office/drawing/2014/main" id="{BB98B37E-6340-71BF-7DEB-8495E116B572}"/>
              </a:ext>
            </a:extLst>
          </p:cNvPr>
          <p:cNvSpPr txBox="1"/>
          <p:nvPr/>
        </p:nvSpPr>
        <p:spPr>
          <a:xfrm>
            <a:off x="1025523" y="2381241"/>
            <a:ext cx="191452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System needs (T+D)</a:t>
            </a:r>
          </a:p>
        </p:txBody>
      </p:sp>
      <p:sp>
        <p:nvSpPr>
          <p:cNvPr id="25" name="Ovale 24">
            <a:extLst>
              <a:ext uri="{FF2B5EF4-FFF2-40B4-BE49-F238E27FC236}">
                <a16:creationId xmlns:a16="http://schemas.microsoft.com/office/drawing/2014/main" id="{AAF97EB3-7F51-1EEF-C5B7-C1496EFC76E2}"/>
              </a:ext>
            </a:extLst>
          </p:cNvPr>
          <p:cNvSpPr/>
          <p:nvPr/>
        </p:nvSpPr>
        <p:spPr>
          <a:xfrm>
            <a:off x="1206498" y="3126781"/>
            <a:ext cx="219075" cy="228600"/>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T</a:t>
            </a:r>
          </a:p>
        </p:txBody>
      </p:sp>
      <p:sp>
        <p:nvSpPr>
          <p:cNvPr id="26" name="Ovale 25">
            <a:extLst>
              <a:ext uri="{FF2B5EF4-FFF2-40B4-BE49-F238E27FC236}">
                <a16:creationId xmlns:a16="http://schemas.microsoft.com/office/drawing/2014/main" id="{7AF6FBF8-D9E5-2DEF-6CEA-1AEDF23CAAD2}"/>
              </a:ext>
            </a:extLst>
          </p:cNvPr>
          <p:cNvSpPr/>
          <p:nvPr/>
        </p:nvSpPr>
        <p:spPr>
          <a:xfrm>
            <a:off x="1497010" y="3277887"/>
            <a:ext cx="219075" cy="228600"/>
          </a:xfrm>
          <a:prstGeom prst="ellipse">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D</a:t>
            </a:r>
          </a:p>
        </p:txBody>
      </p:sp>
      <p:sp>
        <p:nvSpPr>
          <p:cNvPr id="27" name="Ovale 26">
            <a:extLst>
              <a:ext uri="{FF2B5EF4-FFF2-40B4-BE49-F238E27FC236}">
                <a16:creationId xmlns:a16="http://schemas.microsoft.com/office/drawing/2014/main" id="{D817E65E-0A98-0BFD-88CC-7742A08061CB}"/>
              </a:ext>
            </a:extLst>
          </p:cNvPr>
          <p:cNvSpPr/>
          <p:nvPr/>
        </p:nvSpPr>
        <p:spPr>
          <a:xfrm>
            <a:off x="1861342" y="3326805"/>
            <a:ext cx="219075" cy="228600"/>
          </a:xfrm>
          <a:prstGeom prst="ellipse">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D</a:t>
            </a:r>
          </a:p>
        </p:txBody>
      </p:sp>
      <p:sp>
        <p:nvSpPr>
          <p:cNvPr id="28" name="Ovale 27">
            <a:extLst>
              <a:ext uri="{FF2B5EF4-FFF2-40B4-BE49-F238E27FC236}">
                <a16:creationId xmlns:a16="http://schemas.microsoft.com/office/drawing/2014/main" id="{DCBCEEA5-81E8-305E-54EE-0D275A5318B9}"/>
              </a:ext>
            </a:extLst>
          </p:cNvPr>
          <p:cNvSpPr/>
          <p:nvPr/>
        </p:nvSpPr>
        <p:spPr>
          <a:xfrm>
            <a:off x="2225674" y="3241081"/>
            <a:ext cx="219075" cy="228600"/>
          </a:xfrm>
          <a:prstGeom prst="ellipse">
            <a:avLst/>
          </a:prstGeom>
          <a:solidFill>
            <a:srgbClr val="4472C4">
              <a:alpha val="43000"/>
            </a:srgbClr>
          </a:solidFill>
          <a:ln w="12700" cap="flat" cmpd="sng" algn="ctr">
            <a:solidFill>
              <a:srgbClr val="4472C4">
                <a:shade val="15000"/>
              </a:srgb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T</a:t>
            </a:r>
          </a:p>
        </p:txBody>
      </p:sp>
      <p:cxnSp>
        <p:nvCxnSpPr>
          <p:cNvPr id="29" name="Connettore diritto 28">
            <a:extLst>
              <a:ext uri="{FF2B5EF4-FFF2-40B4-BE49-F238E27FC236}">
                <a16:creationId xmlns:a16="http://schemas.microsoft.com/office/drawing/2014/main" id="{32EE8E75-65DF-C9F4-B324-954DB43A131C}"/>
              </a:ext>
            </a:extLst>
          </p:cNvPr>
          <p:cNvCxnSpPr>
            <a:stCxn id="25" idx="3"/>
          </p:cNvCxnSpPr>
          <p:nvPr/>
        </p:nvCxnSpPr>
        <p:spPr>
          <a:xfrm flipH="1">
            <a:off x="1025523" y="3321903"/>
            <a:ext cx="213058" cy="643078"/>
          </a:xfrm>
          <a:prstGeom prst="line">
            <a:avLst/>
          </a:prstGeom>
          <a:noFill/>
          <a:ln w="6350" cap="flat" cmpd="sng" algn="ctr">
            <a:solidFill>
              <a:srgbClr val="4472C4"/>
            </a:solidFill>
            <a:prstDash val="solid"/>
            <a:miter lim="800000"/>
          </a:ln>
          <a:effectLst/>
        </p:spPr>
      </p:cxnSp>
      <p:sp>
        <p:nvSpPr>
          <p:cNvPr id="30" name="Ovale 29">
            <a:extLst>
              <a:ext uri="{FF2B5EF4-FFF2-40B4-BE49-F238E27FC236}">
                <a16:creationId xmlns:a16="http://schemas.microsoft.com/office/drawing/2014/main" id="{A6E6CE9A-0037-18F7-4BAF-9A29A31E425A}"/>
              </a:ext>
            </a:extLst>
          </p:cNvPr>
          <p:cNvSpPr/>
          <p:nvPr/>
        </p:nvSpPr>
        <p:spPr>
          <a:xfrm>
            <a:off x="2480468" y="3012481"/>
            <a:ext cx="219075" cy="228600"/>
          </a:xfrm>
          <a:prstGeom prst="ellipse">
            <a:avLst/>
          </a:prstGeom>
          <a:solidFill>
            <a:srgbClr val="ED7D31">
              <a:alpha val="43000"/>
            </a:srgbClr>
          </a:solidFill>
          <a:ln w="12700" cap="flat" cmpd="sng" algn="ctr">
            <a:solidFill>
              <a:srgbClr val="4472C4">
                <a:shade val="15000"/>
              </a:srgb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D</a:t>
            </a:r>
          </a:p>
        </p:txBody>
      </p:sp>
      <p:sp>
        <p:nvSpPr>
          <p:cNvPr id="31" name="CasellaDiTesto 30">
            <a:extLst>
              <a:ext uri="{FF2B5EF4-FFF2-40B4-BE49-F238E27FC236}">
                <a16:creationId xmlns:a16="http://schemas.microsoft.com/office/drawing/2014/main" id="{20BA9B01-E7C4-AD1E-D345-E331EDEF4CCE}"/>
              </a:ext>
            </a:extLst>
          </p:cNvPr>
          <p:cNvSpPr txBox="1"/>
          <p:nvPr/>
        </p:nvSpPr>
        <p:spPr>
          <a:xfrm>
            <a:off x="382588" y="3944659"/>
            <a:ext cx="1478754"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Local Transmission Network need 1</a:t>
            </a:r>
          </a:p>
        </p:txBody>
      </p:sp>
      <p:sp>
        <p:nvSpPr>
          <p:cNvPr id="32" name="CasellaDiTesto 31">
            <a:extLst>
              <a:ext uri="{FF2B5EF4-FFF2-40B4-BE49-F238E27FC236}">
                <a16:creationId xmlns:a16="http://schemas.microsoft.com/office/drawing/2014/main" id="{627D91C2-5208-E319-F828-7F02A7042C77}"/>
              </a:ext>
            </a:extLst>
          </p:cNvPr>
          <p:cNvSpPr txBox="1"/>
          <p:nvPr/>
        </p:nvSpPr>
        <p:spPr>
          <a:xfrm>
            <a:off x="1741091" y="4190710"/>
            <a:ext cx="1478754"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Local Distribution Network need 1</a:t>
            </a:r>
          </a:p>
        </p:txBody>
      </p:sp>
      <p:cxnSp>
        <p:nvCxnSpPr>
          <p:cNvPr id="33" name="Connettore diritto 32">
            <a:extLst>
              <a:ext uri="{FF2B5EF4-FFF2-40B4-BE49-F238E27FC236}">
                <a16:creationId xmlns:a16="http://schemas.microsoft.com/office/drawing/2014/main" id="{FB1CE978-1D35-2665-0474-E957E0A4EA1A}"/>
              </a:ext>
            </a:extLst>
          </p:cNvPr>
          <p:cNvCxnSpPr>
            <a:cxnSpLocks/>
            <a:stCxn id="26" idx="5"/>
          </p:cNvCxnSpPr>
          <p:nvPr/>
        </p:nvCxnSpPr>
        <p:spPr>
          <a:xfrm>
            <a:off x="1684002" y="3473009"/>
            <a:ext cx="276444" cy="687093"/>
          </a:xfrm>
          <a:prstGeom prst="line">
            <a:avLst/>
          </a:prstGeom>
          <a:noFill/>
          <a:ln w="6350" cap="flat" cmpd="sng" algn="ctr">
            <a:solidFill>
              <a:srgbClr val="ED7D31"/>
            </a:solidFill>
            <a:prstDash val="solid"/>
            <a:miter lim="800000"/>
          </a:ln>
          <a:effectLst/>
        </p:spPr>
      </p:cxnSp>
      <p:sp>
        <p:nvSpPr>
          <p:cNvPr id="34" name="CasellaDiTesto 33">
            <a:extLst>
              <a:ext uri="{FF2B5EF4-FFF2-40B4-BE49-F238E27FC236}">
                <a16:creationId xmlns:a16="http://schemas.microsoft.com/office/drawing/2014/main" id="{9174CD74-5E7F-B8AC-98E0-516CFDACBA77}"/>
              </a:ext>
            </a:extLst>
          </p:cNvPr>
          <p:cNvSpPr txBox="1"/>
          <p:nvPr/>
        </p:nvSpPr>
        <p:spPr>
          <a:xfrm>
            <a:off x="4394993" y="1115815"/>
            <a:ext cx="7543800" cy="3185487"/>
          </a:xfrm>
          <a:prstGeom prst="rect">
            <a:avLst/>
          </a:prstGeom>
          <a:noFill/>
        </p:spPr>
        <p:txBody>
          <a:bodyPr wrap="square" lIns="91440" tIns="45720" rIns="91440" bIns="45720" rtlCol="0" anchor="t">
            <a:spAutoFit/>
          </a:bodyPr>
          <a:lstStyle/>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Total flexibility needs of the power system include both </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system needs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and local </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network needs</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The quantification of system needs is carried out at bidding zone level, considering copper plate conditions. As such it does include system needs occurring both at transmission and distribution level, although not specifically localizing them. These can be covered through resources located anywhere. </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sng" strike="noStrike" kern="1200" cap="none" spc="0" normalizeH="0" baseline="0" noProof="0">
                <a:ln>
                  <a:noFill/>
                </a:ln>
                <a:solidFill>
                  <a:prstClr val="black"/>
                </a:solidFill>
                <a:effectLst/>
                <a:uLnTx/>
                <a:uFillTx/>
                <a:latin typeface="Calibri" panose="020F0502020204030204"/>
                <a:ea typeface="+mn-ea"/>
                <a:cs typeface="+mn-cs"/>
              </a:rPr>
              <a:t>Transmission and Distribution Network needs occurs locally and can be solved only through local resources</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-&gt; Simply </a:t>
            </a:r>
            <a:r>
              <a:rPr lang="en-US" sz="1600" b="1">
                <a:solidFill>
                  <a:prstClr val="black"/>
                </a:solidFill>
                <a:latin typeface="Calibri" panose="020F0502020204030204"/>
              </a:rPr>
              <a:t>summing</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up system and network needs is not a correct operation, for it could result in double-counting</a:t>
            </a:r>
            <a:endParaRPr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R="0" lvl="1" algn="l" defTabSz="457200" rtl="0" eaLnBrk="1" fontAlgn="auto" latinLnBrk="0" hangingPunct="1">
              <a:lnSpc>
                <a:spcPct val="100000"/>
              </a:lnSpc>
              <a:spcBef>
                <a:spcPts val="0"/>
              </a:spcBef>
              <a:spcAft>
                <a:spcPts val="0"/>
              </a:spcAft>
              <a:buClrTx/>
              <a:buSzTx/>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5" name="Connettore diritto 34">
            <a:extLst>
              <a:ext uri="{FF2B5EF4-FFF2-40B4-BE49-F238E27FC236}">
                <a16:creationId xmlns:a16="http://schemas.microsoft.com/office/drawing/2014/main" id="{17F1C116-0AA2-C104-B173-8216E0E4657D}"/>
              </a:ext>
            </a:extLst>
          </p:cNvPr>
          <p:cNvCxnSpPr>
            <a:cxnSpLocks/>
          </p:cNvCxnSpPr>
          <p:nvPr/>
        </p:nvCxnSpPr>
        <p:spPr>
          <a:xfrm>
            <a:off x="2006599" y="3523161"/>
            <a:ext cx="438150" cy="439231"/>
          </a:xfrm>
          <a:prstGeom prst="line">
            <a:avLst/>
          </a:prstGeom>
          <a:noFill/>
          <a:ln w="6350" cap="flat" cmpd="sng" algn="ctr">
            <a:solidFill>
              <a:srgbClr val="ED7D31"/>
            </a:solidFill>
            <a:prstDash val="solid"/>
            <a:miter lim="800000"/>
          </a:ln>
          <a:effectLst/>
        </p:spPr>
      </p:cxnSp>
      <p:sp>
        <p:nvSpPr>
          <p:cNvPr id="36" name="CasellaDiTesto 35">
            <a:extLst>
              <a:ext uri="{FF2B5EF4-FFF2-40B4-BE49-F238E27FC236}">
                <a16:creationId xmlns:a16="http://schemas.microsoft.com/office/drawing/2014/main" id="{A1E8DD92-EC4A-07D8-D65E-8790B22010F1}"/>
              </a:ext>
            </a:extLst>
          </p:cNvPr>
          <p:cNvSpPr txBox="1"/>
          <p:nvPr/>
        </p:nvSpPr>
        <p:spPr>
          <a:xfrm>
            <a:off x="2423379" y="3770243"/>
            <a:ext cx="1478754"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Local Distribution Network need 2</a:t>
            </a:r>
          </a:p>
        </p:txBody>
      </p:sp>
      <p:sp>
        <p:nvSpPr>
          <p:cNvPr id="37" name="Ovale 36">
            <a:extLst>
              <a:ext uri="{FF2B5EF4-FFF2-40B4-BE49-F238E27FC236}">
                <a16:creationId xmlns:a16="http://schemas.microsoft.com/office/drawing/2014/main" id="{46A2C1F0-75AD-DEB3-EA33-B7B99E83DD6D}"/>
              </a:ext>
            </a:extLst>
          </p:cNvPr>
          <p:cNvSpPr/>
          <p:nvPr/>
        </p:nvSpPr>
        <p:spPr>
          <a:xfrm>
            <a:off x="704849" y="1555152"/>
            <a:ext cx="2438401" cy="2174063"/>
          </a:xfrm>
          <a:prstGeom prst="ellipse">
            <a:avLst/>
          </a:prstGeom>
          <a:noFill/>
          <a:ln w="12700" cap="flat" cmpd="sng" algn="ctr">
            <a:solidFill>
              <a:srgbClr val="FF0000"/>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CasellaDiTesto 37">
            <a:extLst>
              <a:ext uri="{FF2B5EF4-FFF2-40B4-BE49-F238E27FC236}">
                <a16:creationId xmlns:a16="http://schemas.microsoft.com/office/drawing/2014/main" id="{3626BEFE-0BCE-5A3C-EADF-C8F69FFE57E3}"/>
              </a:ext>
            </a:extLst>
          </p:cNvPr>
          <p:cNvSpPr txBox="1"/>
          <p:nvPr/>
        </p:nvSpPr>
        <p:spPr>
          <a:xfrm>
            <a:off x="2901227" y="1473380"/>
            <a:ext cx="1478754"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TOTAL FLEXIBILITY NEEDS</a:t>
            </a:r>
          </a:p>
        </p:txBody>
      </p:sp>
      <p:cxnSp>
        <p:nvCxnSpPr>
          <p:cNvPr id="39" name="Connettore diritto 38">
            <a:extLst>
              <a:ext uri="{FF2B5EF4-FFF2-40B4-BE49-F238E27FC236}">
                <a16:creationId xmlns:a16="http://schemas.microsoft.com/office/drawing/2014/main" id="{565547B9-D7C9-D5A3-7A9E-26EB87B2888D}"/>
              </a:ext>
            </a:extLst>
          </p:cNvPr>
          <p:cNvCxnSpPr>
            <a:cxnSpLocks/>
          </p:cNvCxnSpPr>
          <p:nvPr/>
        </p:nvCxnSpPr>
        <p:spPr>
          <a:xfrm flipV="1">
            <a:off x="2986202" y="1923138"/>
            <a:ext cx="274520" cy="181980"/>
          </a:xfrm>
          <a:prstGeom prst="line">
            <a:avLst/>
          </a:prstGeom>
          <a:noFill/>
          <a:ln w="6350" cap="flat" cmpd="sng" algn="ctr">
            <a:solidFill>
              <a:srgbClr val="FF0000"/>
            </a:solidFill>
            <a:prstDash val="dash"/>
            <a:miter lim="800000"/>
          </a:ln>
          <a:effectLst/>
        </p:spPr>
      </p:cxnSp>
      <p:sp>
        <p:nvSpPr>
          <p:cNvPr id="3" name="Triangolo isoscele 2">
            <a:extLst>
              <a:ext uri="{FF2B5EF4-FFF2-40B4-BE49-F238E27FC236}">
                <a16:creationId xmlns:a16="http://schemas.microsoft.com/office/drawing/2014/main" id="{F3A1D845-BBFC-718D-4ED4-D7D7131700FB}"/>
              </a:ext>
            </a:extLst>
          </p:cNvPr>
          <p:cNvSpPr/>
          <p:nvPr/>
        </p:nvSpPr>
        <p:spPr>
          <a:xfrm rot="10800000">
            <a:off x="7725642" y="4094243"/>
            <a:ext cx="882502" cy="31191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a:extLst>
              <a:ext uri="{FF2B5EF4-FFF2-40B4-BE49-F238E27FC236}">
                <a16:creationId xmlns:a16="http://schemas.microsoft.com/office/drawing/2014/main" id="{91DC29CE-119F-38E7-654F-9004F8FD32CE}"/>
              </a:ext>
            </a:extLst>
          </p:cNvPr>
          <p:cNvSpPr txBox="1"/>
          <p:nvPr/>
        </p:nvSpPr>
        <p:spPr>
          <a:xfrm>
            <a:off x="4394993" y="4621597"/>
            <a:ext cx="7543800" cy="187743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The approach considered in the methodology provides for fine-tuning of system needs by reflecting network needs on system needs. This is applied to the RES integration need.</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a:solidFill>
                  <a:prstClr val="black"/>
                </a:solidFill>
                <a:latin typeface="Calibri" panose="020F0502020204030204"/>
              </a:rPr>
              <a:t>All system needs are also fine-tuned considering the unavailability of flexible resources due to pre-qualification &amp; temporary limits.</a:t>
            </a: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R="0" lvl="1" algn="l" defTabSz="457200" rtl="0" eaLnBrk="1" fontAlgn="auto" latinLnBrk="0" hangingPunct="1">
              <a:lnSpc>
                <a:spcPct val="100000"/>
              </a:lnSpc>
              <a:spcBef>
                <a:spcPts val="0"/>
              </a:spcBef>
              <a:spcAft>
                <a:spcPts val="0"/>
              </a:spcAft>
              <a:buClrTx/>
              <a:buSzTx/>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lowchart: Document 9">
            <a:extLst>
              <a:ext uri="{FF2B5EF4-FFF2-40B4-BE49-F238E27FC236}">
                <a16:creationId xmlns:a16="http://schemas.microsoft.com/office/drawing/2014/main" id="{A6956E41-5D6F-39FF-4EFA-97670C9E46B9}"/>
              </a:ext>
            </a:extLst>
          </p:cNvPr>
          <p:cNvSpPr/>
          <p:nvPr/>
        </p:nvSpPr>
        <p:spPr>
          <a:xfrm>
            <a:off x="-1" y="6366590"/>
            <a:ext cx="1425574" cy="373834"/>
          </a:xfrm>
          <a:prstGeom prst="homePlat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latin typeface="Calibri" panose="020F0502020204030204" pitchFamily="34" charset="0"/>
                <a:ea typeface="Calibri" panose="020F0502020204030204" pitchFamily="34" charset="0"/>
                <a:cs typeface="Calibri" panose="020F0502020204030204" pitchFamily="34" charset="0"/>
              </a:rPr>
              <a:t>ART 15 and 16</a:t>
            </a:r>
          </a:p>
        </p:txBody>
      </p:sp>
    </p:spTree>
    <p:extLst>
      <p:ext uri="{BB962C8B-B14F-4D97-AF65-F5344CB8AC3E}">
        <p14:creationId xmlns:p14="http://schemas.microsoft.com/office/powerpoint/2010/main" val="316111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56072-FE0A-DE74-107E-27F3EFBFD27A}"/>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F8095213-C249-1A27-D469-96703989E512}"/>
              </a:ext>
            </a:extLst>
          </p:cNvPr>
          <p:cNvSpPr/>
          <p:nvPr/>
        </p:nvSpPr>
        <p:spPr>
          <a:xfrm>
            <a:off x="6269513" y="1400750"/>
            <a:ext cx="5280178" cy="3689863"/>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023A660D-0C11-FF4C-F469-D8669C0A78F5}"/>
              </a:ext>
            </a:extLst>
          </p:cNvPr>
          <p:cNvSpPr/>
          <p:nvPr/>
        </p:nvSpPr>
        <p:spPr>
          <a:xfrm>
            <a:off x="856018" y="1399973"/>
            <a:ext cx="5280178" cy="3689862"/>
          </a:xfrm>
          <a:prstGeom prst="rect">
            <a:avLst/>
          </a:prstGeom>
          <a:solidFill>
            <a:schemeClr val="bg1">
              <a:lumMod val="9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9CF9C4A5-A560-AAAE-B9A2-D2AB1A354688}"/>
              </a:ext>
            </a:extLst>
          </p:cNvPr>
          <p:cNvSpPr>
            <a:spLocks noGrp="1"/>
          </p:cNvSpPr>
          <p:nvPr>
            <p:ph type="title"/>
          </p:nvPr>
        </p:nvSpPr>
        <p:spPr>
          <a:xfrm>
            <a:off x="1100512" y="208588"/>
            <a:ext cx="11309649" cy="1325563"/>
          </a:xfrm>
        </p:spPr>
        <p:txBody>
          <a:bodyPr>
            <a:normAutofit/>
          </a:bodyPr>
          <a:lstStyle/>
          <a:p>
            <a:pPr>
              <a:buNone/>
            </a:pPr>
            <a:r>
              <a:rPr lang="it-IT" sz="3200">
                <a:solidFill>
                  <a:schemeClr val="tx2">
                    <a:lumMod val="76000"/>
                    <a:lumOff val="24000"/>
                  </a:schemeClr>
                </a:solidFill>
              </a:rPr>
              <a:t>Assesment of Flexibility Needs: </a:t>
            </a:r>
            <a:r>
              <a:rPr lang="it-IT" sz="3600" b="1">
                <a:solidFill>
                  <a:schemeClr val="tx2">
                    <a:lumMod val="76000"/>
                    <a:lumOff val="24000"/>
                  </a:schemeClr>
                </a:solidFill>
              </a:rPr>
              <a:t>What is it about?</a:t>
            </a:r>
            <a:br>
              <a:rPr lang="it-IT" sz="3600" b="1">
                <a:solidFill>
                  <a:schemeClr val="tx2">
                    <a:lumMod val="76000"/>
                    <a:lumOff val="24000"/>
                  </a:schemeClr>
                </a:solidFill>
              </a:rPr>
            </a:br>
            <a:r>
              <a:rPr lang="it-IT" sz="2400" b="1" i="1">
                <a:solidFill>
                  <a:schemeClr val="tx2">
                    <a:lumMod val="50000"/>
                    <a:lumOff val="50000"/>
                  </a:schemeClr>
                </a:solidFill>
              </a:rPr>
              <a:t>Legal Basis: </a:t>
            </a:r>
            <a:r>
              <a:rPr lang="it-IT" sz="2400" i="1">
                <a:solidFill>
                  <a:schemeClr val="tx2">
                    <a:lumMod val="50000"/>
                    <a:lumOff val="50000"/>
                  </a:schemeClr>
                </a:solidFill>
              </a:rPr>
              <a:t>New Provisions of EMDR (EU (2024)1747)</a:t>
            </a:r>
          </a:p>
        </p:txBody>
      </p:sp>
      <p:sp>
        <p:nvSpPr>
          <p:cNvPr id="17" name="Slide Number Placeholder 3">
            <a:extLst>
              <a:ext uri="{FF2B5EF4-FFF2-40B4-BE49-F238E27FC236}">
                <a16:creationId xmlns:a16="http://schemas.microsoft.com/office/drawing/2014/main" id="{588F77F8-16ED-95DC-E798-92CE0E10379C}"/>
              </a:ext>
            </a:extLst>
          </p:cNvPr>
          <p:cNvSpPr>
            <a:spLocks noGrp="1"/>
          </p:cNvSpPr>
          <p:nvPr>
            <p:ph type="sldNum" sz="quarter" idx="12"/>
          </p:nvPr>
        </p:nvSpPr>
        <p:spPr>
          <a:xfrm>
            <a:off x="11472000" y="6281998"/>
            <a:ext cx="720000" cy="57600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E16D21-2873-7F4D-BC1C-4DCC7B7156B8}" type="slidenum">
              <a:rPr kumimoji="0" lang="en-SI" sz="15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 name="Diagram 2">
            <a:extLst>
              <a:ext uri="{FF2B5EF4-FFF2-40B4-BE49-F238E27FC236}">
                <a16:creationId xmlns:a16="http://schemas.microsoft.com/office/drawing/2014/main" id="{6852A3A9-2FA6-EC98-2526-C24487954873}"/>
              </a:ext>
            </a:extLst>
          </p:cNvPr>
          <p:cNvGraphicFramePr/>
          <p:nvPr>
            <p:extLst>
              <p:ext uri="{D42A27DB-BD31-4B8C-83A1-F6EECF244321}">
                <p14:modId xmlns:p14="http://schemas.microsoft.com/office/powerpoint/2010/main" val="2784115097"/>
              </p:ext>
            </p:extLst>
          </p:nvPr>
        </p:nvGraphicFramePr>
        <p:xfrm>
          <a:off x="940979" y="2393793"/>
          <a:ext cx="10387896" cy="2403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AEBABC8-9676-D754-568D-31D174585681}"/>
              </a:ext>
            </a:extLst>
          </p:cNvPr>
          <p:cNvSpPr txBox="1"/>
          <p:nvPr/>
        </p:nvSpPr>
        <p:spPr>
          <a:xfrm>
            <a:off x="1199677" y="1555052"/>
            <a:ext cx="5071012"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81F39C">
                    <a:lumMod val="50000"/>
                  </a:srgbClr>
                </a:solidFill>
                <a:effectLst/>
                <a:uLnTx/>
                <a:uFillTx/>
                <a:latin typeface="Arial" panose="020B0604020202020204"/>
                <a:ea typeface="+mn-ea"/>
                <a:cs typeface="+mn-cs"/>
              </a:rPr>
              <a:t>Methodology </a:t>
            </a:r>
            <a:r>
              <a:rPr lang="en-GB" sz="1600" b="1">
                <a:solidFill>
                  <a:srgbClr val="81F39C">
                    <a:lumMod val="50000"/>
                  </a:srgbClr>
                </a:solidFill>
                <a:latin typeface="Arial" panose="020B0604020202020204"/>
              </a:rPr>
              <a:t>D</a:t>
            </a:r>
            <a:r>
              <a:rPr kumimoji="0" lang="en-GB" sz="1600" b="1" i="0" u="none" strike="noStrike" kern="1200" cap="none" spc="0" normalizeH="0" baseline="0" noProof="0">
                <a:ln>
                  <a:noFill/>
                </a:ln>
                <a:solidFill>
                  <a:srgbClr val="81F39C">
                    <a:lumMod val="50000"/>
                  </a:srgbClr>
                </a:solidFill>
                <a:effectLst/>
                <a:uLnTx/>
                <a:uFillTx/>
                <a:latin typeface="Arial" panose="020B0604020202020204"/>
                <a:ea typeface="+mn-ea"/>
                <a:cs typeface="+mn-cs"/>
              </a:rPr>
              <a:t>rafting</a:t>
            </a:r>
            <a:r>
              <a:rPr lang="en-GB" sz="1600" b="1">
                <a:solidFill>
                  <a:srgbClr val="81F39C">
                    <a:lumMod val="50000"/>
                  </a:srgbClr>
                </a:solidFill>
                <a:latin typeface="Arial" panose="020B0604020202020204"/>
              </a:rPr>
              <a:t>, Review &amp; Approval</a:t>
            </a:r>
            <a:r>
              <a:rPr kumimoji="0" lang="en-GB" sz="1600" b="0" i="0" u="none" strike="noStrike" kern="1200" cap="none" spc="0" normalizeH="0" baseline="0" noProof="0">
                <a:ln>
                  <a:noFill/>
                </a:ln>
                <a:solidFill>
                  <a:srgbClr val="81F39C">
                    <a:lumMod val="50000"/>
                  </a:srgbClr>
                </a:solidFill>
                <a:effectLst/>
                <a:uLnTx/>
                <a:uFillTx/>
                <a:latin typeface="Arial" panose="020B0604020202020204"/>
                <a:ea typeface="+mn-ea"/>
                <a:cs typeface="+mn-cs"/>
              </a:rPr>
              <a:t>:</a:t>
            </a:r>
          </a:p>
          <a:p>
            <a:pPr algn="ctr" defTabSz="914400">
              <a:defRPr/>
            </a:pPr>
            <a:r>
              <a:rPr lang="en-GB" sz="1600">
                <a:solidFill>
                  <a:schemeClr val="accent3"/>
                </a:solidFill>
                <a:latin typeface="Arial" panose="020B0604020202020204"/>
              </a:rPr>
              <a:t>9+3</a:t>
            </a:r>
            <a:r>
              <a:rPr kumimoji="0" lang="en-GB" sz="1600" b="0" i="0" u="none" strike="noStrike" kern="1200" cap="none" spc="0" normalizeH="0" baseline="0" noProof="0">
                <a:ln>
                  <a:noFill/>
                </a:ln>
                <a:solidFill>
                  <a:schemeClr val="accent3"/>
                </a:solidFill>
                <a:effectLst/>
                <a:uLnTx/>
                <a:uFillTx/>
                <a:latin typeface="Arial" panose="020B0604020202020204"/>
                <a:ea typeface="+mn-ea"/>
                <a:cs typeface="+mn-cs"/>
              </a:rPr>
              <a:t> months (July 2024– </a:t>
            </a:r>
            <a:r>
              <a:rPr lang="en-GB" sz="1600">
                <a:solidFill>
                  <a:schemeClr val="accent3"/>
                </a:solidFill>
                <a:latin typeface="Arial" panose="020B0604020202020204"/>
              </a:rPr>
              <a:t>July </a:t>
            </a:r>
            <a:r>
              <a:rPr kumimoji="0" lang="en-GB" sz="1600" b="0" i="0" u="none" strike="noStrike" kern="1200" cap="none" spc="0" normalizeH="0" baseline="0" noProof="0">
                <a:ln>
                  <a:noFill/>
                </a:ln>
                <a:solidFill>
                  <a:schemeClr val="accent3"/>
                </a:solidFill>
                <a:effectLst/>
                <a:uLnTx/>
                <a:uFillTx/>
                <a:latin typeface="Arial" panose="020B0604020202020204"/>
                <a:ea typeface="+mn-ea"/>
                <a:cs typeface="+mn-cs"/>
              </a:rPr>
              <a:t>2025)</a:t>
            </a:r>
            <a:endParaRPr lang="en-GB" sz="1600" b="0" i="0" u="none" strike="noStrike" kern="1200" cap="none" spc="0" normalizeH="0" baseline="0" noProof="0">
              <a:ln>
                <a:noFill/>
              </a:ln>
              <a:solidFill>
                <a:schemeClr val="accent3"/>
              </a:solidFill>
              <a:effectLst/>
              <a:uLnTx/>
              <a:uFillTx/>
              <a:latin typeface="Arial" panose="020B0604020202020204"/>
              <a:cs typeface="Arial"/>
            </a:endParaRPr>
          </a:p>
        </p:txBody>
      </p:sp>
      <p:sp>
        <p:nvSpPr>
          <p:cNvPr id="2" name="TextBox 1">
            <a:extLst>
              <a:ext uri="{FF2B5EF4-FFF2-40B4-BE49-F238E27FC236}">
                <a16:creationId xmlns:a16="http://schemas.microsoft.com/office/drawing/2014/main" id="{619D40EF-708A-0C47-09EF-F64A14016E28}"/>
              </a:ext>
            </a:extLst>
          </p:cNvPr>
          <p:cNvSpPr txBox="1"/>
          <p:nvPr/>
        </p:nvSpPr>
        <p:spPr>
          <a:xfrm>
            <a:off x="822065" y="5189912"/>
            <a:ext cx="46283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a:ln>
                  <a:noFill/>
                </a:ln>
                <a:solidFill>
                  <a:srgbClr val="000000"/>
                </a:solidFill>
                <a:effectLst/>
                <a:uLnTx/>
                <a:uFillTx/>
                <a:latin typeface="Arial" panose="020B0604020202020204"/>
                <a:ea typeface="+mn-ea"/>
                <a:cs typeface="+mn-cs"/>
              </a:rPr>
              <a:t>Process based on Article </a:t>
            </a:r>
            <a:r>
              <a:rPr lang="it-IT" sz="1400" i="1">
                <a:solidFill>
                  <a:srgbClr val="000000"/>
                </a:solidFill>
                <a:latin typeface="Arial" panose="020B0604020202020204"/>
              </a:rPr>
              <a:t>19e</a:t>
            </a:r>
            <a:r>
              <a:rPr kumimoji="0" lang="it-IT" sz="1400" b="0" i="1" u="none" strike="noStrike" kern="1200" cap="none" spc="0" normalizeH="0" baseline="0" noProof="0">
                <a:ln>
                  <a:noFill/>
                </a:ln>
                <a:solidFill>
                  <a:srgbClr val="000000"/>
                </a:solidFill>
                <a:effectLst/>
                <a:uLnTx/>
                <a:uFillTx/>
                <a:latin typeface="Arial" panose="020B0604020202020204"/>
                <a:ea typeface="+mn-ea"/>
                <a:cs typeface="+mn-cs"/>
              </a:rPr>
              <a:t> of </a:t>
            </a:r>
            <a:r>
              <a:rPr kumimoji="0" lang="it-IT" sz="1400" b="0" i="1" u="none" strike="noStrike" kern="1200" cap="none" spc="0" normalizeH="0" baseline="0" noProof="0">
                <a:ln>
                  <a:noFill/>
                </a:ln>
                <a:solidFill>
                  <a:srgbClr val="000000"/>
                </a:solidFill>
                <a:effectLst/>
                <a:uLnTx/>
                <a:uFillTx/>
                <a:latin typeface="Arial" panose="020B0604020202020204"/>
                <a:ea typeface="+mn-ea"/>
                <a:cs typeface="+mn-cs"/>
                <a:hlinkClick r:id="rId7"/>
              </a:rPr>
              <a:t>Electricity Regulation</a:t>
            </a:r>
            <a:endParaRPr kumimoji="0" lang="en-GB" sz="1400" b="0" i="1"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4167E921-DCC5-3D22-EBD6-3A4FE663A3A4}"/>
              </a:ext>
            </a:extLst>
          </p:cNvPr>
          <p:cNvSpPr txBox="1"/>
          <p:nvPr/>
        </p:nvSpPr>
        <p:spPr>
          <a:xfrm>
            <a:off x="6415202" y="1555052"/>
            <a:ext cx="5137318"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FEE"/>
                </a:solidFill>
                <a:effectLst/>
                <a:uLnTx/>
                <a:uFillTx/>
                <a:latin typeface="Arial" panose="020B0604020202020204"/>
                <a:ea typeface="+mn-ea"/>
                <a:cs typeface="+mn-cs"/>
              </a:rPr>
              <a:t>National Implementation: Assessment &amp; Reporting </a:t>
            </a:r>
          </a:p>
          <a:p>
            <a:pPr algn="ctr" defTabSz="914400">
              <a:defRPr/>
            </a:pPr>
            <a:r>
              <a:rPr lang="en-GB" sz="1600">
                <a:solidFill>
                  <a:srgbClr val="004FEE"/>
                </a:solidFill>
                <a:latin typeface="Arial" panose="020B0604020202020204"/>
              </a:rPr>
              <a:t> 12</a:t>
            </a:r>
            <a:r>
              <a:rPr kumimoji="0" lang="en-GB" sz="1600" b="0" i="0" u="none" strike="noStrike" kern="1200" cap="none" spc="0" normalizeH="0" baseline="0" noProof="0">
                <a:ln>
                  <a:noFill/>
                </a:ln>
                <a:solidFill>
                  <a:srgbClr val="004FEE"/>
                </a:solidFill>
                <a:effectLst/>
                <a:uLnTx/>
                <a:uFillTx/>
                <a:latin typeface="Arial" panose="020B0604020202020204"/>
                <a:ea typeface="+mn-ea"/>
                <a:cs typeface="+mn-cs"/>
              </a:rPr>
              <a:t> months (</a:t>
            </a:r>
            <a:r>
              <a:rPr lang="en-GB" sz="1600">
                <a:solidFill>
                  <a:srgbClr val="004FEE"/>
                </a:solidFill>
                <a:latin typeface="Arial" panose="020B0604020202020204"/>
              </a:rPr>
              <a:t>July</a:t>
            </a:r>
            <a:r>
              <a:rPr kumimoji="0" lang="en-GB" sz="1600" b="0" i="0" u="none" strike="noStrike" kern="1200" cap="none" spc="0" normalizeH="0" baseline="0" noProof="0">
                <a:ln>
                  <a:noFill/>
                </a:ln>
                <a:solidFill>
                  <a:srgbClr val="004FEE"/>
                </a:solidFill>
                <a:effectLst/>
                <a:uLnTx/>
                <a:uFillTx/>
                <a:latin typeface="Arial" panose="020B0604020202020204"/>
                <a:ea typeface="+mn-ea"/>
                <a:cs typeface="+mn-cs"/>
              </a:rPr>
              <a:t> 2025- </a:t>
            </a:r>
            <a:r>
              <a:rPr lang="en-GB" sz="1600">
                <a:solidFill>
                  <a:srgbClr val="004FEE"/>
                </a:solidFill>
                <a:latin typeface="Arial" panose="020B0604020202020204"/>
              </a:rPr>
              <a:t>July</a:t>
            </a:r>
            <a:r>
              <a:rPr kumimoji="0" lang="en-GB" sz="1600" b="0" i="0" u="none" strike="noStrike" kern="1200" cap="none" spc="0" normalizeH="0" baseline="0" noProof="0">
                <a:ln>
                  <a:noFill/>
                </a:ln>
                <a:solidFill>
                  <a:srgbClr val="004FEE"/>
                </a:solidFill>
                <a:effectLst/>
                <a:uLnTx/>
                <a:uFillTx/>
                <a:latin typeface="Arial" panose="020B0604020202020204"/>
                <a:ea typeface="+mn-ea"/>
                <a:cs typeface="+mn-cs"/>
              </a:rPr>
              <a:t> </a:t>
            </a:r>
            <a:r>
              <a:rPr lang="en-GB" sz="1600">
                <a:solidFill>
                  <a:srgbClr val="004FEE"/>
                </a:solidFill>
                <a:latin typeface="Arial" panose="020B0604020202020204"/>
              </a:rPr>
              <a:t>2026</a:t>
            </a:r>
            <a:r>
              <a:rPr kumimoji="0" lang="en-GB" sz="1600" b="0" i="0" u="none" strike="noStrike" kern="1200" cap="none" spc="0" normalizeH="0" baseline="0" noProof="0">
                <a:ln>
                  <a:noFill/>
                </a:ln>
                <a:solidFill>
                  <a:srgbClr val="004FEE"/>
                </a:solidFill>
                <a:effectLst/>
                <a:uLnTx/>
                <a:uFillTx/>
                <a:latin typeface="Arial" panose="020B0604020202020204"/>
                <a:ea typeface="+mn-ea"/>
                <a:cs typeface="+mn-cs"/>
              </a:rPr>
              <a:t>)</a:t>
            </a:r>
            <a:endParaRPr lang="en-GB" sz="1600" b="0" i="0" u="none" strike="noStrike" kern="1200" cap="none" spc="0" normalizeH="0" baseline="0" noProof="0">
              <a:ln>
                <a:noFill/>
              </a:ln>
              <a:solidFill>
                <a:srgbClr val="004FEE"/>
              </a:solidFill>
              <a:effectLst/>
              <a:uLnTx/>
              <a:uFillTx/>
              <a:latin typeface="Arial" panose="020B0604020202020204"/>
              <a:cs typeface="Arial"/>
            </a:endParaRPr>
          </a:p>
        </p:txBody>
      </p:sp>
      <p:sp>
        <p:nvSpPr>
          <p:cNvPr id="1001" name="TextBox 1000">
            <a:extLst>
              <a:ext uri="{FF2B5EF4-FFF2-40B4-BE49-F238E27FC236}">
                <a16:creationId xmlns:a16="http://schemas.microsoft.com/office/drawing/2014/main" id="{B9C0B361-EA6B-C5F6-C0A4-AED44377D503}"/>
              </a:ext>
            </a:extLst>
          </p:cNvPr>
          <p:cNvSpPr txBox="1"/>
          <p:nvPr/>
        </p:nvSpPr>
        <p:spPr>
          <a:xfrm>
            <a:off x="5544540" y="5253434"/>
            <a:ext cx="4817883" cy="1508105"/>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FFFFFF"/>
                </a:solidFill>
                <a:latin typeface="Arial" panose="020B0604020202020204"/>
              </a:rPr>
              <a:t> EU Wide Assessment</a:t>
            </a:r>
            <a:endParaRPr lang="en-GB" sz="1200">
              <a:solidFill>
                <a:srgbClr val="FFFFFF"/>
              </a:solidFill>
              <a:latin typeface="Aptos" panose="02110004020202020204"/>
            </a:endParaRPr>
          </a:p>
          <a:p>
            <a:r>
              <a:rPr lang="en-GB" sz="1600">
                <a:solidFill>
                  <a:srgbClr val="FFFFFF"/>
                </a:solidFill>
                <a:latin typeface="Arial"/>
                <a:cs typeface="Arial"/>
              </a:rPr>
              <a:t> 12 months (July 2026-July 2027)</a:t>
            </a:r>
            <a:endParaRPr lang="en-GB">
              <a:solidFill>
                <a:srgbClr val="FFFFFF"/>
              </a:solidFill>
            </a:endParaRPr>
          </a:p>
          <a:p>
            <a:r>
              <a:rPr lang="en-GB" sz="1200">
                <a:solidFill>
                  <a:srgbClr val="FFFFFF"/>
                </a:solidFill>
              </a:rPr>
              <a:t>Within 12 months of receipt of the reports, ACER shall issue an EU wide Assessment Report :</a:t>
            </a:r>
            <a:endParaRPr lang="en-US">
              <a:solidFill>
                <a:srgbClr val="FFFFFF"/>
              </a:solidFill>
            </a:endParaRPr>
          </a:p>
          <a:p>
            <a:pPr marL="171450" indent="-171450">
              <a:buFont typeface="Calibri"/>
              <a:buChar char="-"/>
            </a:pPr>
            <a:r>
              <a:rPr lang="en-GB" sz="1200">
                <a:solidFill>
                  <a:srgbClr val="FFFFFF"/>
                </a:solidFill>
              </a:rPr>
              <a:t>recommendations on issues of cross-border relevance</a:t>
            </a:r>
            <a:endParaRPr lang="en-GB">
              <a:solidFill>
                <a:srgbClr val="FFFFFF"/>
              </a:solidFill>
            </a:endParaRPr>
          </a:p>
          <a:p>
            <a:pPr marL="171450" indent="-171450">
              <a:buFont typeface="Calibri"/>
              <a:buChar char="-"/>
            </a:pPr>
            <a:r>
              <a:rPr lang="en-GB" sz="1200">
                <a:solidFill>
                  <a:srgbClr val="FFFFFF"/>
                </a:solidFill>
              </a:rPr>
              <a:t>recommendations on removing barriers to the entry of non-fossil flexibility resources.</a:t>
            </a:r>
            <a:endParaRPr lang="en-GB">
              <a:solidFill>
                <a:srgbClr val="FFFFFF"/>
              </a:solidFill>
            </a:endParaRPr>
          </a:p>
        </p:txBody>
      </p:sp>
      <p:sp>
        <p:nvSpPr>
          <p:cNvPr id="1002" name="Arrow: Bent 1001">
            <a:extLst>
              <a:ext uri="{FF2B5EF4-FFF2-40B4-BE49-F238E27FC236}">
                <a16:creationId xmlns:a16="http://schemas.microsoft.com/office/drawing/2014/main" id="{C4E74E44-AF7B-8E55-D6D2-BC2174A0B716}"/>
              </a:ext>
            </a:extLst>
          </p:cNvPr>
          <p:cNvSpPr/>
          <p:nvPr/>
        </p:nvSpPr>
        <p:spPr>
          <a:xfrm rot="10800000">
            <a:off x="10441668" y="5250728"/>
            <a:ext cx="552858" cy="57640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903" name="Picture 1902" descr="A black text with a circle and a letter&#10;&#10;AI-generated content may be incorrect.">
            <a:extLst>
              <a:ext uri="{FF2B5EF4-FFF2-40B4-BE49-F238E27FC236}">
                <a16:creationId xmlns:a16="http://schemas.microsoft.com/office/drawing/2014/main" id="{9C7A8BC6-77D9-95ED-0470-AF2C2AE858AF}"/>
              </a:ext>
            </a:extLst>
          </p:cNvPr>
          <p:cNvPicPr>
            <a:picLocks noChangeAspect="1"/>
          </p:cNvPicPr>
          <p:nvPr/>
        </p:nvPicPr>
        <p:blipFill>
          <a:blip r:embed="rId8"/>
          <a:stretch>
            <a:fillRect/>
          </a:stretch>
        </p:blipFill>
        <p:spPr>
          <a:xfrm>
            <a:off x="9190840" y="5399762"/>
            <a:ext cx="866646" cy="275573"/>
          </a:xfrm>
          <a:prstGeom prst="rect">
            <a:avLst/>
          </a:prstGeom>
        </p:spPr>
      </p:pic>
      <p:sp>
        <p:nvSpPr>
          <p:cNvPr id="4" name="Flowchart: Document 3">
            <a:extLst>
              <a:ext uri="{FF2B5EF4-FFF2-40B4-BE49-F238E27FC236}">
                <a16:creationId xmlns:a16="http://schemas.microsoft.com/office/drawing/2014/main" id="{9CA07F24-F5CF-04C5-6476-74EE63687F41}"/>
              </a:ext>
            </a:extLst>
          </p:cNvPr>
          <p:cNvSpPr/>
          <p:nvPr/>
        </p:nvSpPr>
        <p:spPr>
          <a:xfrm>
            <a:off x="11303631" y="1"/>
            <a:ext cx="888369" cy="589256"/>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Calibri"/>
                <a:cs typeface="Calibri"/>
              </a:rPr>
              <a:t>EMDR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Calibri"/>
                <a:cs typeface="Calibri"/>
              </a:rPr>
              <a:t>Art 19e</a:t>
            </a:r>
          </a:p>
        </p:txBody>
      </p:sp>
    </p:spTree>
    <p:extLst>
      <p:ext uri="{BB962C8B-B14F-4D97-AF65-F5344CB8AC3E}">
        <p14:creationId xmlns:p14="http://schemas.microsoft.com/office/powerpoint/2010/main" val="2299281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A86F2-696E-E76C-BBBA-3A5E2A11F5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20855F-AAA1-F708-FC9E-34005ABCFC1A}"/>
              </a:ext>
            </a:extLst>
          </p:cNvPr>
          <p:cNvSpPr>
            <a:spLocks noGrp="1"/>
          </p:cNvSpPr>
          <p:nvPr>
            <p:ph type="title"/>
          </p:nvPr>
        </p:nvSpPr>
        <p:spPr/>
        <p:txBody>
          <a:bodyPr lIns="91440" tIns="45720" rIns="91440" bIns="45720" anchor="ctr">
            <a:noAutofit/>
          </a:bodyPr>
          <a:lstStyle/>
          <a:p>
            <a:r>
              <a:rPr lang="fr-FR" sz="2800">
                <a:latin typeface="Calibri"/>
                <a:ea typeface="Calibri"/>
                <a:cs typeface="Calibri"/>
              </a:rPr>
              <a:t>Fine-tuning of </a:t>
            </a:r>
            <a:r>
              <a:rPr lang="en-GB" sz="2800">
                <a:latin typeface="Calibri"/>
                <a:ea typeface="Calibri"/>
                <a:cs typeface="Calibri"/>
              </a:rPr>
              <a:t>RES integration need (Art 9)</a:t>
            </a:r>
            <a:endParaRPr lang="it-IT" sz="2800">
              <a:latin typeface="Calibri"/>
              <a:ea typeface="Calibri"/>
              <a:cs typeface="Calibri"/>
            </a:endParaRPr>
          </a:p>
        </p:txBody>
      </p:sp>
      <p:sp>
        <p:nvSpPr>
          <p:cNvPr id="8" name="Text Placeholder 7">
            <a:extLst>
              <a:ext uri="{FF2B5EF4-FFF2-40B4-BE49-F238E27FC236}">
                <a16:creationId xmlns:a16="http://schemas.microsoft.com/office/drawing/2014/main" id="{8EB7F654-AA1D-3E92-F573-00F257E88268}"/>
              </a:ext>
            </a:extLst>
          </p:cNvPr>
          <p:cNvSpPr>
            <a:spLocks noGrp="1"/>
          </p:cNvSpPr>
          <p:nvPr>
            <p:ph type="body" sz="quarter" idx="12"/>
          </p:nvPr>
        </p:nvSpPr>
        <p:spPr/>
        <p:txBody>
          <a:bodyPr/>
          <a:lstStyle/>
          <a:p>
            <a:r>
              <a:rPr lang="es-ES"/>
              <a:t>Final </a:t>
            </a:r>
            <a:r>
              <a:rPr lang="es-ES" err="1"/>
              <a:t>Approach</a:t>
            </a:r>
            <a:endParaRPr lang="en-GB"/>
          </a:p>
        </p:txBody>
      </p:sp>
      <p:graphicFrame>
        <p:nvGraphicFramePr>
          <p:cNvPr id="106" name="Grafico 105">
            <a:extLst>
              <a:ext uri="{FF2B5EF4-FFF2-40B4-BE49-F238E27FC236}">
                <a16:creationId xmlns:a16="http://schemas.microsoft.com/office/drawing/2014/main" id="{860DDD52-B2FE-7CED-D817-B2D47A71FDD1}"/>
              </a:ext>
            </a:extLst>
          </p:cNvPr>
          <p:cNvGraphicFramePr>
            <a:graphicFrameLocks/>
          </p:cNvGraphicFramePr>
          <p:nvPr>
            <p:extLst>
              <p:ext uri="{D42A27DB-BD31-4B8C-83A1-F6EECF244321}">
                <p14:modId xmlns:p14="http://schemas.microsoft.com/office/powerpoint/2010/main" val="1591474145"/>
              </p:ext>
            </p:extLst>
          </p:nvPr>
        </p:nvGraphicFramePr>
        <p:xfrm>
          <a:off x="579707" y="1135165"/>
          <a:ext cx="3347940" cy="17516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7" name="Grafico 106">
            <a:extLst>
              <a:ext uri="{FF2B5EF4-FFF2-40B4-BE49-F238E27FC236}">
                <a16:creationId xmlns:a16="http://schemas.microsoft.com/office/drawing/2014/main" id="{E6D80FE3-8FC8-4020-84FE-3AF2E4DA99E1}"/>
              </a:ext>
            </a:extLst>
          </p:cNvPr>
          <p:cNvGraphicFramePr>
            <a:graphicFrameLocks/>
          </p:cNvGraphicFramePr>
          <p:nvPr>
            <p:extLst>
              <p:ext uri="{D42A27DB-BD31-4B8C-83A1-F6EECF244321}">
                <p14:modId xmlns:p14="http://schemas.microsoft.com/office/powerpoint/2010/main" val="2541995549"/>
              </p:ext>
            </p:extLst>
          </p:nvPr>
        </p:nvGraphicFramePr>
        <p:xfrm>
          <a:off x="4007118" y="1135164"/>
          <a:ext cx="3348000" cy="175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0" name="Grafico 109">
            <a:extLst>
              <a:ext uri="{FF2B5EF4-FFF2-40B4-BE49-F238E27FC236}">
                <a16:creationId xmlns:a16="http://schemas.microsoft.com/office/drawing/2014/main" id="{05983E05-25D5-423C-B71F-98AE7D0EA123}"/>
              </a:ext>
            </a:extLst>
          </p:cNvPr>
          <p:cNvGraphicFramePr>
            <a:graphicFrameLocks/>
          </p:cNvGraphicFramePr>
          <p:nvPr>
            <p:extLst>
              <p:ext uri="{D42A27DB-BD31-4B8C-83A1-F6EECF244321}">
                <p14:modId xmlns:p14="http://schemas.microsoft.com/office/powerpoint/2010/main" val="3869555986"/>
              </p:ext>
            </p:extLst>
          </p:nvPr>
        </p:nvGraphicFramePr>
        <p:xfrm>
          <a:off x="7434589" y="1133630"/>
          <a:ext cx="3348000" cy="1753200"/>
        </p:xfrm>
        <a:graphic>
          <a:graphicData uri="http://schemas.openxmlformats.org/drawingml/2006/chart">
            <c:chart xmlns:c="http://schemas.openxmlformats.org/drawingml/2006/chart" xmlns:r="http://schemas.openxmlformats.org/officeDocument/2006/relationships" r:id="rId4"/>
          </a:graphicData>
        </a:graphic>
      </p:graphicFrame>
      <p:sp>
        <p:nvSpPr>
          <p:cNvPr id="111" name="CasellaDiTesto 110">
            <a:extLst>
              <a:ext uri="{FF2B5EF4-FFF2-40B4-BE49-F238E27FC236}">
                <a16:creationId xmlns:a16="http://schemas.microsoft.com/office/drawing/2014/main" id="{5583E2A1-9DE9-B4AB-4E99-B7506DFFEFA9}"/>
              </a:ext>
            </a:extLst>
          </p:cNvPr>
          <p:cNvSpPr txBox="1"/>
          <p:nvPr/>
        </p:nvSpPr>
        <p:spPr>
          <a:xfrm>
            <a:off x="403853" y="3075953"/>
            <a:ext cx="35237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112" name="CasellaDiTesto 111">
            <a:extLst>
              <a:ext uri="{FF2B5EF4-FFF2-40B4-BE49-F238E27FC236}">
                <a16:creationId xmlns:a16="http://schemas.microsoft.com/office/drawing/2014/main" id="{E3C9412E-97AC-3B7D-9BB6-8F141B8A7903}"/>
              </a:ext>
            </a:extLst>
          </p:cNvPr>
          <p:cNvSpPr txBox="1"/>
          <p:nvPr/>
        </p:nvSpPr>
        <p:spPr>
          <a:xfrm>
            <a:off x="4212528" y="2999008"/>
            <a:ext cx="3077155" cy="6463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Time-series derived from transmission network simulation, pursuant to Art </a:t>
            </a:r>
            <a:r>
              <a:rPr lang="en-US" sz="1200">
                <a:solidFill>
                  <a:prstClr val="black"/>
                </a:solidFill>
                <a:latin typeface="Calibri" panose="020F0502020204030204"/>
              </a:rPr>
              <a:t>14</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of the methodology</a:t>
            </a:r>
          </a:p>
        </p:txBody>
      </p:sp>
      <p:sp>
        <p:nvSpPr>
          <p:cNvPr id="113" name="CasellaDiTesto 112">
            <a:extLst>
              <a:ext uri="{FF2B5EF4-FFF2-40B4-BE49-F238E27FC236}">
                <a16:creationId xmlns:a16="http://schemas.microsoft.com/office/drawing/2014/main" id="{F3B0F929-493F-DDB7-F2F5-175E0D4F0A86}"/>
              </a:ext>
            </a:extLst>
          </p:cNvPr>
          <p:cNvSpPr txBox="1"/>
          <p:nvPr/>
        </p:nvSpPr>
        <p:spPr>
          <a:xfrm>
            <a:off x="7705434" y="2999008"/>
            <a:ext cx="3077155" cy="6463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Data provided by DSOs and converted into hourly time-series by TSOs, pursuant to Art </a:t>
            </a:r>
            <a:r>
              <a:rPr lang="en-US" sz="1200">
                <a:solidFill>
                  <a:prstClr val="black"/>
                </a:solidFill>
                <a:latin typeface="Calibri" panose="020F0502020204030204"/>
              </a:rPr>
              <a:t>15</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of the methodology (see next slide)</a:t>
            </a:r>
          </a:p>
        </p:txBody>
      </p:sp>
      <p:sp>
        <p:nvSpPr>
          <p:cNvPr id="114" name="CasellaDiTesto 113">
            <a:extLst>
              <a:ext uri="{FF2B5EF4-FFF2-40B4-BE49-F238E27FC236}">
                <a16:creationId xmlns:a16="http://schemas.microsoft.com/office/drawing/2014/main" id="{7A4F6380-A744-24C0-12EE-71173DB48432}"/>
              </a:ext>
            </a:extLst>
          </p:cNvPr>
          <p:cNvSpPr txBox="1"/>
          <p:nvPr/>
        </p:nvSpPr>
        <p:spPr>
          <a:xfrm>
            <a:off x="719622" y="2999008"/>
            <a:ext cx="3077155" cy="646331"/>
          </a:xfrm>
          <a:prstGeom prst="rect">
            <a:avLst/>
          </a:prstGeom>
          <a:noFill/>
        </p:spPr>
        <p:txBody>
          <a:bodyPr wrap="square" lIns="91440" tIns="45720" rIns="91440" bIns="45720" rtlCol="0" anchor="t">
            <a:spAutoFit/>
          </a:bodyPr>
          <a:lstStyle/>
          <a:p>
            <a:pPr algn="ctr">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Time series used for assessment of RES integration needs, without finetuning pursuant to Art </a:t>
            </a:r>
            <a:r>
              <a:rPr lang="en-US" sz="1200">
                <a:solidFill>
                  <a:prstClr val="black"/>
                </a:solidFill>
                <a:latin typeface="Calibri" panose="020F0502020204030204"/>
              </a:rPr>
              <a:t>9 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of the methodology</a:t>
            </a:r>
          </a:p>
        </p:txBody>
      </p:sp>
      <p:graphicFrame>
        <p:nvGraphicFramePr>
          <p:cNvPr id="115" name="Grafico 114">
            <a:extLst>
              <a:ext uri="{FF2B5EF4-FFF2-40B4-BE49-F238E27FC236}">
                <a16:creationId xmlns:a16="http://schemas.microsoft.com/office/drawing/2014/main" id="{B5536669-8FE9-4F4E-856C-BCB9AA705D30}"/>
              </a:ext>
            </a:extLst>
          </p:cNvPr>
          <p:cNvGraphicFramePr>
            <a:graphicFrameLocks/>
          </p:cNvGraphicFramePr>
          <p:nvPr>
            <p:extLst>
              <p:ext uri="{D42A27DB-BD31-4B8C-83A1-F6EECF244321}">
                <p14:modId xmlns:p14="http://schemas.microsoft.com/office/powerpoint/2010/main" val="3832182934"/>
              </p:ext>
            </p:extLst>
          </p:nvPr>
        </p:nvGraphicFramePr>
        <p:xfrm>
          <a:off x="3790446" y="3970399"/>
          <a:ext cx="3921318" cy="2297347"/>
        </p:xfrm>
        <a:graphic>
          <a:graphicData uri="http://schemas.openxmlformats.org/drawingml/2006/chart">
            <c:chart xmlns:c="http://schemas.openxmlformats.org/drawingml/2006/chart" xmlns:r="http://schemas.openxmlformats.org/officeDocument/2006/relationships" r:id="rId5"/>
          </a:graphicData>
        </a:graphic>
      </p:graphicFrame>
      <p:sp>
        <p:nvSpPr>
          <p:cNvPr id="116" name="CasellaDiTesto 115">
            <a:extLst>
              <a:ext uri="{FF2B5EF4-FFF2-40B4-BE49-F238E27FC236}">
                <a16:creationId xmlns:a16="http://schemas.microsoft.com/office/drawing/2014/main" id="{DD179CF6-8F2F-6066-A73A-456F04CB9F6B}"/>
              </a:ext>
            </a:extLst>
          </p:cNvPr>
          <p:cNvSpPr txBox="1"/>
          <p:nvPr/>
        </p:nvSpPr>
        <p:spPr>
          <a:xfrm>
            <a:off x="3796778" y="6310002"/>
            <a:ext cx="4052188" cy="461665"/>
          </a:xfrm>
          <a:prstGeom prst="rect">
            <a:avLst/>
          </a:prstGeom>
          <a:noFill/>
        </p:spPr>
        <p:txBody>
          <a:bodyPr wrap="square" lIns="91440" tIns="45720" rIns="91440" bIns="45720" rtlCol="0" anchor="t">
            <a:spAutoFit/>
          </a:bodyPr>
          <a:lstStyle/>
          <a:p>
            <a:pPr algn="ctr">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Time-series used for assessment of fine-tuned RES integration needs, pursuant to Art </a:t>
            </a:r>
            <a:r>
              <a:rPr lang="en-US" sz="1200">
                <a:solidFill>
                  <a:prstClr val="black"/>
                </a:solidFill>
                <a:latin typeface="Calibri" panose="020F0502020204030204"/>
              </a:rPr>
              <a:t>9 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of the methodology</a:t>
            </a:r>
          </a:p>
        </p:txBody>
      </p:sp>
      <p:sp>
        <p:nvSpPr>
          <p:cNvPr id="117" name="Triangolo isoscele 116">
            <a:extLst>
              <a:ext uri="{FF2B5EF4-FFF2-40B4-BE49-F238E27FC236}">
                <a16:creationId xmlns:a16="http://schemas.microsoft.com/office/drawing/2014/main" id="{3CF1400C-2E46-6F53-21AD-5F2315CC50F6}"/>
              </a:ext>
            </a:extLst>
          </p:cNvPr>
          <p:cNvSpPr/>
          <p:nvPr/>
        </p:nvSpPr>
        <p:spPr>
          <a:xfrm rot="5400000">
            <a:off x="7825290" y="5138197"/>
            <a:ext cx="453224" cy="19083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CasellaDiTesto 118">
            <a:extLst>
              <a:ext uri="{FF2B5EF4-FFF2-40B4-BE49-F238E27FC236}">
                <a16:creationId xmlns:a16="http://schemas.microsoft.com/office/drawing/2014/main" id="{6AF87FB1-16AF-A507-8825-FF7A09FAC369}"/>
              </a:ext>
            </a:extLst>
          </p:cNvPr>
          <p:cNvSpPr txBox="1"/>
          <p:nvPr/>
        </p:nvSpPr>
        <p:spPr>
          <a:xfrm>
            <a:off x="8254839" y="4818113"/>
            <a:ext cx="307715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For each hour we take the </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max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RES curtailment among system need only, transmission network need and distribution network need</a:t>
            </a:r>
          </a:p>
        </p:txBody>
      </p:sp>
      <p:sp>
        <p:nvSpPr>
          <p:cNvPr id="120" name="Freccia in giù 119">
            <a:extLst>
              <a:ext uri="{FF2B5EF4-FFF2-40B4-BE49-F238E27FC236}">
                <a16:creationId xmlns:a16="http://schemas.microsoft.com/office/drawing/2014/main" id="{D191407E-FC0F-A457-6177-1052215E2A6D}"/>
              </a:ext>
            </a:extLst>
          </p:cNvPr>
          <p:cNvSpPr/>
          <p:nvPr/>
        </p:nvSpPr>
        <p:spPr>
          <a:xfrm>
            <a:off x="1927625" y="4278642"/>
            <a:ext cx="476250" cy="3090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Freccia in giù 120">
            <a:extLst>
              <a:ext uri="{FF2B5EF4-FFF2-40B4-BE49-F238E27FC236}">
                <a16:creationId xmlns:a16="http://schemas.microsoft.com/office/drawing/2014/main" id="{74E831AF-CEB4-24E3-A23D-629F51994B44}"/>
              </a:ext>
            </a:extLst>
          </p:cNvPr>
          <p:cNvSpPr/>
          <p:nvPr/>
        </p:nvSpPr>
        <p:spPr>
          <a:xfrm rot="5400000">
            <a:off x="3159512" y="5113606"/>
            <a:ext cx="476250" cy="3090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CasellaDiTesto 121">
            <a:extLst>
              <a:ext uri="{FF2B5EF4-FFF2-40B4-BE49-F238E27FC236}">
                <a16:creationId xmlns:a16="http://schemas.microsoft.com/office/drawing/2014/main" id="{44370E3D-277C-8F01-AB1E-5C7A8264C451}"/>
              </a:ext>
            </a:extLst>
          </p:cNvPr>
          <p:cNvSpPr txBox="1"/>
          <p:nvPr/>
        </p:nvSpPr>
        <p:spPr>
          <a:xfrm>
            <a:off x="857364" y="4849307"/>
            <a:ext cx="2233052" cy="120032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Both sets of RES curtailment time series have to used to quantify RES integration flexibility needs.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Fine-tuning is only done when conditions of Art </a:t>
            </a:r>
            <a:r>
              <a:rPr lang="en-US" sz="1200" b="1">
                <a:solidFill>
                  <a:prstClr val="black"/>
                </a:solidFill>
                <a:latin typeface="Calibri" panose="020F0502020204030204"/>
              </a:rPr>
              <a:t>15</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 applies</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asellaDiTesto 2">
            <a:extLst>
              <a:ext uri="{FF2B5EF4-FFF2-40B4-BE49-F238E27FC236}">
                <a16:creationId xmlns:a16="http://schemas.microsoft.com/office/drawing/2014/main" id="{BCE39D83-6E98-0913-4368-F296D142DA61}"/>
              </a:ext>
            </a:extLst>
          </p:cNvPr>
          <p:cNvSpPr txBox="1"/>
          <p:nvPr/>
        </p:nvSpPr>
        <p:spPr>
          <a:xfrm>
            <a:off x="9227169" y="310742"/>
            <a:ext cx="2688678"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Analysis carried out at BZ level</a:t>
            </a:r>
          </a:p>
        </p:txBody>
      </p:sp>
      <p:cxnSp>
        <p:nvCxnSpPr>
          <p:cNvPr id="10" name="Connector: Elbow 9">
            <a:extLst>
              <a:ext uri="{FF2B5EF4-FFF2-40B4-BE49-F238E27FC236}">
                <a16:creationId xmlns:a16="http://schemas.microsoft.com/office/drawing/2014/main" id="{8C828712-545C-F68E-D3B4-A354A19C3C9D}"/>
              </a:ext>
            </a:extLst>
          </p:cNvPr>
          <p:cNvCxnSpPr>
            <a:stCxn id="114" idx="2"/>
            <a:endCxn id="115" idx="0"/>
          </p:cNvCxnSpPr>
          <p:nvPr/>
        </p:nvCxnSpPr>
        <p:spPr>
          <a:xfrm rot="16200000" flipH="1">
            <a:off x="3842122" y="2061416"/>
            <a:ext cx="325060" cy="349290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nector: Elbow 11">
            <a:extLst>
              <a:ext uri="{FF2B5EF4-FFF2-40B4-BE49-F238E27FC236}">
                <a16:creationId xmlns:a16="http://schemas.microsoft.com/office/drawing/2014/main" id="{300CC610-FF01-8EB7-3622-C7E2C3ECF926}"/>
              </a:ext>
            </a:extLst>
          </p:cNvPr>
          <p:cNvCxnSpPr>
            <a:stCxn id="113" idx="2"/>
            <a:endCxn id="115" idx="0"/>
          </p:cNvCxnSpPr>
          <p:nvPr/>
        </p:nvCxnSpPr>
        <p:spPr>
          <a:xfrm rot="5400000">
            <a:off x="7335029" y="2061416"/>
            <a:ext cx="325060" cy="349290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DBD153F1-C76B-823C-69E2-B749277CC2A1}"/>
              </a:ext>
            </a:extLst>
          </p:cNvPr>
          <p:cNvCxnSpPr>
            <a:cxnSpLocks/>
            <a:stCxn id="112" idx="2"/>
          </p:cNvCxnSpPr>
          <p:nvPr/>
        </p:nvCxnSpPr>
        <p:spPr>
          <a:xfrm>
            <a:off x="5751106" y="3645339"/>
            <a:ext cx="0" cy="3195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3907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D5AFD2-2737-5446-03E3-61A637000E63}"/>
              </a:ext>
            </a:extLst>
          </p:cNvPr>
          <p:cNvSpPr>
            <a:spLocks noGrp="1"/>
          </p:cNvSpPr>
          <p:nvPr>
            <p:ph type="title"/>
          </p:nvPr>
        </p:nvSpPr>
        <p:spPr/>
        <p:txBody>
          <a:bodyPr/>
          <a:lstStyle/>
          <a:p>
            <a:r>
              <a:rPr lang="en-US"/>
              <a:t>Guiding criteria for DSO</a:t>
            </a:r>
          </a:p>
        </p:txBody>
      </p:sp>
      <p:sp>
        <p:nvSpPr>
          <p:cNvPr id="6" name="Rectangle 5">
            <a:extLst>
              <a:ext uri="{FF2B5EF4-FFF2-40B4-BE49-F238E27FC236}">
                <a16:creationId xmlns:a16="http://schemas.microsoft.com/office/drawing/2014/main" id="{6FA2740D-ED03-A160-43FA-50B1EA4F9E69}"/>
              </a:ext>
            </a:extLst>
          </p:cNvPr>
          <p:cNvSpPr>
            <a:spLocks noChangeArrowheads="1"/>
          </p:cNvSpPr>
          <p:nvPr/>
        </p:nvSpPr>
        <p:spPr bwMode="auto">
          <a:xfrm>
            <a:off x="663001" y="1183814"/>
            <a:ext cx="7206721" cy="2309607"/>
          </a:xfrm>
          <a:prstGeom prst="rect">
            <a:avLst/>
          </a:prstGeom>
          <a:solidFill>
            <a:schemeClr val="accent4">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just">
              <a:lnSpc>
                <a:spcPct val="107000"/>
              </a:lnSpc>
              <a:spcAft>
                <a:spcPts val="600"/>
              </a:spcAft>
            </a:pPr>
            <a:r>
              <a:rPr lang="en-GB" sz="1600" b="1">
                <a:solidFill>
                  <a:srgbClr val="000000"/>
                </a:solidFill>
                <a:effectLst/>
                <a:latin typeface="Calibri"/>
                <a:ea typeface="Calibri"/>
                <a:cs typeface="Aptos" panose="020B0004020202020204" pitchFamily="34" charset="0"/>
              </a:rPr>
              <a:t>What is the purpose of Guiding Criteria? </a:t>
            </a:r>
            <a:endParaRPr lang="en-GB" sz="1600" b="1">
              <a:solidFill>
                <a:srgbClr val="000000"/>
              </a:solidFill>
              <a:latin typeface="Aptos"/>
              <a:ea typeface="Calibri" panose="020F0502020204030204" pitchFamily="34" charset="0"/>
              <a:cs typeface="Calibri"/>
            </a:endParaRPr>
          </a:p>
          <a:p>
            <a:pPr algn="just">
              <a:lnSpc>
                <a:spcPct val="107000"/>
              </a:lnSpc>
              <a:spcAft>
                <a:spcPts val="600"/>
              </a:spcAft>
            </a:pPr>
            <a:r>
              <a:rPr lang="en-GB" sz="1600">
                <a:latin typeface="Calibri"/>
                <a:ea typeface="Calibri"/>
                <a:cs typeface="Calibri"/>
              </a:rPr>
              <a:t>To assess </a:t>
            </a:r>
            <a:r>
              <a:rPr lang="en-GB" sz="1600">
                <a:effectLst/>
                <a:latin typeface="Calibri"/>
                <a:ea typeface="Aptos" panose="020B0004020202020204" pitchFamily="34" charset="0"/>
                <a:cs typeface="Calibri"/>
              </a:rPr>
              <a:t>the capability of different flexibility resources to cover the flexibility needs</a:t>
            </a:r>
            <a:endParaRPr lang="en-GB" sz="1600" b="1">
              <a:solidFill>
                <a:srgbClr val="000000"/>
              </a:solidFill>
              <a:effectLst/>
              <a:latin typeface="Aptos"/>
              <a:ea typeface="Calibri" panose="020F0502020204030204" pitchFamily="34" charset="0"/>
              <a:cs typeface="Calibri"/>
            </a:endParaRPr>
          </a:p>
          <a:p>
            <a:pPr algn="just">
              <a:lnSpc>
                <a:spcPct val="107000"/>
              </a:lnSpc>
              <a:spcAft>
                <a:spcPts val="600"/>
              </a:spcAft>
            </a:pPr>
            <a:r>
              <a:rPr lang="en-GB" sz="1600" b="1">
                <a:solidFill>
                  <a:srgbClr val="000000"/>
                </a:solidFill>
                <a:latin typeface="Calibri"/>
                <a:ea typeface="Calibri"/>
                <a:cs typeface="Aptos" panose="020B0004020202020204" pitchFamily="34" charset="0"/>
              </a:rPr>
              <a:t>Why do we need? </a:t>
            </a:r>
          </a:p>
          <a:p>
            <a:pPr algn="just">
              <a:lnSpc>
                <a:spcPct val="107000"/>
              </a:lnSpc>
              <a:spcAft>
                <a:spcPts val="600"/>
              </a:spcAft>
            </a:pPr>
            <a:r>
              <a:rPr lang="en-GB" sz="1600">
                <a:solidFill>
                  <a:srgbClr val="000000"/>
                </a:solidFill>
                <a:latin typeface="Calibri"/>
                <a:ea typeface="Calibri"/>
                <a:cs typeface="Aptos" panose="020B0004020202020204" pitchFamily="34" charset="0"/>
              </a:rPr>
              <a:t>To provide </a:t>
            </a:r>
            <a:r>
              <a:rPr lang="en-GB" sz="1600">
                <a:solidFill>
                  <a:srgbClr val="000000"/>
                </a:solidFill>
                <a:effectLst/>
                <a:latin typeface="Calibri"/>
                <a:ea typeface="Calibri"/>
                <a:cs typeface="Aptos" panose="020B0004020202020204" pitchFamily="34" charset="0"/>
              </a:rPr>
              <a:t>information to have enough resources to cover our needs</a:t>
            </a:r>
            <a:endParaRPr lang="en-GB" sz="1600"/>
          </a:p>
          <a:p>
            <a:pPr algn="just">
              <a:lnSpc>
                <a:spcPct val="107000"/>
              </a:lnSpc>
              <a:spcAft>
                <a:spcPts val="600"/>
              </a:spcAft>
            </a:pPr>
            <a:r>
              <a:rPr lang="en-GB" sz="1600" b="1">
                <a:solidFill>
                  <a:srgbClr val="000000"/>
                </a:solidFill>
                <a:latin typeface="Calibri"/>
                <a:ea typeface="Calibri"/>
                <a:cs typeface="Aptos" panose="020B0004020202020204" pitchFamily="34" charset="0"/>
              </a:rPr>
              <a:t>Main source of data: </a:t>
            </a:r>
            <a:endParaRPr lang="en-GB" sz="1600">
              <a:solidFill>
                <a:srgbClr val="000000"/>
              </a:solidFill>
              <a:latin typeface="Calibri" panose="020F0502020204030204" pitchFamily="34" charset="0"/>
              <a:ea typeface="Calibri" panose="020F0502020204030204" pitchFamily="34" charset="0"/>
              <a:cs typeface="Calibri"/>
            </a:endParaRPr>
          </a:p>
          <a:p>
            <a:pPr algn="just">
              <a:lnSpc>
                <a:spcPct val="107000"/>
              </a:lnSpc>
              <a:spcAft>
                <a:spcPts val="600"/>
              </a:spcAft>
            </a:pPr>
            <a:r>
              <a:rPr lang="en-GB" sz="1600">
                <a:latin typeface="Calibri"/>
                <a:ea typeface="Calibri"/>
                <a:cs typeface="Calibri"/>
              </a:rPr>
              <a:t>Market</a:t>
            </a:r>
            <a:r>
              <a:rPr lang="en-GB" sz="1600">
                <a:effectLst/>
                <a:latin typeface="Calibri"/>
                <a:ea typeface="Calibri"/>
                <a:cs typeface="Calibri"/>
              </a:rPr>
              <a:t> information published for the procurement of local services</a:t>
            </a:r>
            <a:r>
              <a:rPr lang="en-GB" sz="1600">
                <a:latin typeface="Calibri"/>
                <a:ea typeface="Calibri"/>
                <a:cs typeface="Calibri"/>
              </a:rPr>
              <a:t> (</a:t>
            </a:r>
            <a:r>
              <a:rPr lang="en-GB" sz="1600" err="1">
                <a:latin typeface="Calibri"/>
                <a:ea typeface="Calibri"/>
                <a:cs typeface="Calibri"/>
              </a:rPr>
              <a:t>cf</a:t>
            </a:r>
            <a:r>
              <a:rPr lang="en-GB" sz="1600">
                <a:latin typeface="Calibri"/>
                <a:ea typeface="Calibri"/>
                <a:cs typeface="Calibri"/>
              </a:rPr>
              <a:t> NCDR), which provides the finest possible locational granularity and technical specifications</a:t>
            </a:r>
            <a:endParaRPr lang="en-GB" sz="1600">
              <a:latin typeface="Calibri" panose="020F0502020204030204" pitchFamily="34" charset="0"/>
              <a:ea typeface="Calibri" panose="020F0502020204030204" pitchFamily="34" charset="0"/>
              <a:cs typeface="Aptos" panose="020B0004020202020204" pitchFamily="34" charset="0"/>
            </a:endParaRPr>
          </a:p>
        </p:txBody>
      </p:sp>
      <p:sp>
        <p:nvSpPr>
          <p:cNvPr id="7" name="Rectangle 6">
            <a:extLst>
              <a:ext uri="{FF2B5EF4-FFF2-40B4-BE49-F238E27FC236}">
                <a16:creationId xmlns:a16="http://schemas.microsoft.com/office/drawing/2014/main" id="{F26AA081-73E5-F3B4-D208-0CAC93F2589D}"/>
              </a:ext>
            </a:extLst>
          </p:cNvPr>
          <p:cNvSpPr>
            <a:spLocks noChangeArrowheads="1"/>
          </p:cNvSpPr>
          <p:nvPr/>
        </p:nvSpPr>
        <p:spPr bwMode="auto">
          <a:xfrm>
            <a:off x="663001" y="3635857"/>
            <a:ext cx="10865998" cy="2668950"/>
          </a:xfrm>
          <a:prstGeom prst="rect">
            <a:avLst/>
          </a:prstGeom>
          <a:solidFill>
            <a:schemeClr val="accent6">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pPr algn="just">
              <a:spcAft>
                <a:spcPts val="0"/>
              </a:spcAft>
            </a:pPr>
            <a:r>
              <a:rPr lang="en-US" sz="1400">
                <a:latin typeface="Calibri"/>
                <a:ea typeface="Calibri"/>
                <a:cs typeface="Calibri"/>
              </a:rPr>
              <a:t>Guiding criteria </a:t>
            </a:r>
            <a:r>
              <a:rPr lang="es-ES" sz="1400" err="1">
                <a:latin typeface="Calibri"/>
                <a:ea typeface="Calibri"/>
                <a:cs typeface="Calibri"/>
              </a:rPr>
              <a:t>include</a:t>
            </a:r>
            <a:r>
              <a:rPr lang="en-GB" sz="1400">
                <a:effectLst/>
                <a:latin typeface="Calibri"/>
                <a:ea typeface="Calibri"/>
                <a:cs typeface="Calibri"/>
              </a:rPr>
              <a:t> the following </a:t>
            </a:r>
            <a:r>
              <a:rPr lang="en-GB" sz="1400">
                <a:latin typeface="Calibri"/>
                <a:ea typeface="Calibri"/>
                <a:cs typeface="Calibri"/>
              </a:rPr>
              <a:t>technical indicators</a:t>
            </a:r>
            <a:r>
              <a:rPr lang="en-GB" sz="1400">
                <a:effectLst/>
                <a:latin typeface="Calibri"/>
                <a:ea typeface="Calibri"/>
                <a:cs typeface="Calibri"/>
              </a:rPr>
              <a:t>:</a:t>
            </a:r>
          </a:p>
          <a:p>
            <a:pPr marL="342900" indent="-342900" algn="just" rtl="0" fontAlgn="base">
              <a:lnSpc>
                <a:spcPts val="1538"/>
              </a:lnSpc>
              <a:buFont typeface="+mj-lt"/>
              <a:buAutoNum type="alphaLcPeriod"/>
            </a:pPr>
            <a:r>
              <a:rPr lang="en-US" sz="1400" b="0" i="0">
                <a:solidFill>
                  <a:srgbClr val="000000"/>
                </a:solidFill>
                <a:effectLst/>
                <a:latin typeface="Calibri"/>
                <a:ea typeface="Calibri"/>
                <a:cs typeface="Calibri"/>
              </a:rPr>
              <a:t>the </a:t>
            </a:r>
            <a:r>
              <a:rPr lang="en-US" sz="1400" b="1" i="0">
                <a:solidFill>
                  <a:srgbClr val="000000"/>
                </a:solidFill>
                <a:effectLst/>
                <a:latin typeface="Calibri"/>
                <a:ea typeface="Calibri"/>
                <a:cs typeface="Calibri"/>
              </a:rPr>
              <a:t>location</a:t>
            </a:r>
            <a:r>
              <a:rPr lang="en-US" sz="1400" b="0" i="0">
                <a:solidFill>
                  <a:srgbClr val="000000"/>
                </a:solidFill>
                <a:effectLst/>
                <a:latin typeface="Calibri"/>
                <a:ea typeface="Calibri"/>
                <a:cs typeface="Calibri"/>
              </a:rPr>
              <a:t> of the flexibility need; </a:t>
            </a:r>
          </a:p>
          <a:p>
            <a:pPr marL="342900" indent="-342900" algn="just" rtl="0" fontAlgn="base">
              <a:lnSpc>
                <a:spcPts val="1538"/>
              </a:lnSpc>
              <a:buFont typeface="+mj-lt"/>
              <a:buAutoNum type="alphaLcPeriod"/>
            </a:pPr>
            <a:r>
              <a:rPr lang="en-US" sz="1400" b="0" i="0">
                <a:solidFill>
                  <a:srgbClr val="000000"/>
                </a:solidFill>
                <a:effectLst/>
                <a:latin typeface="Calibri"/>
                <a:ea typeface="Calibri"/>
                <a:cs typeface="Calibri"/>
              </a:rPr>
              <a:t>the </a:t>
            </a:r>
            <a:r>
              <a:rPr lang="en-US" sz="1400" b="1" i="0">
                <a:solidFill>
                  <a:srgbClr val="000000"/>
                </a:solidFill>
                <a:effectLst/>
                <a:latin typeface="Calibri"/>
                <a:ea typeface="Calibri"/>
                <a:cs typeface="Calibri"/>
              </a:rPr>
              <a:t>direction of activation </a:t>
            </a:r>
            <a:r>
              <a:rPr lang="en-US" sz="1400" b="0" i="0">
                <a:solidFill>
                  <a:srgbClr val="000000"/>
                </a:solidFill>
                <a:effectLst/>
                <a:latin typeface="Calibri"/>
                <a:ea typeface="Calibri"/>
                <a:cs typeface="Calibri"/>
              </a:rPr>
              <a:t>(upwards or downwards);  </a:t>
            </a:r>
          </a:p>
          <a:p>
            <a:pPr marL="342900" indent="-342900" algn="just" rtl="0" fontAlgn="base">
              <a:lnSpc>
                <a:spcPts val="1538"/>
              </a:lnSpc>
              <a:buFont typeface="+mj-lt"/>
              <a:buAutoNum type="alphaLcPeriod"/>
            </a:pPr>
            <a:r>
              <a:rPr lang="en-US" sz="1400" b="0" i="0">
                <a:solidFill>
                  <a:srgbClr val="000000"/>
                </a:solidFill>
                <a:effectLst/>
                <a:latin typeface="Calibri"/>
                <a:ea typeface="Calibri"/>
                <a:cs typeface="Calibri"/>
              </a:rPr>
              <a:t>the </a:t>
            </a:r>
            <a:r>
              <a:rPr lang="en-US" sz="1400" b="1" i="0">
                <a:solidFill>
                  <a:srgbClr val="000000"/>
                </a:solidFill>
                <a:effectLst/>
                <a:latin typeface="Calibri"/>
                <a:ea typeface="Calibri"/>
                <a:cs typeface="Calibri"/>
              </a:rPr>
              <a:t>timeframe</a:t>
            </a:r>
            <a:r>
              <a:rPr lang="en-US" sz="1400" b="0" i="0">
                <a:solidFill>
                  <a:srgbClr val="000000"/>
                </a:solidFill>
                <a:effectLst/>
                <a:latin typeface="Calibri"/>
                <a:ea typeface="Calibri"/>
                <a:cs typeface="Calibri"/>
              </a:rPr>
              <a:t> in which the resource shall be available to solve the flexibility need;  </a:t>
            </a:r>
          </a:p>
          <a:p>
            <a:pPr marL="342900" indent="-342900" algn="just" rtl="0" fontAlgn="base">
              <a:lnSpc>
                <a:spcPts val="1538"/>
              </a:lnSpc>
              <a:buFont typeface="+mj-lt"/>
              <a:buAutoNum type="alphaLcPeriod"/>
            </a:pPr>
            <a:r>
              <a:rPr lang="en-US" sz="1400" b="0" i="0">
                <a:solidFill>
                  <a:srgbClr val="000000"/>
                </a:solidFill>
                <a:effectLst/>
                <a:latin typeface="Calibri"/>
                <a:ea typeface="Calibri"/>
                <a:cs typeface="Calibri"/>
              </a:rPr>
              <a:t>the </a:t>
            </a:r>
            <a:r>
              <a:rPr lang="en-US" sz="1400" b="1" i="0">
                <a:solidFill>
                  <a:srgbClr val="000000"/>
                </a:solidFill>
                <a:effectLst/>
                <a:latin typeface="Calibri"/>
                <a:ea typeface="Calibri"/>
                <a:cs typeface="Calibri"/>
              </a:rPr>
              <a:t>local maximum power </a:t>
            </a:r>
            <a:r>
              <a:rPr lang="en-US" sz="1400" b="0" i="0">
                <a:solidFill>
                  <a:srgbClr val="000000"/>
                </a:solidFill>
                <a:effectLst/>
                <a:latin typeface="Calibri"/>
                <a:ea typeface="Calibri"/>
                <a:cs typeface="Calibri"/>
              </a:rPr>
              <a:t>required during the activation;  </a:t>
            </a:r>
          </a:p>
          <a:p>
            <a:pPr marL="342900" indent="-342900" algn="just" rtl="0" fontAlgn="base">
              <a:lnSpc>
                <a:spcPts val="1538"/>
              </a:lnSpc>
              <a:buFont typeface="+mj-lt"/>
              <a:buAutoNum type="alphaLcPeriod"/>
            </a:pPr>
            <a:r>
              <a:rPr lang="en-US" sz="1400" b="0" i="0">
                <a:solidFill>
                  <a:srgbClr val="000000"/>
                </a:solidFill>
                <a:effectLst/>
                <a:latin typeface="Calibri"/>
                <a:ea typeface="Calibri"/>
                <a:cs typeface="Calibri"/>
              </a:rPr>
              <a:t>if available, data related to the forecasted use, such as:  </a:t>
            </a:r>
          </a:p>
          <a:p>
            <a:pPr marL="857250" lvl="1" indent="-400050" algn="just">
              <a:lnSpc>
                <a:spcPts val="1538"/>
              </a:lnSpc>
              <a:buFont typeface="+mj-lt"/>
              <a:buAutoNum type="romanLcPeriod"/>
            </a:pPr>
            <a:r>
              <a:rPr lang="en-US" sz="1400" b="0" i="0">
                <a:solidFill>
                  <a:srgbClr val="000000"/>
                </a:solidFill>
                <a:effectLst/>
                <a:latin typeface="Calibri"/>
                <a:ea typeface="Calibri"/>
                <a:cs typeface="Calibri"/>
              </a:rPr>
              <a:t> the </a:t>
            </a:r>
            <a:r>
              <a:rPr lang="en-US" sz="1400" b="1" i="0">
                <a:solidFill>
                  <a:srgbClr val="000000"/>
                </a:solidFill>
                <a:effectLst/>
                <a:latin typeface="Calibri"/>
                <a:ea typeface="Calibri"/>
                <a:cs typeface="Calibri"/>
              </a:rPr>
              <a:t>duration of a continuous need</a:t>
            </a:r>
            <a:r>
              <a:rPr lang="en-US" sz="1400" b="0" i="0">
                <a:solidFill>
                  <a:srgbClr val="000000"/>
                </a:solidFill>
                <a:effectLst/>
                <a:latin typeface="Calibri"/>
                <a:ea typeface="Calibri"/>
                <a:cs typeface="Calibri"/>
              </a:rPr>
              <a:t>;  </a:t>
            </a:r>
          </a:p>
          <a:p>
            <a:pPr marL="857250" lvl="1" indent="-400050" algn="just">
              <a:lnSpc>
                <a:spcPts val="1538"/>
              </a:lnSpc>
              <a:buFont typeface="+mj-lt"/>
              <a:buAutoNum type="romanLcPeriod"/>
            </a:pPr>
            <a:r>
              <a:rPr lang="en-US" sz="1400" b="0" i="0">
                <a:solidFill>
                  <a:srgbClr val="000000"/>
                </a:solidFill>
                <a:effectLst/>
                <a:latin typeface="Calibri"/>
                <a:ea typeface="Calibri"/>
                <a:cs typeface="Calibri"/>
              </a:rPr>
              <a:t>the </a:t>
            </a:r>
            <a:r>
              <a:rPr lang="en-US" sz="1400" b="1" i="0">
                <a:solidFill>
                  <a:srgbClr val="000000"/>
                </a:solidFill>
                <a:effectLst/>
                <a:latin typeface="Calibri"/>
                <a:ea typeface="Calibri"/>
                <a:cs typeface="Calibri"/>
              </a:rPr>
              <a:t>cumulated duration </a:t>
            </a:r>
            <a:r>
              <a:rPr lang="en-US" sz="1400" b="0" i="0">
                <a:solidFill>
                  <a:srgbClr val="000000"/>
                </a:solidFill>
                <a:effectLst/>
                <a:latin typeface="Calibri"/>
                <a:ea typeface="Calibri"/>
                <a:cs typeface="Calibri"/>
              </a:rPr>
              <a:t>of discontinuous need per time block;  </a:t>
            </a:r>
          </a:p>
          <a:p>
            <a:pPr marL="857250" lvl="1" indent="-400050" algn="just">
              <a:lnSpc>
                <a:spcPts val="1538"/>
              </a:lnSpc>
              <a:buFont typeface="+mj-lt"/>
              <a:buAutoNum type="romanLcPeriod"/>
            </a:pPr>
            <a:r>
              <a:rPr lang="en-US" sz="1400" b="0" i="0">
                <a:solidFill>
                  <a:srgbClr val="000000"/>
                </a:solidFill>
                <a:effectLst/>
                <a:latin typeface="Calibri"/>
                <a:ea typeface="Calibri"/>
                <a:cs typeface="Calibri"/>
              </a:rPr>
              <a:t>a measure of the </a:t>
            </a:r>
            <a:r>
              <a:rPr lang="en-US" sz="1400" b="1" i="0">
                <a:solidFill>
                  <a:srgbClr val="000000"/>
                </a:solidFill>
                <a:effectLst/>
                <a:latin typeface="Calibri"/>
                <a:ea typeface="Calibri"/>
                <a:cs typeface="Calibri"/>
              </a:rPr>
              <a:t>frequency of activation </a:t>
            </a:r>
            <a:r>
              <a:rPr lang="en-US" sz="1400" b="0" i="0">
                <a:solidFill>
                  <a:srgbClr val="000000"/>
                </a:solidFill>
                <a:effectLst/>
                <a:latin typeface="Calibri"/>
                <a:ea typeface="Calibri"/>
                <a:cs typeface="Calibri"/>
              </a:rPr>
              <a:t>(level of recurrence or sporadicity);    </a:t>
            </a:r>
          </a:p>
          <a:p>
            <a:pPr marL="857250" lvl="1" indent="-400050" algn="just">
              <a:lnSpc>
                <a:spcPts val="1538"/>
              </a:lnSpc>
              <a:buFont typeface="+mj-lt"/>
              <a:buAutoNum type="romanLcPeriod"/>
            </a:pPr>
            <a:r>
              <a:rPr lang="en-US" sz="1400" b="0" i="0">
                <a:solidFill>
                  <a:srgbClr val="000000"/>
                </a:solidFill>
                <a:effectLst/>
                <a:latin typeface="Calibri"/>
                <a:ea typeface="Calibri"/>
                <a:cs typeface="Calibri"/>
              </a:rPr>
              <a:t>a </a:t>
            </a:r>
            <a:r>
              <a:rPr lang="en-US" sz="1400" b="1" i="0">
                <a:solidFill>
                  <a:srgbClr val="000000"/>
                </a:solidFill>
                <a:effectLst/>
                <a:latin typeface="Calibri"/>
                <a:ea typeface="Calibri"/>
                <a:cs typeface="Calibri"/>
              </a:rPr>
              <a:t>cumulated energy </a:t>
            </a:r>
            <a:r>
              <a:rPr lang="en-US" sz="1400" b="0" i="0">
                <a:solidFill>
                  <a:srgbClr val="000000"/>
                </a:solidFill>
                <a:effectLst/>
                <a:latin typeface="Calibri"/>
                <a:ea typeface="Calibri"/>
                <a:cs typeface="Calibri"/>
              </a:rPr>
              <a:t>per time block;     </a:t>
            </a:r>
          </a:p>
          <a:p>
            <a:pPr marL="342900" indent="-342900" algn="just" rtl="0" fontAlgn="base">
              <a:lnSpc>
                <a:spcPts val="1538"/>
              </a:lnSpc>
              <a:buFont typeface="+mj-lt"/>
              <a:buAutoNum type="alphaLcPeriod"/>
            </a:pPr>
            <a:r>
              <a:rPr lang="en-US" sz="1400" b="0" i="0">
                <a:solidFill>
                  <a:srgbClr val="000000"/>
                </a:solidFill>
                <a:effectLst/>
                <a:latin typeface="Calibri"/>
                <a:ea typeface="Calibri"/>
                <a:cs typeface="Calibri"/>
              </a:rPr>
              <a:t>the applicable </a:t>
            </a:r>
            <a:r>
              <a:rPr lang="en-US" sz="1400" b="1" i="0">
                <a:solidFill>
                  <a:srgbClr val="000000"/>
                </a:solidFill>
                <a:effectLst/>
                <a:latin typeface="Calibri"/>
                <a:ea typeface="Calibri"/>
                <a:cs typeface="Calibri"/>
              </a:rPr>
              <a:t>economic criteria</a:t>
            </a:r>
            <a:r>
              <a:rPr lang="en-US" sz="1400" b="0" i="0">
                <a:solidFill>
                  <a:srgbClr val="000000"/>
                </a:solidFill>
                <a:effectLst/>
                <a:latin typeface="Calibri"/>
                <a:ea typeface="Calibri"/>
                <a:cs typeface="Calibri"/>
              </a:rPr>
              <a:t>; </a:t>
            </a:r>
          </a:p>
          <a:p>
            <a:pPr marL="342900" indent="-342900" algn="just" rtl="0" fontAlgn="base">
              <a:lnSpc>
                <a:spcPts val="1538"/>
              </a:lnSpc>
              <a:buFont typeface="+mj-lt"/>
              <a:buAutoNum type="alphaLcPeriod"/>
            </a:pPr>
            <a:r>
              <a:rPr lang="en-US" sz="1400" b="0" i="0">
                <a:solidFill>
                  <a:srgbClr val="000000"/>
                </a:solidFill>
                <a:effectLst/>
                <a:latin typeface="Calibri"/>
                <a:ea typeface="Calibri"/>
                <a:cs typeface="Calibri"/>
              </a:rPr>
              <a:t>other available relevant criteria.</a:t>
            </a:r>
          </a:p>
        </p:txBody>
      </p:sp>
      <p:sp>
        <p:nvSpPr>
          <p:cNvPr id="8" name="TextBox 4">
            <a:extLst>
              <a:ext uri="{FF2B5EF4-FFF2-40B4-BE49-F238E27FC236}">
                <a16:creationId xmlns:a16="http://schemas.microsoft.com/office/drawing/2014/main" id="{43FAD98E-B3A2-019B-45AA-01E40EDFFF8A}"/>
              </a:ext>
            </a:extLst>
          </p:cNvPr>
          <p:cNvSpPr txBox="1"/>
          <p:nvPr/>
        </p:nvSpPr>
        <p:spPr>
          <a:xfrm>
            <a:off x="8092459" y="1181856"/>
            <a:ext cx="3437063" cy="2312655"/>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Calibri" panose="020F0502020204030204" pitchFamily="34" charset="0"/>
                <a:ea typeface="Calibri" panose="020F0502020204030204" pitchFamily="34" charset="0"/>
                <a:cs typeface="Calibri" panose="020F0502020204030204" pitchFamily="34" charset="0"/>
              </a:rPr>
              <a:t>DSO network needs can appear or increase rapidly at any given location.</a:t>
            </a:r>
            <a:endParaRPr lang="en-US">
              <a:latin typeface="Calibri" panose="020F0502020204030204" pitchFamily="34" charset="0"/>
              <a:ea typeface="Calibri" panose="020F0502020204030204" pitchFamily="34" charset="0"/>
              <a:cs typeface="Calibri" panose="020F0502020204030204" pitchFamily="34" charset="0"/>
            </a:endParaRPr>
          </a:p>
          <a:p>
            <a:pPr algn="ctr"/>
            <a:r>
              <a:rPr lang="en-US" sz="1600">
                <a:latin typeface="Calibri" panose="020F0502020204030204" pitchFamily="34" charset="0"/>
                <a:ea typeface="Calibri" panose="020F0502020204030204" pitchFamily="34" charset="0"/>
                <a:cs typeface="Calibri" panose="020F0502020204030204" pitchFamily="34" charset="0"/>
              </a:rPr>
              <a:t>For DSOs, capability to access needed resources in a timely manner at each needed location is critical and permanent.</a:t>
            </a:r>
          </a:p>
          <a:p>
            <a:pPr algn="ctr"/>
            <a:endParaRPr lang="en-US" sz="1600">
              <a:latin typeface="Calibri" panose="020F0502020204030204" pitchFamily="34" charset="0"/>
              <a:ea typeface="Calibri" panose="020F0502020204030204" pitchFamily="34" charset="0"/>
              <a:cs typeface="Calibri" panose="020F0502020204030204" pitchFamily="34" charset="0"/>
            </a:endParaRPr>
          </a:p>
          <a:p>
            <a:pPr algn="ctr"/>
            <a:r>
              <a:rPr lang="en-US" sz="1600">
                <a:latin typeface="Calibri" panose="020F0502020204030204" pitchFamily="34" charset="0"/>
                <a:ea typeface="Calibri" panose="020F0502020204030204" pitchFamily="34" charset="0"/>
                <a:cs typeface="Calibri" panose="020F0502020204030204" pitchFamily="34" charset="0"/>
              </a:rPr>
              <a:t>Advocacy for this overarching principle will be done out of this method. </a:t>
            </a:r>
          </a:p>
        </p:txBody>
      </p:sp>
      <p:sp>
        <p:nvSpPr>
          <p:cNvPr id="9" name="Espace réservé du texte 2">
            <a:extLst>
              <a:ext uri="{FF2B5EF4-FFF2-40B4-BE49-F238E27FC236}">
                <a16:creationId xmlns:a16="http://schemas.microsoft.com/office/drawing/2014/main" id="{AF7585DC-92CB-EC5D-3CBD-D267CD5288BB}"/>
              </a:ext>
            </a:extLst>
          </p:cNvPr>
          <p:cNvSpPr>
            <a:spLocks noGrp="1"/>
          </p:cNvSpPr>
          <p:nvPr>
            <p:ph type="body" sz="quarter" idx="12"/>
          </p:nvPr>
        </p:nvSpPr>
        <p:spPr>
          <a:xfrm>
            <a:off x="382588" y="692736"/>
            <a:ext cx="11617788" cy="442428"/>
          </a:xfrm>
        </p:spPr>
        <p:txBody>
          <a:bodyPr lIns="91440" tIns="45720" rIns="91440" bIns="45720" anchor="ctr">
            <a:normAutofit/>
          </a:bodyPr>
          <a:lstStyle/>
          <a:p>
            <a:r>
              <a:rPr lang="fr-FR">
                <a:latin typeface="Calibri"/>
                <a:ea typeface="Calibri"/>
                <a:cs typeface="Calibri"/>
              </a:rPr>
              <a:t>Final </a:t>
            </a:r>
            <a:r>
              <a:rPr lang="fr-FR" err="1">
                <a:latin typeface="Calibri"/>
                <a:ea typeface="Calibri"/>
                <a:cs typeface="Calibri"/>
              </a:rPr>
              <a:t>approach</a:t>
            </a:r>
            <a:endParaRPr lang="fr-FR" err="1">
              <a:ea typeface="Calibri"/>
            </a:endParaRPr>
          </a:p>
        </p:txBody>
      </p:sp>
      <p:sp>
        <p:nvSpPr>
          <p:cNvPr id="3" name="Flowchart: Document 9">
            <a:extLst>
              <a:ext uri="{FF2B5EF4-FFF2-40B4-BE49-F238E27FC236}">
                <a16:creationId xmlns:a16="http://schemas.microsoft.com/office/drawing/2014/main" id="{A3FAF5D6-7CCC-32FC-A7E1-87ABC9F9F8E3}"/>
              </a:ext>
            </a:extLst>
          </p:cNvPr>
          <p:cNvSpPr/>
          <p:nvPr/>
        </p:nvSpPr>
        <p:spPr>
          <a:xfrm>
            <a:off x="0" y="6395799"/>
            <a:ext cx="1131742" cy="205484"/>
          </a:xfrm>
          <a:prstGeom prst="homePlat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latin typeface="Calibri" panose="020F0502020204030204" pitchFamily="34" charset="0"/>
                <a:ea typeface="Calibri" panose="020F0502020204030204" pitchFamily="34" charset="0"/>
                <a:cs typeface="Calibri" panose="020F0502020204030204" pitchFamily="34" charset="0"/>
              </a:rPr>
              <a:t>ART 17</a:t>
            </a:r>
          </a:p>
        </p:txBody>
      </p:sp>
    </p:spTree>
    <p:extLst>
      <p:ext uri="{BB962C8B-B14F-4D97-AF65-F5344CB8AC3E}">
        <p14:creationId xmlns:p14="http://schemas.microsoft.com/office/powerpoint/2010/main" val="2834658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502B4-5412-CCD6-8506-D0B0F3124CF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D57DD51-C93F-432C-94C7-17CD6BFE4461}"/>
              </a:ext>
            </a:extLst>
          </p:cNvPr>
          <p:cNvSpPr>
            <a:spLocks noGrp="1"/>
          </p:cNvSpPr>
          <p:nvPr>
            <p:ph type="title"/>
          </p:nvPr>
        </p:nvSpPr>
        <p:spPr/>
        <p:txBody>
          <a:bodyPr/>
          <a:lstStyle/>
          <a:p>
            <a:r>
              <a:rPr lang="en-US"/>
              <a:t>Guiding criteria for TSOs</a:t>
            </a:r>
          </a:p>
        </p:txBody>
      </p:sp>
      <p:sp>
        <p:nvSpPr>
          <p:cNvPr id="14" name="Text Placeholder 13">
            <a:extLst>
              <a:ext uri="{FF2B5EF4-FFF2-40B4-BE49-F238E27FC236}">
                <a16:creationId xmlns:a16="http://schemas.microsoft.com/office/drawing/2014/main" id="{C203F59D-E534-D0D5-0055-B071985B0E2B}"/>
              </a:ext>
            </a:extLst>
          </p:cNvPr>
          <p:cNvSpPr>
            <a:spLocks noGrp="1"/>
          </p:cNvSpPr>
          <p:nvPr>
            <p:ph type="body" sz="quarter" idx="12"/>
          </p:nvPr>
        </p:nvSpPr>
        <p:spPr/>
        <p:txBody>
          <a:bodyPr/>
          <a:lstStyle/>
          <a:p>
            <a:r>
              <a:rPr lang="es-ES"/>
              <a:t>Final </a:t>
            </a:r>
            <a:r>
              <a:rPr lang="es-ES" err="1"/>
              <a:t>Approach</a:t>
            </a:r>
            <a:endParaRPr lang="en-GB"/>
          </a:p>
        </p:txBody>
      </p:sp>
      <p:graphicFrame>
        <p:nvGraphicFramePr>
          <p:cNvPr id="3" name="Grafico 2">
            <a:extLst>
              <a:ext uri="{FF2B5EF4-FFF2-40B4-BE49-F238E27FC236}">
                <a16:creationId xmlns:a16="http://schemas.microsoft.com/office/drawing/2014/main" id="{BC24B621-1656-75D1-4EAA-C6D9A0EF5DF3}"/>
              </a:ext>
            </a:extLst>
          </p:cNvPr>
          <p:cNvGraphicFramePr>
            <a:graphicFrameLocks/>
          </p:cNvGraphicFramePr>
          <p:nvPr/>
        </p:nvGraphicFramePr>
        <p:xfrm>
          <a:off x="382588" y="1461033"/>
          <a:ext cx="6243504" cy="414669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E6056E40-B4CA-A279-D6C1-24D8E77A8F35}"/>
              </a:ext>
            </a:extLst>
          </p:cNvPr>
          <p:cNvSpPr/>
          <p:nvPr/>
        </p:nvSpPr>
        <p:spPr>
          <a:xfrm>
            <a:off x="6990346" y="1355651"/>
            <a:ext cx="4737366" cy="4146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defTabSz="914400">
              <a:spcAft>
                <a:spcPts val="600"/>
              </a:spcAft>
              <a:defRPr/>
            </a:pPr>
            <a:r>
              <a:rPr lang="en-US">
                <a:solidFill>
                  <a:schemeClr val="tx1"/>
                </a:solidFill>
                <a:latin typeface="Calibri" panose="020F0502020204030204"/>
              </a:rPr>
              <a:t>The proposed approach aims at providing additional information to the policymaker, derived from the implementation of Art. 9-10-11, 15 of the methodology, such as:</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1" i="0" u="none" strike="noStrike" kern="1200" cap="none" spc="0" normalizeH="0" baseline="0" noProof="0">
                <a:ln>
                  <a:noFill/>
                </a:ln>
                <a:solidFill>
                  <a:srgbClr val="0F218B"/>
                </a:solidFill>
                <a:effectLst/>
                <a:uLnTx/>
                <a:uFillTx/>
                <a:latin typeface="Calibri" panose="020F0502020204030204"/>
                <a:ea typeface="+mn-ea"/>
                <a:cs typeface="+mn-cs"/>
              </a:rPr>
              <a:t>Sub-indicators</a:t>
            </a:r>
            <a:r>
              <a:rPr kumimoji="0" lang="en-US" b="0" i="0" u="none" strike="noStrike" kern="1200" cap="none" spc="0" normalizeH="0" baseline="0" noProof="0">
                <a:ln>
                  <a:noFill/>
                </a:ln>
                <a:solidFill>
                  <a:schemeClr val="tx1"/>
                </a:solidFill>
                <a:effectLst/>
                <a:uLnTx/>
                <a:uFillTx/>
                <a:latin typeface="Calibri" panose="020F0502020204030204"/>
                <a:ea typeface="+mn-ea"/>
                <a:cs typeface="+mn-cs"/>
              </a:rPr>
              <a:t> clarifying technical requirements associated to the needs related to frequency, volumes, duration, etc.</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solidFill>
                  <a:schemeClr val="tx1"/>
                </a:solidFill>
                <a:latin typeface="Calibri" panose="020F0502020204030204"/>
              </a:rPr>
              <a:t>Contribution of the various types of additional flex capacity to reducing needs (e.g. to reducing RES curtailment in the image on the left)</a:t>
            </a:r>
            <a:endParaRPr lang="en-US">
              <a:solidFill>
                <a:schemeClr val="tx1"/>
              </a:solidFill>
              <a:latin typeface="Calibri" panose="020F0502020204030204"/>
              <a:ea typeface="Calibri"/>
              <a:cs typeface="Calibri"/>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solidFill>
                  <a:schemeClr val="tx1"/>
                </a:solidFill>
                <a:latin typeface="Calibri" panose="020F0502020204030204"/>
              </a:rPr>
              <a:t>A</a:t>
            </a:r>
            <a:r>
              <a:rPr kumimoji="0" lang="en-US" b="0" i="0" u="none" strike="noStrike" kern="1200" cap="none" spc="0" normalizeH="0" baseline="0" noProof="0" err="1">
                <a:ln>
                  <a:noFill/>
                </a:ln>
                <a:solidFill>
                  <a:schemeClr val="tx1"/>
                </a:solidFill>
                <a:effectLst/>
                <a:uLnTx/>
                <a:uFillTx/>
                <a:latin typeface="Calibri" panose="020F0502020204030204"/>
                <a:ea typeface="+mn-ea"/>
                <a:cs typeface="+mn-cs"/>
              </a:rPr>
              <a:t>pproaches</a:t>
            </a:r>
            <a:r>
              <a:rPr kumimoji="0" lang="en-US" b="0" i="0" u="none" strike="noStrike" kern="1200" cap="none" spc="0" normalizeH="0" baseline="0" noProof="0">
                <a:ln>
                  <a:noFill/>
                </a:ln>
                <a:solidFill>
                  <a:schemeClr val="tx1"/>
                </a:solidFill>
                <a:effectLst/>
                <a:uLnTx/>
                <a:uFillTx/>
                <a:latin typeface="Calibri" panose="020F0502020204030204"/>
                <a:ea typeface="+mn-ea"/>
                <a:cs typeface="+mn-cs"/>
              </a:rPr>
              <a:t> to take into account also </a:t>
            </a:r>
            <a:r>
              <a:rPr kumimoji="0" lang="en-US" b="1" i="0" u="none" strike="noStrike" kern="1200" cap="none" spc="0" normalizeH="0" baseline="0" noProof="0">
                <a:ln>
                  <a:noFill/>
                </a:ln>
                <a:solidFill>
                  <a:srgbClr val="0F218B"/>
                </a:solidFill>
                <a:effectLst/>
                <a:uLnTx/>
                <a:uFillTx/>
                <a:latin typeface="Calibri" panose="020F0502020204030204"/>
                <a:ea typeface="+mn-ea"/>
                <a:cs typeface="+mn-cs"/>
              </a:rPr>
              <a:t>cost information</a:t>
            </a:r>
            <a:r>
              <a:rPr kumimoji="0" lang="en-US" b="0" i="0" u="none" strike="noStrike" kern="1200" cap="none" spc="0" normalizeH="0" baseline="0" noProof="0">
                <a:ln>
                  <a:noFill/>
                </a:ln>
                <a:solidFill>
                  <a:schemeClr val="tx1"/>
                </a:solidFill>
                <a:effectLst/>
                <a:uLnTx/>
                <a:uFillTx/>
                <a:latin typeface="Calibri" panose="020F0502020204030204"/>
                <a:ea typeface="+mn-ea"/>
                <a:cs typeface="+mn-cs"/>
              </a:rPr>
              <a:t> (CAPEX and OPEX of technologies), to be possibly implemented beyond the FNA scope  </a:t>
            </a:r>
            <a:endParaRPr lang="en-US" b="0" i="0" u="none" strike="noStrike" kern="1200" cap="none" spc="0" normalizeH="0" baseline="0" noProof="0">
              <a:ln>
                <a:noFill/>
              </a:ln>
              <a:solidFill>
                <a:schemeClr val="tx1"/>
              </a:solidFill>
              <a:effectLst/>
              <a:uLnTx/>
              <a:uFillTx/>
              <a:latin typeface="Calibri" panose="020F0502020204030204"/>
              <a:ea typeface="Calibri"/>
              <a:cs typeface="Calibri"/>
            </a:endParaRPr>
          </a:p>
        </p:txBody>
      </p:sp>
      <p:sp>
        <p:nvSpPr>
          <p:cNvPr id="6" name="Rettangolo 5">
            <a:extLst>
              <a:ext uri="{FF2B5EF4-FFF2-40B4-BE49-F238E27FC236}">
                <a16:creationId xmlns:a16="http://schemas.microsoft.com/office/drawing/2014/main" id="{54874622-F7CB-979B-34FB-83C0FF9F027D}"/>
              </a:ext>
            </a:extLst>
          </p:cNvPr>
          <p:cNvSpPr/>
          <p:nvPr/>
        </p:nvSpPr>
        <p:spPr>
          <a:xfrm>
            <a:off x="1125680" y="5310542"/>
            <a:ext cx="5462953" cy="328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B4A17103-E957-631F-2758-577930AC6524}"/>
              </a:ext>
            </a:extLst>
          </p:cNvPr>
          <p:cNvSpPr txBox="1"/>
          <p:nvPr/>
        </p:nvSpPr>
        <p:spPr>
          <a:xfrm>
            <a:off x="1852245" y="4443045"/>
            <a:ext cx="119575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200"/>
              <a:t>4h</a:t>
            </a:r>
          </a:p>
        </p:txBody>
      </p:sp>
      <p:sp>
        <p:nvSpPr>
          <p:cNvPr id="8" name="CasellaDiTesto 7">
            <a:extLst>
              <a:ext uri="{FF2B5EF4-FFF2-40B4-BE49-F238E27FC236}">
                <a16:creationId xmlns:a16="http://schemas.microsoft.com/office/drawing/2014/main" id="{1D997596-27D0-48F6-F432-4FE2BF910A08}"/>
              </a:ext>
            </a:extLst>
          </p:cNvPr>
          <p:cNvSpPr txBox="1"/>
          <p:nvPr/>
        </p:nvSpPr>
        <p:spPr>
          <a:xfrm>
            <a:off x="2579075" y="4302367"/>
            <a:ext cx="119575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200"/>
              <a:t>8h</a:t>
            </a:r>
          </a:p>
        </p:txBody>
      </p:sp>
      <p:sp>
        <p:nvSpPr>
          <p:cNvPr id="9" name="CasellaDiTesto 8">
            <a:extLst>
              <a:ext uri="{FF2B5EF4-FFF2-40B4-BE49-F238E27FC236}">
                <a16:creationId xmlns:a16="http://schemas.microsoft.com/office/drawing/2014/main" id="{6BB7F48D-3BD4-2340-0E96-A08E916CCE1D}"/>
              </a:ext>
            </a:extLst>
          </p:cNvPr>
          <p:cNvSpPr txBox="1"/>
          <p:nvPr/>
        </p:nvSpPr>
        <p:spPr>
          <a:xfrm>
            <a:off x="3176951" y="4021012"/>
            <a:ext cx="119575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200"/>
              <a:t>20h</a:t>
            </a:r>
          </a:p>
        </p:txBody>
      </p:sp>
      <p:sp>
        <p:nvSpPr>
          <p:cNvPr id="10" name="CasellaDiTesto 9">
            <a:extLst>
              <a:ext uri="{FF2B5EF4-FFF2-40B4-BE49-F238E27FC236}">
                <a16:creationId xmlns:a16="http://schemas.microsoft.com/office/drawing/2014/main" id="{B3352112-985F-D13A-8809-205ACEA7719F}"/>
              </a:ext>
            </a:extLst>
          </p:cNvPr>
          <p:cNvSpPr txBox="1"/>
          <p:nvPr/>
        </p:nvSpPr>
        <p:spPr>
          <a:xfrm>
            <a:off x="4067904" y="3247288"/>
            <a:ext cx="119575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200"/>
              <a:t>50h</a:t>
            </a:r>
          </a:p>
        </p:txBody>
      </p:sp>
      <p:sp>
        <p:nvSpPr>
          <p:cNvPr id="11" name="Flowchart: Document 9">
            <a:extLst>
              <a:ext uri="{FF2B5EF4-FFF2-40B4-BE49-F238E27FC236}">
                <a16:creationId xmlns:a16="http://schemas.microsoft.com/office/drawing/2014/main" id="{73669EF0-5559-BC85-7EFC-62B8014E6C41}"/>
              </a:ext>
            </a:extLst>
          </p:cNvPr>
          <p:cNvSpPr/>
          <p:nvPr/>
        </p:nvSpPr>
        <p:spPr>
          <a:xfrm>
            <a:off x="0" y="6395799"/>
            <a:ext cx="1131742" cy="205484"/>
          </a:xfrm>
          <a:prstGeom prst="homePlat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latin typeface="Calibri" panose="020F0502020204030204" pitchFamily="34" charset="0"/>
                <a:ea typeface="Calibri" panose="020F0502020204030204" pitchFamily="34" charset="0"/>
                <a:cs typeface="Calibri" panose="020F0502020204030204" pitchFamily="34" charset="0"/>
              </a:rPr>
              <a:t>ART 17</a:t>
            </a:r>
          </a:p>
        </p:txBody>
      </p:sp>
    </p:spTree>
    <p:extLst>
      <p:ext uri="{BB962C8B-B14F-4D97-AF65-F5344CB8AC3E}">
        <p14:creationId xmlns:p14="http://schemas.microsoft.com/office/powerpoint/2010/main" val="2656349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5E904-1F1D-5408-ED8E-B22786BD44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81D7F-A2D1-E3D4-574A-B9C6B8B02E8F}"/>
              </a:ext>
            </a:extLst>
          </p:cNvPr>
          <p:cNvSpPr>
            <a:spLocks noGrp="1"/>
          </p:cNvSpPr>
          <p:nvPr>
            <p:ph type="title"/>
          </p:nvPr>
        </p:nvSpPr>
        <p:spPr/>
        <p:txBody>
          <a:bodyPr lIns="91440" tIns="45720" rIns="91440" bIns="45720" anchor="ctr"/>
          <a:lstStyle/>
          <a:p>
            <a:r>
              <a:rPr lang="en-US">
                <a:latin typeface="Calibri"/>
                <a:ea typeface="Calibri"/>
                <a:cs typeface="Calibri"/>
              </a:rPr>
              <a:t>Market Barriers and contribution of </a:t>
            </a:r>
            <a:r>
              <a:rPr lang="en-US" err="1">
                <a:latin typeface="Calibri"/>
                <a:ea typeface="Calibri"/>
                <a:cs typeface="Calibri"/>
              </a:rPr>
              <a:t>digitalisation</a:t>
            </a:r>
            <a:r>
              <a:rPr lang="en-US">
                <a:latin typeface="Calibri"/>
                <a:ea typeface="Calibri"/>
                <a:cs typeface="Calibri"/>
              </a:rPr>
              <a:t> </a:t>
            </a:r>
            <a:endParaRPr lang="en-BE"/>
          </a:p>
        </p:txBody>
      </p:sp>
      <p:sp>
        <p:nvSpPr>
          <p:cNvPr id="4" name="Flowchart: Document 9">
            <a:extLst>
              <a:ext uri="{FF2B5EF4-FFF2-40B4-BE49-F238E27FC236}">
                <a16:creationId xmlns:a16="http://schemas.microsoft.com/office/drawing/2014/main" id="{869FDC72-C9AA-E4D5-8456-248C4FED8C26}"/>
              </a:ext>
            </a:extLst>
          </p:cNvPr>
          <p:cNvSpPr/>
          <p:nvPr/>
        </p:nvSpPr>
        <p:spPr>
          <a:xfrm>
            <a:off x="0" y="6272231"/>
            <a:ext cx="1420066" cy="452619"/>
          </a:xfrm>
          <a:prstGeom prst="homePlat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latin typeface="Calibri"/>
                <a:ea typeface="Calibri"/>
                <a:cs typeface="Calibri"/>
              </a:rPr>
              <a:t>ART 21 &amp; Annex III</a:t>
            </a:r>
            <a:endParaRPr lang="en-US" sz="1400">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162FB1B8-5303-1BAF-3524-19186B03464E}"/>
              </a:ext>
            </a:extLst>
          </p:cNvPr>
          <p:cNvSpPr txBox="1"/>
          <p:nvPr/>
        </p:nvSpPr>
        <p:spPr>
          <a:xfrm>
            <a:off x="715760" y="1270660"/>
            <a:ext cx="10850063" cy="116955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t>'....</a:t>
            </a:r>
            <a:r>
              <a:rPr lang="en-US" sz="1400" b="1" i="1">
                <a:solidFill>
                  <a:srgbClr val="C00000"/>
                </a:solidFill>
              </a:rPr>
              <a:t>NRAs or the</a:t>
            </a:r>
            <a:r>
              <a:rPr lang="en-US" sz="1400" i="1"/>
              <a:t> </a:t>
            </a:r>
            <a:r>
              <a:rPr lang="en-US" sz="1400" b="1" i="1">
                <a:solidFill>
                  <a:srgbClr val="C00000"/>
                </a:solidFill>
              </a:rPr>
              <a:t>designated authority or entity is responsible </a:t>
            </a:r>
            <a:r>
              <a:rPr lang="en-US" sz="1400" i="1"/>
              <a:t>for </a:t>
            </a:r>
            <a:r>
              <a:rPr lang="en-US" sz="1400" i="1" err="1"/>
              <a:t>analysing</a:t>
            </a:r>
            <a:r>
              <a:rPr lang="en-US" sz="1400" i="1"/>
              <a:t> market barriers and the contribution of </a:t>
            </a:r>
            <a:r>
              <a:rPr lang="en-US" sz="1400" i="1" err="1"/>
              <a:t>digitalisation</a:t>
            </a:r>
            <a:r>
              <a:rPr lang="en-US" sz="1400" i="1"/>
              <a:t> to be included in the FNA report,'</a:t>
            </a:r>
            <a:endParaRPr lang="en-US"/>
          </a:p>
          <a:p>
            <a:r>
              <a:rPr lang="en-US" sz="1400" i="1"/>
              <a:t>'...and may rely on information provided in </a:t>
            </a:r>
            <a:r>
              <a:rPr lang="en-US" sz="1400" b="1" i="1">
                <a:solidFill>
                  <a:srgbClr val="C00000"/>
                </a:solidFill>
              </a:rPr>
              <a:t>Annex III </a:t>
            </a:r>
            <a:r>
              <a:rPr lang="en-US" sz="1400" i="1"/>
              <a:t>by relevant national entities; </a:t>
            </a:r>
            <a:br>
              <a:rPr lang="en-US" sz="1400" i="1"/>
            </a:br>
            <a:r>
              <a:rPr lang="en-US" sz="1400" i="1"/>
              <a:t>if an authority or entity other than the NRA is designated to prepare the FNA report, it may request and coordinate contributions from other relevant entities, including the NRA, to carry out this assessment.'</a:t>
            </a:r>
            <a:endParaRPr lang="en-US"/>
          </a:p>
        </p:txBody>
      </p:sp>
      <p:sp>
        <p:nvSpPr>
          <p:cNvPr id="12" name="TextBox 11">
            <a:extLst>
              <a:ext uri="{FF2B5EF4-FFF2-40B4-BE49-F238E27FC236}">
                <a16:creationId xmlns:a16="http://schemas.microsoft.com/office/drawing/2014/main" id="{E9B61E93-1643-FF56-3C38-7BA657676939}"/>
              </a:ext>
            </a:extLst>
          </p:cNvPr>
          <p:cNvSpPr txBox="1"/>
          <p:nvPr/>
        </p:nvSpPr>
        <p:spPr>
          <a:xfrm>
            <a:off x="726374" y="953983"/>
            <a:ext cx="60484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i="1">
                <a:solidFill>
                  <a:srgbClr val="3A3A3F"/>
                </a:solidFill>
              </a:rPr>
              <a:t>Pursuant to Article 19e of the Electricity Regulation:</a:t>
            </a:r>
            <a:endParaRPr lang="en-GB" b="1">
              <a:solidFill>
                <a:srgbClr val="3A3A3F"/>
              </a:solidFill>
            </a:endParaRPr>
          </a:p>
        </p:txBody>
      </p:sp>
      <p:sp>
        <p:nvSpPr>
          <p:cNvPr id="13" name="TextBox 12">
            <a:extLst>
              <a:ext uri="{FF2B5EF4-FFF2-40B4-BE49-F238E27FC236}">
                <a16:creationId xmlns:a16="http://schemas.microsoft.com/office/drawing/2014/main" id="{C0973D0C-9512-1E9E-233B-B375A2621C84}"/>
              </a:ext>
            </a:extLst>
          </p:cNvPr>
          <p:cNvSpPr txBox="1"/>
          <p:nvPr/>
        </p:nvSpPr>
        <p:spPr>
          <a:xfrm>
            <a:off x="762896" y="3069992"/>
            <a:ext cx="10755790" cy="3024000"/>
          </a:xfrm>
          <a:prstGeom prst="rect">
            <a:avLst/>
          </a:prstGeom>
          <a:solidFill>
            <a:schemeClr val="bg1">
              <a:lumMod val="95000"/>
            </a:schemeClr>
          </a:solidFill>
          <a:ln>
            <a:solidFill>
              <a:schemeClr val="tx1"/>
            </a:solidFill>
          </a:ln>
        </p:spPr>
        <p:txBody>
          <a:bodyPr rot="0" spcFirstLastPara="0" vertOverflow="overflow" horzOverflow="overflow" vert="horz" wrap="square" lIns="91440" tIns="108000" rIns="91440" bIns="108000" numCol="2" spcCol="396000" rtlCol="0" fromWordArt="0" anchor="t" anchorCtr="0" forceAA="0" compatLnSpc="1">
            <a:prstTxWarp prst="textNoShape">
              <a:avLst/>
            </a:prstTxWarp>
            <a:spAutoFit/>
          </a:bodyPr>
          <a:lstStyle/>
          <a:p>
            <a:pPr>
              <a:spcBef>
                <a:spcPts val="300"/>
              </a:spcBef>
            </a:pPr>
            <a:r>
              <a:rPr lang="en-US" sz="1600" b="1">
                <a:solidFill>
                  <a:srgbClr val="C00000"/>
                </a:solidFill>
              </a:rPr>
              <a:t>Requirements to provide balancing services </a:t>
            </a:r>
            <a:endParaRPr lang="en-US" sz="1600" b="1"/>
          </a:p>
          <a:p>
            <a:pPr marL="285750" indent="-285750">
              <a:spcBef>
                <a:spcPts val="300"/>
              </a:spcBef>
              <a:buFont typeface="Arial" panose="020B0604020202020204" pitchFamily="34" charset="0"/>
              <a:buChar char="•"/>
            </a:pPr>
            <a:r>
              <a:rPr lang="en-US" sz="1600"/>
              <a:t>Pre-qualification of reserve providing groups </a:t>
            </a:r>
          </a:p>
          <a:p>
            <a:pPr marL="285750" indent="-285750">
              <a:spcBef>
                <a:spcPts val="300"/>
              </a:spcBef>
              <a:buFont typeface="Arial" panose="020B0604020202020204" pitchFamily="34" charset="0"/>
              <a:buChar char="•"/>
            </a:pPr>
            <a:r>
              <a:rPr lang="en-US" sz="1600"/>
              <a:t>Design of balancing products and market architecture</a:t>
            </a:r>
          </a:p>
          <a:p>
            <a:pPr>
              <a:spcBef>
                <a:spcPts val="300"/>
              </a:spcBef>
            </a:pPr>
            <a:endParaRPr lang="en-US" sz="1600"/>
          </a:p>
          <a:p>
            <a:pPr>
              <a:spcBef>
                <a:spcPts val="300"/>
              </a:spcBef>
            </a:pPr>
            <a:r>
              <a:rPr lang="en-US" sz="1600" b="1">
                <a:solidFill>
                  <a:srgbClr val="C00000"/>
                </a:solidFill>
              </a:rPr>
              <a:t>Market access to new entrants and small actors </a:t>
            </a:r>
            <a:endParaRPr lang="en-US" sz="1600"/>
          </a:p>
          <a:p>
            <a:pPr marL="285750" indent="-285750">
              <a:spcBef>
                <a:spcPts val="300"/>
              </a:spcBef>
              <a:buFont typeface="Arial" panose="020B0604020202020204" pitchFamily="34" charset="0"/>
              <a:buChar char="•"/>
            </a:pPr>
            <a:r>
              <a:rPr lang="en-US" sz="1600"/>
              <a:t>Participation in different timeframes and product markets, possibly split by technology, or by aggregation model </a:t>
            </a:r>
          </a:p>
          <a:p>
            <a:pPr marL="285750" indent="-285750">
              <a:spcBef>
                <a:spcPts val="300"/>
              </a:spcBef>
              <a:buFont typeface="Arial" panose="020B0604020202020204" pitchFamily="34" charset="0"/>
              <a:buChar char="•"/>
            </a:pPr>
            <a:r>
              <a:rPr lang="en-US" sz="1600"/>
              <a:t>Network charges for active customers </a:t>
            </a:r>
          </a:p>
          <a:p>
            <a:pPr>
              <a:spcBef>
                <a:spcPts val="300"/>
              </a:spcBef>
            </a:pPr>
            <a:endParaRPr lang="en-US"/>
          </a:p>
          <a:p>
            <a:pPr>
              <a:spcBef>
                <a:spcPts val="300"/>
              </a:spcBef>
            </a:pPr>
            <a:r>
              <a:rPr lang="en-US" sz="1600" b="1">
                <a:solidFill>
                  <a:srgbClr val="C00000"/>
                </a:solidFill>
              </a:rPr>
              <a:t>Requirements to provide congestion management </a:t>
            </a:r>
          </a:p>
          <a:p>
            <a:pPr>
              <a:spcBef>
                <a:spcPts val="300"/>
              </a:spcBef>
            </a:pPr>
            <a:endParaRPr lang="en-US" sz="1600" b="1">
              <a:solidFill>
                <a:srgbClr val="C00000"/>
              </a:solidFill>
            </a:endParaRPr>
          </a:p>
          <a:p>
            <a:pPr>
              <a:spcBef>
                <a:spcPts val="300"/>
              </a:spcBef>
            </a:pPr>
            <a:r>
              <a:rPr lang="en-US" sz="1600" b="1">
                <a:solidFill>
                  <a:srgbClr val="C00000"/>
                </a:solidFill>
              </a:rPr>
              <a:t>Administrative and infrastructure barriers</a:t>
            </a:r>
          </a:p>
          <a:p>
            <a:pPr>
              <a:spcBef>
                <a:spcPts val="300"/>
              </a:spcBef>
            </a:pPr>
            <a:endParaRPr lang="en-US" sz="1600" b="1">
              <a:solidFill>
                <a:srgbClr val="C00000"/>
              </a:solidFill>
            </a:endParaRPr>
          </a:p>
          <a:p>
            <a:pPr>
              <a:spcBef>
                <a:spcPts val="300"/>
              </a:spcBef>
            </a:pPr>
            <a:r>
              <a:rPr lang="en-US" sz="1600" b="1">
                <a:solidFill>
                  <a:srgbClr val="C00000"/>
                </a:solidFill>
              </a:rPr>
              <a:t>Incentives to provide flexibility </a:t>
            </a:r>
          </a:p>
          <a:p>
            <a:pPr marL="285750" indent="-285750">
              <a:spcBef>
                <a:spcPts val="300"/>
              </a:spcBef>
              <a:buFont typeface="Arial" panose="020B0604020202020204" pitchFamily="34" charset="0"/>
              <a:buChar char="•"/>
            </a:pPr>
            <a:r>
              <a:rPr lang="en-US" sz="1600"/>
              <a:t>Smart meters and submeters roll-out </a:t>
            </a:r>
          </a:p>
          <a:p>
            <a:pPr marL="285750" indent="-285750">
              <a:spcBef>
                <a:spcPts val="300"/>
              </a:spcBef>
              <a:buFont typeface="Arial" panose="020B0604020202020204" pitchFamily="34" charset="0"/>
              <a:buChar char="•"/>
            </a:pPr>
            <a:r>
              <a:rPr lang="en-US" sz="1600"/>
              <a:t>Availability of Time-of-Use network tariffs </a:t>
            </a:r>
          </a:p>
          <a:p>
            <a:pPr marL="285750" indent="-285750">
              <a:spcBef>
                <a:spcPts val="300"/>
              </a:spcBef>
              <a:buFont typeface="Arial" panose="020B0604020202020204" pitchFamily="34" charset="0"/>
              <a:buChar char="•"/>
            </a:pPr>
            <a:r>
              <a:rPr lang="en-US" sz="1600"/>
              <a:t>Availability of time-differentiated retail electricity contracts and dynamic electricity price contracts </a:t>
            </a:r>
          </a:p>
          <a:p>
            <a:pPr marL="285750" indent="-285750">
              <a:spcBef>
                <a:spcPts val="300"/>
              </a:spcBef>
              <a:buFont typeface="Arial" panose="020B0604020202020204" pitchFamily="34" charset="0"/>
              <a:buChar char="•"/>
            </a:pPr>
            <a:r>
              <a:rPr lang="en-US" sz="1600"/>
              <a:t>Consumer awareness and engagement </a:t>
            </a:r>
          </a:p>
        </p:txBody>
      </p:sp>
      <p:sp>
        <p:nvSpPr>
          <p:cNvPr id="14" name="TextBox 13">
            <a:extLst>
              <a:ext uri="{FF2B5EF4-FFF2-40B4-BE49-F238E27FC236}">
                <a16:creationId xmlns:a16="http://schemas.microsoft.com/office/drawing/2014/main" id="{474C526B-F92D-57EB-7A36-9743A1801F2D}"/>
              </a:ext>
            </a:extLst>
          </p:cNvPr>
          <p:cNvSpPr txBox="1"/>
          <p:nvPr/>
        </p:nvSpPr>
        <p:spPr>
          <a:xfrm>
            <a:off x="1258160" y="2557153"/>
            <a:ext cx="97652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3A3A3F"/>
                </a:solidFill>
              </a:rPr>
              <a:t>Annex III: Possible topics for market barriers assessment </a:t>
            </a:r>
            <a:r>
              <a:rPr lang="en-US" b="1">
                <a:solidFill>
                  <a:srgbClr val="C00000"/>
                </a:solidFill>
              </a:rPr>
              <a:t>(Only for recommendation)</a:t>
            </a:r>
            <a:endParaRPr lang="en-GB">
              <a:solidFill>
                <a:srgbClr val="C00000"/>
              </a:solidFill>
            </a:endParaRPr>
          </a:p>
        </p:txBody>
      </p:sp>
    </p:spTree>
    <p:extLst>
      <p:ext uri="{BB962C8B-B14F-4D97-AF65-F5344CB8AC3E}">
        <p14:creationId xmlns:p14="http://schemas.microsoft.com/office/powerpoint/2010/main" val="414714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23025A-04A4-9480-C1FC-EFA84A8383C6}"/>
              </a:ext>
            </a:extLst>
          </p:cNvPr>
          <p:cNvSpPr>
            <a:spLocks noGrp="1"/>
          </p:cNvSpPr>
          <p:nvPr>
            <p:ph type="title"/>
          </p:nvPr>
        </p:nvSpPr>
        <p:spPr/>
        <p:txBody>
          <a:bodyPr lIns="91440" tIns="45720" rIns="91440" bIns="45720" anchor="ctr"/>
          <a:lstStyle/>
          <a:p>
            <a:r>
              <a:rPr lang="en-GB">
                <a:latin typeface="Calibri"/>
                <a:ea typeface="Calibri"/>
                <a:cs typeface="Calibri"/>
              </a:rPr>
              <a:t>Conclusion</a:t>
            </a:r>
            <a:endParaRPr lang="en-GB"/>
          </a:p>
        </p:txBody>
      </p:sp>
      <p:sp>
        <p:nvSpPr>
          <p:cNvPr id="6" name="Text Placeholder 5">
            <a:extLst>
              <a:ext uri="{FF2B5EF4-FFF2-40B4-BE49-F238E27FC236}">
                <a16:creationId xmlns:a16="http://schemas.microsoft.com/office/drawing/2014/main" id="{0B602E10-7795-4B63-4F4E-6CDCC2F690AB}"/>
              </a:ext>
            </a:extLst>
          </p:cNvPr>
          <p:cNvSpPr>
            <a:spLocks noGrp="1"/>
          </p:cNvSpPr>
          <p:nvPr>
            <p:ph type="body" sz="quarter" idx="10"/>
          </p:nvPr>
        </p:nvSpPr>
        <p:spPr>
          <a:xfrm>
            <a:off x="273050" y="1477926"/>
            <a:ext cx="11726863" cy="4638712"/>
          </a:xfrm>
        </p:spPr>
        <p:txBody>
          <a:bodyPr lIns="91440" tIns="45720" rIns="91440" bIns="45720" anchor="t"/>
          <a:lstStyle/>
          <a:p>
            <a:endParaRPr lang="en-US" dirty="0"/>
          </a:p>
          <a:p>
            <a:r>
              <a:rPr lang="en-GB">
                <a:latin typeface="Calibri"/>
                <a:ea typeface="Calibri"/>
                <a:cs typeface="Calibri"/>
              </a:rPr>
              <a:t>The proposal was submitted to ACER on</a:t>
            </a:r>
            <a:r>
              <a:rPr lang="en-GB" dirty="0">
                <a:latin typeface="Calibri"/>
                <a:ea typeface="Calibri"/>
                <a:cs typeface="Calibri"/>
              </a:rPr>
              <a:t> 16 April.</a:t>
            </a:r>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251601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6933F-1D7D-5A27-0FF1-8437364953DD}"/>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EDA1C107-93C8-8364-EFF6-DEA3954CE9F7}"/>
              </a:ext>
            </a:extLst>
          </p:cNvPr>
          <p:cNvSpPr>
            <a:spLocks noGrp="1"/>
          </p:cNvSpPr>
          <p:nvPr>
            <p:ph type="title"/>
          </p:nvPr>
        </p:nvSpPr>
        <p:spPr>
          <a:xfrm>
            <a:off x="457724" y="647791"/>
            <a:ext cx="11617788" cy="356467"/>
          </a:xfrm>
        </p:spPr>
        <p:txBody>
          <a:bodyPr lIns="91440" tIns="45720" rIns="91440" bIns="45720" anchor="t">
            <a:noAutofit/>
          </a:bodyPr>
          <a:lstStyle/>
          <a:p>
            <a:r>
              <a:rPr lang="fr-FR" sz="1800">
                <a:latin typeface="+mn-lt"/>
              </a:rPr>
              <a:t>The </a:t>
            </a:r>
            <a:r>
              <a:rPr lang="fr-FR" sz="1800" err="1">
                <a:latin typeface="+mn-lt"/>
              </a:rPr>
              <a:t>Flexibility</a:t>
            </a:r>
            <a:r>
              <a:rPr lang="fr-FR" sz="1800">
                <a:latin typeface="+mn-lt"/>
              </a:rPr>
              <a:t> </a:t>
            </a:r>
            <a:r>
              <a:rPr lang="fr-FR" sz="1800" err="1">
                <a:latin typeface="+mn-lt"/>
              </a:rPr>
              <a:t>Needs</a:t>
            </a:r>
            <a:r>
              <a:rPr lang="fr-FR" sz="1800">
                <a:latin typeface="+mn-lt"/>
              </a:rPr>
              <a:t> </a:t>
            </a:r>
            <a:r>
              <a:rPr lang="fr-FR" sz="1800" err="1">
                <a:latin typeface="+mn-lt"/>
              </a:rPr>
              <a:t>Assesment</a:t>
            </a:r>
            <a:r>
              <a:rPr lang="fr-FR" sz="1800">
                <a:latin typeface="+mn-lt"/>
              </a:rPr>
              <a:t> (FNA) </a:t>
            </a:r>
            <a:r>
              <a:rPr lang="en-US" sz="1800">
                <a:latin typeface="+mn-lt"/>
              </a:rPr>
              <a:t>report </a:t>
            </a:r>
            <a:r>
              <a:rPr lang="fr-FR" sz="1800" b="0">
                <a:latin typeface="+mn-lt"/>
              </a:rPr>
              <a:t>adresses 5 </a:t>
            </a:r>
            <a:r>
              <a:rPr lang="fr-FR" sz="1800" b="0" err="1">
                <a:latin typeface="+mn-lt"/>
              </a:rPr>
              <a:t>different</a:t>
            </a:r>
            <a:r>
              <a:rPr lang="fr-FR" sz="1800" b="0">
                <a:latin typeface="+mn-lt"/>
              </a:rPr>
              <a:t> issues </a:t>
            </a:r>
            <a:r>
              <a:rPr lang="fr-FR" sz="1800" b="0" err="1">
                <a:latin typeface="+mn-lt"/>
              </a:rPr>
              <a:t>regarding</a:t>
            </a:r>
            <a:r>
              <a:rPr lang="fr-FR" sz="1800" b="0">
                <a:latin typeface="+mn-lt"/>
              </a:rPr>
              <a:t> </a:t>
            </a:r>
            <a:r>
              <a:rPr lang="en-US" sz="1800" b="0">
                <a:latin typeface="+mn-lt"/>
              </a:rPr>
              <a:t>the estimated flexibility needs for a period of at least the next 5 to 10 years at national level </a:t>
            </a:r>
            <a:endParaRPr lang="en-US" sz="1800" b="0">
              <a:latin typeface="+mn-lt"/>
              <a:ea typeface="Calibri"/>
              <a:cs typeface="Calibri"/>
            </a:endParaRPr>
          </a:p>
        </p:txBody>
      </p:sp>
      <p:sp>
        <p:nvSpPr>
          <p:cNvPr id="2" name="Espace réservé du contenu 1">
            <a:extLst>
              <a:ext uri="{FF2B5EF4-FFF2-40B4-BE49-F238E27FC236}">
                <a16:creationId xmlns:a16="http://schemas.microsoft.com/office/drawing/2014/main" id="{E53175C5-2D08-000A-4F67-092B244912FA}"/>
              </a:ext>
            </a:extLst>
          </p:cNvPr>
          <p:cNvSpPr>
            <a:spLocks noGrp="1"/>
          </p:cNvSpPr>
          <p:nvPr>
            <p:ph type="body" sz="quarter" idx="10"/>
          </p:nvPr>
        </p:nvSpPr>
        <p:spPr>
          <a:xfrm>
            <a:off x="3434407" y="1708686"/>
            <a:ext cx="8298677" cy="4346017"/>
          </a:xfrm>
        </p:spPr>
        <p:txBody>
          <a:bodyPr lIns="91440" tIns="45720" rIns="91440" bIns="45720" anchor="t">
            <a:normAutofit/>
          </a:bodyPr>
          <a:lstStyle/>
          <a:p>
            <a:pPr marL="0" indent="0">
              <a:spcBef>
                <a:spcPts val="2400"/>
              </a:spcBef>
              <a:buNone/>
            </a:pPr>
            <a:r>
              <a:rPr lang="en-US" sz="1600" b="1" dirty="0">
                <a:solidFill>
                  <a:schemeClr val="accent2"/>
                </a:solidFill>
                <a:latin typeface="EUAlbertina"/>
              </a:rPr>
              <a:t>       </a:t>
            </a:r>
            <a:r>
              <a:rPr lang="en-US" sz="1600" b="1" i="0" u="none" strike="noStrike" baseline="0" dirty="0">
                <a:solidFill>
                  <a:schemeClr val="accent2"/>
                </a:solidFill>
                <a:latin typeface="EUAlbertina"/>
              </a:rPr>
              <a:t>evaluate the different types of flexibility needs, at least on a seasonal, daily and hourly basis</a:t>
            </a:r>
            <a:r>
              <a:rPr lang="en-US" sz="1600" b="0" i="0" u="none" strike="noStrike" baseline="0" dirty="0">
                <a:solidFill>
                  <a:srgbClr val="000000"/>
                </a:solidFill>
                <a:latin typeface="EUAlbertina"/>
              </a:rPr>
              <a:t>, to integrate electricity generated from renewable sources in the electricity system, inter alia, different assumptions in respect to electricity market prices, generation and demand;</a:t>
            </a:r>
          </a:p>
          <a:p>
            <a:pPr marL="0" indent="0">
              <a:spcBef>
                <a:spcPts val="2400"/>
              </a:spcBef>
              <a:buNone/>
            </a:pPr>
            <a:r>
              <a:rPr lang="en-US" sz="1600" dirty="0">
                <a:solidFill>
                  <a:srgbClr val="000000"/>
                </a:solidFill>
                <a:latin typeface="EUAlbertina"/>
              </a:rPr>
              <a:t>       </a:t>
            </a:r>
            <a:r>
              <a:rPr lang="en-US" sz="1600" b="0" i="0" u="none" strike="noStrike" baseline="0" dirty="0">
                <a:solidFill>
                  <a:srgbClr val="000000"/>
                </a:solidFill>
                <a:latin typeface="EUAlbertina"/>
              </a:rPr>
              <a:t>consider the </a:t>
            </a:r>
            <a:r>
              <a:rPr lang="en-US" sz="1600" b="1" dirty="0">
                <a:solidFill>
                  <a:schemeClr val="accent2"/>
                </a:solidFill>
                <a:latin typeface="EUAlbertina"/>
              </a:rPr>
              <a:t>potential of non-fossil flexibility resources </a:t>
            </a:r>
            <a:r>
              <a:rPr lang="en-US" sz="1600" b="0" i="0" u="none" strike="noStrike" baseline="0" dirty="0">
                <a:solidFill>
                  <a:srgbClr val="000000"/>
                </a:solidFill>
                <a:latin typeface="EUAlbertina"/>
              </a:rPr>
              <a:t>such as demand response and energy storage, including aggregation and interconnection, to fulfil the flexibility needs, both at transmission and distribution levels;</a:t>
            </a:r>
          </a:p>
          <a:p>
            <a:pPr marL="0" indent="0">
              <a:spcBef>
                <a:spcPts val="2400"/>
              </a:spcBef>
              <a:buNone/>
            </a:pPr>
            <a:r>
              <a:rPr lang="en-US" sz="1600" b="1" dirty="0">
                <a:solidFill>
                  <a:schemeClr val="accent2"/>
                </a:solidFill>
                <a:latin typeface="EUAlbertina"/>
              </a:rPr>
              <a:t>   evaluate the barriers for flexibility in the market </a:t>
            </a:r>
            <a:r>
              <a:rPr lang="en-US" sz="1600" b="0" i="0" u="none" strike="noStrike" baseline="0" dirty="0">
                <a:solidFill>
                  <a:srgbClr val="000000"/>
                </a:solidFill>
                <a:latin typeface="EUAlbertina"/>
              </a:rPr>
              <a:t>and propose relevant mitigation measures and incentives, including the removal of regulatory barriers and possible improvements to markets and system operation services or products;</a:t>
            </a:r>
            <a:endParaRPr lang="en-US" dirty="0"/>
          </a:p>
          <a:p>
            <a:pPr marL="0" indent="0">
              <a:spcBef>
                <a:spcPts val="2400"/>
              </a:spcBef>
              <a:buNone/>
            </a:pPr>
            <a:r>
              <a:rPr lang="en-US" sz="1600" dirty="0">
                <a:solidFill>
                  <a:srgbClr val="000000"/>
                </a:solidFill>
                <a:latin typeface="EUAlbertina"/>
              </a:rPr>
              <a:t> </a:t>
            </a:r>
            <a:r>
              <a:rPr lang="en-US" sz="1600" b="0" i="0" u="none" strike="noStrike" baseline="0" dirty="0">
                <a:solidFill>
                  <a:srgbClr val="000000"/>
                </a:solidFill>
                <a:latin typeface="EUAlbertina"/>
              </a:rPr>
              <a:t>evaluate the </a:t>
            </a:r>
            <a:r>
              <a:rPr lang="en-US" sz="1600" b="1" dirty="0">
                <a:solidFill>
                  <a:schemeClr val="accent2"/>
                </a:solidFill>
                <a:latin typeface="EUAlbertina"/>
              </a:rPr>
              <a:t>contribution of </a:t>
            </a:r>
            <a:r>
              <a:rPr lang="en-US" sz="1600" b="1" dirty="0" err="1">
                <a:solidFill>
                  <a:schemeClr val="accent2"/>
                </a:solidFill>
                <a:latin typeface="EUAlbertina"/>
              </a:rPr>
              <a:t>digitalisation</a:t>
            </a:r>
            <a:r>
              <a:rPr lang="en-US" sz="1600" b="0" i="0" u="none" strike="noStrike" baseline="0" dirty="0">
                <a:solidFill>
                  <a:srgbClr val="000000"/>
                </a:solidFill>
                <a:latin typeface="EUAlbertina"/>
              </a:rPr>
              <a:t> of electricity transmission and distribution networks; </a:t>
            </a:r>
            <a:endParaRPr lang="en-US" dirty="0"/>
          </a:p>
          <a:p>
            <a:pPr marL="0" indent="0">
              <a:spcBef>
                <a:spcPts val="2400"/>
              </a:spcBef>
              <a:buNone/>
            </a:pPr>
            <a:r>
              <a:rPr lang="en-US" sz="1600" dirty="0">
                <a:solidFill>
                  <a:srgbClr val="000000"/>
                </a:solidFill>
                <a:latin typeface="EUAlbertina"/>
              </a:rPr>
              <a:t> take</a:t>
            </a:r>
            <a:r>
              <a:rPr lang="en-US" sz="1600" b="0" i="0" u="none" strike="noStrike" baseline="0" dirty="0">
                <a:solidFill>
                  <a:srgbClr val="000000"/>
                </a:solidFill>
                <a:latin typeface="EUAlbertina"/>
              </a:rPr>
              <a:t> into account </a:t>
            </a:r>
            <a:r>
              <a:rPr lang="en-US" sz="1600" b="1" dirty="0">
                <a:solidFill>
                  <a:schemeClr val="accent2"/>
                </a:solidFill>
                <a:latin typeface="EUAlbertina"/>
              </a:rPr>
              <a:t>sources of flexibility </a:t>
            </a:r>
            <a:r>
              <a:rPr lang="en-US" sz="1600" b="0" i="0" u="none" strike="noStrike" baseline="0" dirty="0">
                <a:solidFill>
                  <a:srgbClr val="000000"/>
                </a:solidFill>
                <a:latin typeface="EUAlbertina"/>
              </a:rPr>
              <a:t>that are expected to be </a:t>
            </a:r>
            <a:r>
              <a:rPr lang="en-US" sz="1600" b="1" dirty="0">
                <a:solidFill>
                  <a:schemeClr val="accent2"/>
                </a:solidFill>
                <a:latin typeface="EUAlbertina"/>
              </a:rPr>
              <a:t>available in other Member States</a:t>
            </a:r>
            <a:r>
              <a:rPr lang="en-US" sz="1600" b="0" i="0" u="none" strike="noStrike" baseline="0" dirty="0">
                <a:solidFill>
                  <a:srgbClr val="000000"/>
                </a:solidFill>
                <a:latin typeface="EUAlbertina"/>
              </a:rPr>
              <a:t>.</a:t>
            </a:r>
            <a:endParaRPr lang="en-US" dirty="0"/>
          </a:p>
          <a:p>
            <a:pPr>
              <a:spcBef>
                <a:spcPts val="2400"/>
              </a:spcBef>
            </a:pPr>
            <a:endParaRPr lang="en-US" sz="2400" dirty="0"/>
          </a:p>
        </p:txBody>
      </p:sp>
      <p:sp>
        <p:nvSpPr>
          <p:cNvPr id="4" name="ZoneTexte 3">
            <a:extLst>
              <a:ext uri="{FF2B5EF4-FFF2-40B4-BE49-F238E27FC236}">
                <a16:creationId xmlns:a16="http://schemas.microsoft.com/office/drawing/2014/main" id="{6701BA5B-F0AC-542C-6E69-CA2E5A75A2A9}"/>
              </a:ext>
            </a:extLst>
          </p:cNvPr>
          <p:cNvSpPr txBox="1"/>
          <p:nvPr/>
        </p:nvSpPr>
        <p:spPr>
          <a:xfrm>
            <a:off x="324345" y="1914653"/>
            <a:ext cx="2376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err="1">
                <a:ln>
                  <a:noFill/>
                </a:ln>
                <a:solidFill>
                  <a:srgbClr val="ED7D31"/>
                </a:solidFill>
                <a:effectLst/>
                <a:uLnTx/>
                <a:uFillTx/>
                <a:latin typeface="Calibri" panose="020F0502020204030204"/>
                <a:ea typeface="+mn-ea"/>
                <a:cs typeface="+mn-cs"/>
              </a:rPr>
              <a:t>TSOs</a:t>
            </a:r>
            <a:r>
              <a:rPr kumimoji="0" lang="fr-FR" sz="1800" b="1" i="0" u="none" strike="noStrike" kern="1200" cap="none" spc="0" normalizeH="0" baseline="0" noProof="0">
                <a:ln>
                  <a:noFill/>
                </a:ln>
                <a:solidFill>
                  <a:srgbClr val="ED7D31"/>
                </a:solidFill>
                <a:effectLst/>
                <a:uLnTx/>
                <a:uFillTx/>
                <a:latin typeface="Calibri" panose="020F0502020204030204"/>
                <a:ea typeface="+mn-ea"/>
                <a:cs typeface="+mn-cs"/>
              </a:rPr>
              <a:t> &amp; </a:t>
            </a:r>
            <a:r>
              <a:rPr kumimoji="0" lang="fr-FR" sz="1800" b="1" i="0" u="none" strike="noStrike" kern="1200" cap="none" spc="0" normalizeH="0" baseline="0" noProof="0" err="1">
                <a:ln>
                  <a:noFill/>
                </a:ln>
                <a:solidFill>
                  <a:srgbClr val="ED7D31"/>
                </a:solidFill>
                <a:effectLst/>
                <a:uLnTx/>
                <a:uFillTx/>
                <a:latin typeface="Calibri" panose="020F0502020204030204"/>
                <a:ea typeface="+mn-ea"/>
                <a:cs typeface="+mn-cs"/>
              </a:rPr>
              <a:t>DSOs</a:t>
            </a:r>
            <a:r>
              <a:rPr kumimoji="0" lang="fr-FR" sz="1800" b="1" i="0" u="none" strike="noStrike" kern="1200" cap="none" spc="0" normalizeH="0" baseline="0" noProof="0">
                <a:ln>
                  <a:noFill/>
                </a:ln>
                <a:solidFill>
                  <a:srgbClr val="ED7D31"/>
                </a:solidFill>
                <a:effectLst/>
                <a:uLnTx/>
                <a:uFillTx/>
                <a:latin typeface="Calibri" panose="020F0502020204030204"/>
                <a:ea typeface="+mn-ea"/>
                <a:cs typeface="+mn-cs"/>
              </a:rPr>
              <a:t> </a:t>
            </a:r>
            <a:r>
              <a:rPr kumimoji="0" lang="fr-FR" sz="1600" b="0" i="0" u="none" strike="noStrike" kern="1200" cap="none" spc="0" normalizeH="0" baseline="0" noProof="0">
                <a:ln>
                  <a:noFill/>
                </a:ln>
                <a:solidFill>
                  <a:srgbClr val="2C3051"/>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srgbClr val="2C3051"/>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37D13B37-BB06-D34B-2923-0F408E15A0A9}"/>
              </a:ext>
            </a:extLst>
          </p:cNvPr>
          <p:cNvSpPr txBox="1"/>
          <p:nvPr/>
        </p:nvSpPr>
        <p:spPr>
          <a:xfrm>
            <a:off x="235280" y="2732420"/>
            <a:ext cx="237600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err="1">
                <a:ln>
                  <a:noFill/>
                </a:ln>
                <a:solidFill>
                  <a:srgbClr val="ED7D31"/>
                </a:solidFill>
                <a:effectLst/>
                <a:uLnTx/>
                <a:uFillTx/>
                <a:latin typeface="Calibri" panose="020F0502020204030204"/>
                <a:ea typeface="+mn-ea"/>
                <a:cs typeface="+mn-cs"/>
              </a:rPr>
              <a:t>TSOs</a:t>
            </a:r>
            <a:r>
              <a:rPr kumimoji="0" lang="fr-FR" sz="1800" b="0" i="0" u="none" strike="noStrike" kern="1200" cap="none" spc="0" normalizeH="0" baseline="0" noProof="0">
                <a:ln>
                  <a:noFill/>
                </a:ln>
                <a:solidFill>
                  <a:srgbClr val="2C3051"/>
                </a:solidFill>
                <a:effectLst/>
                <a:uLnTx/>
                <a:uFillTx/>
                <a:latin typeface="Calibri" panose="020F0502020204030204"/>
                <a:ea typeface="+mn-ea"/>
                <a:cs typeface="+mn-cs"/>
              </a:rPr>
              <a:t> </a:t>
            </a:r>
            <a:r>
              <a:rPr kumimoji="0" lang="fr-FR" sz="1400" b="0" i="0" u="none" strike="noStrike" kern="1200" cap="none" spc="0" normalizeH="0" baseline="0" noProof="0">
                <a:ln>
                  <a:noFill/>
                </a:ln>
                <a:solidFill>
                  <a:srgbClr val="2C3051"/>
                </a:solidFill>
                <a:effectLst/>
                <a:uLnTx/>
                <a:uFillTx/>
                <a:latin typeface="Calibri" panose="020F0502020204030204"/>
                <a:ea typeface="+mn-ea"/>
                <a:cs typeface="+mn-cs"/>
              </a:rPr>
              <a:t>to </a:t>
            </a:r>
            <a:r>
              <a:rPr kumimoji="0" lang="fr-FR" sz="1400" b="0" i="0" u="none" strike="noStrike" kern="1200" cap="none" spc="0" normalizeH="0" baseline="0" noProof="0" err="1">
                <a:ln>
                  <a:noFill/>
                </a:ln>
                <a:solidFill>
                  <a:srgbClr val="2C3051"/>
                </a:solidFill>
                <a:effectLst/>
                <a:uLnTx/>
                <a:uFillTx/>
                <a:latin typeface="Calibri" panose="020F0502020204030204"/>
                <a:ea typeface="+mn-ea"/>
                <a:cs typeface="+mn-cs"/>
              </a:rPr>
              <a:t>consider</a:t>
            </a:r>
            <a:r>
              <a:rPr kumimoji="0" lang="fr-FR" sz="1400" b="0" i="0" u="none" strike="noStrike" kern="1200" cap="none" spc="0" normalizeH="0" baseline="0" noProof="0">
                <a:ln>
                  <a:noFill/>
                </a:ln>
                <a:solidFill>
                  <a:srgbClr val="2C3051"/>
                </a:solidFill>
                <a:effectLst/>
                <a:uLnTx/>
                <a:uFillTx/>
                <a:latin typeface="Calibri" panose="020F0502020204030204"/>
                <a:ea typeface="+mn-ea"/>
                <a:cs typeface="+mn-cs"/>
              </a:rPr>
              <a:t> </a:t>
            </a:r>
            <a:br>
              <a:rPr kumimoji="0" lang="fr-FR" sz="1400" b="0" i="0" u="none" strike="noStrike" kern="1200" cap="none" spc="0" normalizeH="0" baseline="0" noProof="0">
                <a:ln>
                  <a:noFill/>
                </a:ln>
                <a:solidFill>
                  <a:srgbClr val="2C3051"/>
                </a:solidFill>
                <a:effectLst/>
                <a:uLnTx/>
                <a:uFillTx/>
                <a:latin typeface="Calibri" panose="020F0502020204030204"/>
                <a:ea typeface="+mn-ea"/>
                <a:cs typeface="+mn-cs"/>
              </a:rPr>
            </a:br>
            <a:r>
              <a:rPr kumimoji="0" lang="fr-FR" sz="1400" b="0" i="0" u="none" strike="noStrike" kern="1200" cap="none" spc="0" normalizeH="0" baseline="0" noProof="0" err="1">
                <a:ln>
                  <a:noFill/>
                </a:ln>
                <a:solidFill>
                  <a:srgbClr val="2C3051"/>
                </a:solidFill>
                <a:effectLst/>
                <a:uLnTx/>
                <a:uFillTx/>
                <a:latin typeface="Calibri" panose="020F0502020204030204"/>
                <a:ea typeface="+mn-ea"/>
                <a:cs typeface="+mn-cs"/>
              </a:rPr>
              <a:t>while</a:t>
            </a:r>
            <a:r>
              <a:rPr kumimoji="0" lang="fr-FR" sz="1400" b="0" i="0" u="none" strike="noStrike" kern="1200" cap="none" spc="0" normalizeH="0" baseline="0" noProof="0">
                <a:ln>
                  <a:noFill/>
                </a:ln>
                <a:solidFill>
                  <a:srgbClr val="2C3051"/>
                </a:solidFill>
                <a:effectLst/>
                <a:uLnTx/>
                <a:uFillTx/>
                <a:latin typeface="Calibri" panose="020F0502020204030204"/>
                <a:ea typeface="+mn-ea"/>
                <a:cs typeface="+mn-cs"/>
              </a:rPr>
              <a:t> </a:t>
            </a:r>
            <a:r>
              <a:rPr kumimoji="0" lang="fr-FR" sz="1400" b="0" i="0" u="none" strike="noStrike" kern="1200" cap="none" spc="0" normalizeH="0" baseline="0" noProof="0" err="1">
                <a:ln>
                  <a:noFill/>
                </a:ln>
                <a:solidFill>
                  <a:srgbClr val="2C3051"/>
                </a:solidFill>
                <a:effectLst/>
                <a:uLnTx/>
                <a:uFillTx/>
                <a:latin typeface="Calibri" panose="020F0502020204030204"/>
                <a:ea typeface="+mn-ea"/>
                <a:cs typeface="+mn-cs"/>
              </a:rPr>
              <a:t>performing</a:t>
            </a:r>
            <a:r>
              <a:rPr kumimoji="0" lang="fr-FR" sz="1400" b="0" i="0" u="none" strike="noStrike" kern="1200" cap="none" spc="0" normalizeH="0" baseline="0" noProof="0">
                <a:ln>
                  <a:noFill/>
                </a:ln>
                <a:solidFill>
                  <a:srgbClr val="2C3051"/>
                </a:solidFill>
                <a:effectLst/>
                <a:uLnTx/>
                <a:uFillTx/>
                <a:latin typeface="Calibri" panose="020F0502020204030204"/>
                <a:ea typeface="+mn-ea"/>
                <a:cs typeface="+mn-cs"/>
              </a:rPr>
              <a:t> (</a:t>
            </a:r>
            <a:r>
              <a:rPr kumimoji="0" lang="fr-FR" sz="1400" b="0" i="0" u="none" strike="noStrike" kern="1200" cap="none" spc="0" normalizeH="0" baseline="0" noProof="0" err="1">
                <a:ln>
                  <a:noFill/>
                </a:ln>
                <a:solidFill>
                  <a:srgbClr val="2C3051"/>
                </a:solidFill>
                <a:effectLst/>
                <a:uLnTx/>
                <a:uFillTx/>
                <a:latin typeface="Calibri" panose="020F0502020204030204"/>
                <a:ea typeface="+mn-ea"/>
                <a:cs typeface="+mn-cs"/>
              </a:rPr>
              <a:t>market</a:t>
            </a:r>
            <a:r>
              <a:rPr kumimoji="0" lang="fr-FR" sz="1400" b="0" i="0" u="none" strike="noStrike" kern="1200" cap="none" spc="0" normalizeH="0" baseline="0" noProof="0">
                <a:ln>
                  <a:noFill/>
                </a:ln>
                <a:solidFill>
                  <a:srgbClr val="2C3051"/>
                </a:solidFill>
                <a:effectLst/>
                <a:uLnTx/>
                <a:uFillTx/>
                <a:latin typeface="Calibri" panose="020F0502020204030204"/>
                <a:ea typeface="+mn-ea"/>
                <a:cs typeface="+mn-cs"/>
              </a:rPr>
              <a:t> simulation for system </a:t>
            </a:r>
            <a:r>
              <a:rPr kumimoji="0" lang="fr-FR" sz="1400" b="0" i="0" u="none" strike="noStrike" kern="1200" cap="none" spc="0" normalizeH="0" baseline="0" noProof="0" err="1">
                <a:ln>
                  <a:noFill/>
                </a:ln>
                <a:solidFill>
                  <a:srgbClr val="2C3051"/>
                </a:solidFill>
                <a:effectLst/>
                <a:uLnTx/>
                <a:uFillTx/>
                <a:latin typeface="Calibri" panose="020F0502020204030204"/>
                <a:ea typeface="+mn-ea"/>
                <a:cs typeface="+mn-cs"/>
              </a:rPr>
              <a:t>needs</a:t>
            </a:r>
            <a:r>
              <a:rPr kumimoji="0" lang="fr-FR" sz="1050" b="0" i="0" u="none" strike="noStrike" kern="1200" cap="none" spc="0" normalizeH="0" baseline="0" noProof="0">
                <a:ln>
                  <a:noFill/>
                </a:ln>
                <a:solidFill>
                  <a:srgbClr val="2C3051"/>
                </a:solidFill>
                <a:effectLst/>
                <a:uLnTx/>
                <a:uFillTx/>
                <a:latin typeface="Calibri" panose="020F0502020204030204"/>
                <a:ea typeface="+mn-ea"/>
                <a:cs typeface="+mn-cs"/>
              </a:rPr>
              <a:t>)</a:t>
            </a:r>
            <a:endParaRPr kumimoji="0" lang="en-US" sz="1200" b="0" i="0" u="none" strike="noStrike" kern="1200" cap="none" spc="0" normalizeH="0" baseline="0" noProof="0">
              <a:ln>
                <a:noFill/>
              </a:ln>
              <a:solidFill>
                <a:srgbClr val="2C3051"/>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585E72E9-F131-55DB-7781-DD26867E13AF}"/>
              </a:ext>
            </a:extLst>
          </p:cNvPr>
          <p:cNvSpPr txBox="1"/>
          <p:nvPr/>
        </p:nvSpPr>
        <p:spPr>
          <a:xfrm>
            <a:off x="233616" y="3847308"/>
            <a:ext cx="2376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ED7D31"/>
                </a:solidFill>
                <a:effectLst/>
                <a:uLnTx/>
                <a:uFillTx/>
                <a:latin typeface="Calibri" panose="020F0502020204030204"/>
                <a:ea typeface="+mn-ea"/>
                <a:cs typeface="+mn-cs"/>
              </a:rPr>
              <a:t>National Entity / </a:t>
            </a:r>
            <a:r>
              <a:rPr kumimoji="0" lang="fr-FR" sz="1800" b="1" i="0" u="none" strike="noStrike" kern="1200" cap="none" spc="0" normalizeH="0" baseline="0" noProof="0" err="1">
                <a:ln>
                  <a:noFill/>
                </a:ln>
                <a:solidFill>
                  <a:srgbClr val="ED7D31"/>
                </a:solidFill>
                <a:effectLst/>
                <a:uLnTx/>
                <a:uFillTx/>
                <a:latin typeface="Calibri" panose="020F0502020204030204"/>
                <a:ea typeface="+mn-ea"/>
                <a:cs typeface="+mn-cs"/>
              </a:rPr>
              <a:t>Authority</a:t>
            </a:r>
            <a:r>
              <a:rPr kumimoji="0" lang="fr-FR" sz="1800" b="1" i="0" u="none" strike="noStrike" kern="1200" cap="none" spc="0" normalizeH="0" baseline="0" noProof="0">
                <a:ln>
                  <a:noFill/>
                </a:ln>
                <a:solidFill>
                  <a:srgbClr val="ED7D31"/>
                </a:solidFill>
                <a:effectLst/>
                <a:uLnTx/>
                <a:uFillTx/>
                <a:latin typeface="Calibri" panose="020F0502020204030204"/>
                <a:ea typeface="+mn-ea"/>
                <a:cs typeface="+mn-cs"/>
              </a:rPr>
              <a:t> </a:t>
            </a:r>
            <a:r>
              <a:rPr kumimoji="0" lang="fr-FR" sz="1600" b="0" i="0" u="none" strike="noStrike" kern="1200" cap="none" spc="0" normalizeH="0" baseline="0" noProof="0">
                <a:ln>
                  <a:noFill/>
                </a:ln>
                <a:solidFill>
                  <a:srgbClr val="2C3051"/>
                </a:solidFill>
                <a:effectLst/>
                <a:uLnTx/>
                <a:uFillTx/>
                <a:latin typeface="Calibri" panose="020F0502020204030204"/>
                <a:ea typeface="+mn-ea"/>
                <a:cs typeface="+mn-cs"/>
              </a:rPr>
              <a:t>to </a:t>
            </a:r>
            <a:r>
              <a:rPr kumimoji="0" lang="fr-FR" sz="1600" b="0" i="0" u="none" strike="noStrike" kern="1200" cap="none" spc="0" normalizeH="0" baseline="0" noProof="0" err="1">
                <a:ln>
                  <a:noFill/>
                </a:ln>
                <a:solidFill>
                  <a:srgbClr val="2C3051"/>
                </a:solidFill>
                <a:effectLst/>
                <a:uLnTx/>
                <a:uFillTx/>
                <a:latin typeface="Calibri" panose="020F0502020204030204"/>
                <a:ea typeface="+mn-ea"/>
                <a:cs typeface="+mn-cs"/>
              </a:rPr>
              <a:t>assess</a:t>
            </a:r>
            <a:endParaRPr kumimoji="0" lang="en-US" sz="1400" b="0" i="0" u="none" strike="noStrike" kern="1200" cap="none" spc="0" normalizeH="0" baseline="0" noProof="0">
              <a:ln>
                <a:noFill/>
              </a:ln>
              <a:solidFill>
                <a:srgbClr val="2C3051"/>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E14564A1-F078-270C-0F01-CFE62AF508DC}"/>
              </a:ext>
            </a:extLst>
          </p:cNvPr>
          <p:cNvSpPr txBox="1"/>
          <p:nvPr/>
        </p:nvSpPr>
        <p:spPr>
          <a:xfrm>
            <a:off x="95071" y="4828746"/>
            <a:ext cx="2376000"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err="1">
                <a:ln>
                  <a:noFill/>
                </a:ln>
                <a:solidFill>
                  <a:srgbClr val="ED7D31"/>
                </a:solidFill>
                <a:effectLst/>
                <a:uLnTx/>
                <a:uFillTx/>
                <a:latin typeface="Calibri" panose="020F0502020204030204"/>
                <a:ea typeface="+mn-ea"/>
                <a:cs typeface="+mn-cs"/>
              </a:rPr>
              <a:t>TSOs</a:t>
            </a:r>
            <a:r>
              <a:rPr kumimoji="0" lang="fr-FR" sz="1800" b="0" i="0" u="none" strike="noStrike" kern="1200" cap="none" spc="0" normalizeH="0" baseline="0" noProof="0">
                <a:ln>
                  <a:noFill/>
                </a:ln>
                <a:solidFill>
                  <a:srgbClr val="2C3051"/>
                </a:solidFill>
                <a:effectLst/>
                <a:uLnTx/>
                <a:uFillTx/>
                <a:latin typeface="Calibri" panose="020F0502020204030204"/>
                <a:ea typeface="+mn-ea"/>
                <a:cs typeface="+mn-cs"/>
              </a:rPr>
              <a:t> </a:t>
            </a:r>
            <a:r>
              <a:rPr kumimoji="0" lang="fr-FR" sz="1400" b="0" i="0" u="none" strike="noStrike" kern="1200" cap="none" spc="0" normalizeH="0" baseline="0" noProof="0">
                <a:ln>
                  <a:noFill/>
                </a:ln>
                <a:solidFill>
                  <a:srgbClr val="2C3051"/>
                </a:solidFill>
                <a:effectLst/>
                <a:uLnTx/>
                <a:uFillTx/>
                <a:latin typeface="Calibri" panose="020F0502020204030204"/>
                <a:ea typeface="+mn-ea"/>
                <a:cs typeface="+mn-cs"/>
              </a:rPr>
              <a:t>to </a:t>
            </a:r>
            <a:r>
              <a:rPr kumimoji="0" lang="fr-FR" sz="1400" b="0" i="0" u="none" strike="noStrike" kern="1200" cap="none" spc="0" normalizeH="0" baseline="0" noProof="0" err="1">
                <a:ln>
                  <a:noFill/>
                </a:ln>
                <a:solidFill>
                  <a:srgbClr val="2C3051"/>
                </a:solidFill>
                <a:effectLst/>
                <a:uLnTx/>
                <a:uFillTx/>
                <a:latin typeface="Calibri" panose="020F0502020204030204"/>
                <a:ea typeface="+mn-ea"/>
                <a:cs typeface="+mn-cs"/>
              </a:rPr>
              <a:t>consider</a:t>
            </a:r>
            <a:r>
              <a:rPr kumimoji="0" lang="fr-FR" sz="1400" b="0" i="0" u="none" strike="noStrike" kern="1200" cap="none" spc="0" normalizeH="0" baseline="0" noProof="0">
                <a:ln>
                  <a:noFill/>
                </a:ln>
                <a:solidFill>
                  <a:srgbClr val="2C3051"/>
                </a:solidFill>
                <a:effectLst/>
                <a:uLnTx/>
                <a:uFillTx/>
                <a:latin typeface="Calibri" panose="020F0502020204030204"/>
                <a:ea typeface="+mn-ea"/>
                <a:cs typeface="+mn-cs"/>
              </a:rPr>
              <a:t> </a:t>
            </a:r>
            <a:r>
              <a:rPr kumimoji="0" lang="fr-FR" sz="1400" b="0" i="0" u="none" strike="noStrike" kern="1200" cap="none" spc="0" normalizeH="0" baseline="0" noProof="0" err="1">
                <a:ln>
                  <a:noFill/>
                </a:ln>
                <a:solidFill>
                  <a:srgbClr val="2C3051"/>
                </a:solidFill>
                <a:effectLst/>
                <a:uLnTx/>
                <a:uFillTx/>
                <a:latin typeface="Calibri" panose="020F0502020204030204"/>
                <a:ea typeface="+mn-ea"/>
                <a:cs typeface="+mn-cs"/>
              </a:rPr>
              <a:t>while</a:t>
            </a:r>
            <a:r>
              <a:rPr kumimoji="0" lang="fr-FR" sz="1400" b="0" i="0" u="none" strike="noStrike" kern="1200" cap="none" spc="0" normalizeH="0" baseline="0" noProof="0">
                <a:ln>
                  <a:noFill/>
                </a:ln>
                <a:solidFill>
                  <a:srgbClr val="2C3051"/>
                </a:solidFill>
                <a:effectLst/>
                <a:uLnTx/>
                <a:uFillTx/>
                <a:latin typeface="Calibri" panose="020F0502020204030204"/>
                <a:ea typeface="+mn-ea"/>
                <a:cs typeface="+mn-cs"/>
              </a:rPr>
              <a:t> </a:t>
            </a:r>
            <a:r>
              <a:rPr kumimoji="0" lang="fr-FR" sz="1400" b="0" i="0" u="none" strike="noStrike" kern="1200" cap="none" spc="0" normalizeH="0" baseline="0" noProof="0" err="1">
                <a:ln>
                  <a:noFill/>
                </a:ln>
                <a:solidFill>
                  <a:srgbClr val="2C3051"/>
                </a:solidFill>
                <a:effectLst/>
                <a:uLnTx/>
                <a:uFillTx/>
                <a:latin typeface="Calibri" panose="020F0502020204030204"/>
                <a:ea typeface="+mn-ea"/>
                <a:cs typeface="+mn-cs"/>
              </a:rPr>
              <a:t>performing</a:t>
            </a:r>
            <a:r>
              <a:rPr kumimoji="0" lang="fr-FR" sz="1400" b="0" i="0" u="none" strike="noStrike" kern="1200" cap="none" spc="0" normalizeH="0" baseline="0" noProof="0">
                <a:ln>
                  <a:noFill/>
                </a:ln>
                <a:solidFill>
                  <a:srgbClr val="2C3051"/>
                </a:solidFill>
                <a:effectLst/>
                <a:uLnTx/>
                <a:uFillTx/>
                <a:latin typeface="Calibri" panose="020F0502020204030204"/>
                <a:ea typeface="+mn-ea"/>
                <a:cs typeface="+mn-cs"/>
              </a:rPr>
              <a:t> (</a:t>
            </a:r>
            <a:r>
              <a:rPr kumimoji="0" lang="fr-FR" sz="1400" b="0" i="0" u="none" strike="noStrike" kern="1200" cap="none" spc="0" normalizeH="0" baseline="0" noProof="0" err="1">
                <a:ln>
                  <a:noFill/>
                </a:ln>
                <a:solidFill>
                  <a:srgbClr val="2C3051"/>
                </a:solidFill>
                <a:effectLst/>
                <a:uLnTx/>
                <a:uFillTx/>
                <a:latin typeface="Calibri" panose="020F0502020204030204"/>
                <a:ea typeface="+mn-ea"/>
                <a:cs typeface="+mn-cs"/>
              </a:rPr>
              <a:t>market</a:t>
            </a:r>
            <a:r>
              <a:rPr kumimoji="0" lang="fr-FR" sz="1400" b="0" i="0" u="none" strike="noStrike" kern="1200" cap="none" spc="0" normalizeH="0" baseline="0" noProof="0">
                <a:ln>
                  <a:noFill/>
                </a:ln>
                <a:solidFill>
                  <a:srgbClr val="2C3051"/>
                </a:solidFill>
                <a:effectLst/>
                <a:uLnTx/>
                <a:uFillTx/>
                <a:latin typeface="Calibri" panose="020F0502020204030204"/>
                <a:ea typeface="+mn-ea"/>
                <a:cs typeface="+mn-cs"/>
              </a:rPr>
              <a:t> simulation for system </a:t>
            </a:r>
            <a:r>
              <a:rPr kumimoji="0" lang="fr-FR" sz="1400" b="0" i="0" u="none" strike="noStrike" kern="1200" cap="none" spc="0" normalizeH="0" baseline="0" noProof="0" err="1">
                <a:ln>
                  <a:noFill/>
                </a:ln>
                <a:solidFill>
                  <a:srgbClr val="2C3051"/>
                </a:solidFill>
                <a:effectLst/>
                <a:uLnTx/>
                <a:uFillTx/>
                <a:latin typeface="Calibri" panose="020F0502020204030204"/>
                <a:ea typeface="+mn-ea"/>
                <a:cs typeface="+mn-cs"/>
              </a:rPr>
              <a:t>needs</a:t>
            </a:r>
            <a:r>
              <a:rPr kumimoji="0" lang="fr-FR" sz="1400" b="0" i="0" u="none" strike="noStrike" kern="1200" cap="none" spc="0" normalizeH="0" baseline="0" noProof="0">
                <a:ln>
                  <a:noFill/>
                </a:ln>
                <a:solidFill>
                  <a:srgbClr val="2C3051"/>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ED7D31"/>
                </a:solidFill>
                <a:effectLst/>
                <a:uLnTx/>
                <a:uFillTx/>
                <a:latin typeface="Calibri" panose="020F0502020204030204"/>
                <a:ea typeface="+mn-ea"/>
                <a:cs typeface="+mn-cs"/>
              </a:rPr>
              <a:t>National Entity / </a:t>
            </a:r>
            <a:r>
              <a:rPr kumimoji="0" lang="fr-FR" sz="1800" b="1" i="0" u="none" strike="noStrike" kern="1200" cap="none" spc="0" normalizeH="0" baseline="0" noProof="0" err="1">
                <a:ln>
                  <a:noFill/>
                </a:ln>
                <a:solidFill>
                  <a:srgbClr val="ED7D31"/>
                </a:solidFill>
                <a:effectLst/>
                <a:uLnTx/>
                <a:uFillTx/>
                <a:latin typeface="Calibri" panose="020F0502020204030204"/>
                <a:ea typeface="+mn-ea"/>
                <a:cs typeface="+mn-cs"/>
              </a:rPr>
              <a:t>Authority</a:t>
            </a:r>
            <a:r>
              <a:rPr kumimoji="0" lang="fr-FR" sz="1800" b="1" i="0" u="none" strike="noStrike" kern="1200" cap="none" spc="0" normalizeH="0" baseline="0" noProof="0">
                <a:ln>
                  <a:noFill/>
                </a:ln>
                <a:solidFill>
                  <a:srgbClr val="ED7D31"/>
                </a:solidFill>
                <a:effectLst/>
                <a:uLnTx/>
                <a:uFillTx/>
                <a:latin typeface="Calibri" panose="020F0502020204030204"/>
                <a:ea typeface="+mn-ea"/>
                <a:cs typeface="+mn-cs"/>
              </a:rPr>
              <a:t> </a:t>
            </a:r>
            <a:r>
              <a:rPr kumimoji="0" lang="fr-FR" sz="1400" b="0" i="0" u="none" strike="noStrike" kern="1200" cap="none" spc="0" normalizeH="0" baseline="0" noProof="0">
                <a:ln>
                  <a:noFill/>
                </a:ln>
                <a:solidFill>
                  <a:srgbClr val="2C3051"/>
                </a:solidFill>
                <a:effectLst/>
                <a:uLnTx/>
                <a:uFillTx/>
                <a:latin typeface="Calibri" panose="020F0502020204030204"/>
                <a:ea typeface="+mn-ea"/>
                <a:cs typeface="+mn-cs"/>
              </a:rPr>
              <a:t>to </a:t>
            </a:r>
            <a:r>
              <a:rPr kumimoji="0" lang="fr-FR" sz="1400" b="0" i="0" u="none" strike="noStrike" kern="1200" cap="none" spc="0" normalizeH="0" baseline="0" noProof="0" err="1">
                <a:ln>
                  <a:noFill/>
                </a:ln>
                <a:solidFill>
                  <a:srgbClr val="2C3051"/>
                </a:solidFill>
                <a:effectLst/>
                <a:uLnTx/>
                <a:uFillTx/>
                <a:latin typeface="Calibri" panose="020F0502020204030204"/>
                <a:ea typeface="+mn-ea"/>
                <a:cs typeface="+mn-cs"/>
              </a:rPr>
              <a:t>assess</a:t>
            </a:r>
            <a:endParaRPr kumimoji="0" lang="en-US" sz="1400" b="0" i="0" u="none" strike="noStrike" kern="1200" cap="none" spc="0" normalizeH="0" baseline="0" noProof="0">
              <a:ln>
                <a:noFill/>
              </a:ln>
              <a:solidFill>
                <a:srgbClr val="2C3051"/>
              </a:solidFill>
              <a:effectLst/>
              <a:uLnTx/>
              <a:uFillTx/>
              <a:latin typeface="Calibri" panose="020F0502020204030204"/>
              <a:ea typeface="+mn-ea"/>
              <a:cs typeface="+mn-cs"/>
            </a:endParaRPr>
          </a:p>
        </p:txBody>
      </p:sp>
      <p:sp>
        <p:nvSpPr>
          <p:cNvPr id="9" name="Accolade ouvrante 8">
            <a:extLst>
              <a:ext uri="{FF2B5EF4-FFF2-40B4-BE49-F238E27FC236}">
                <a16:creationId xmlns:a16="http://schemas.microsoft.com/office/drawing/2014/main" id="{1CAAE12A-FBCD-42E7-FAD6-D3A5A065E70E}"/>
              </a:ext>
            </a:extLst>
          </p:cNvPr>
          <p:cNvSpPr/>
          <p:nvPr/>
        </p:nvSpPr>
        <p:spPr>
          <a:xfrm>
            <a:off x="2471071" y="1759973"/>
            <a:ext cx="276722" cy="698484"/>
          </a:xfrm>
          <a:prstGeom prst="leftBrace">
            <a:avLst>
              <a:gd name="adj1" fmla="val 45290"/>
              <a:gd name="adj2"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3051"/>
              </a:solidFill>
              <a:effectLst/>
              <a:uLnTx/>
              <a:uFillTx/>
              <a:latin typeface="Calibri" panose="020F0502020204030204"/>
              <a:ea typeface="+mn-ea"/>
              <a:cs typeface="+mn-cs"/>
            </a:endParaRPr>
          </a:p>
        </p:txBody>
      </p:sp>
      <p:sp>
        <p:nvSpPr>
          <p:cNvPr id="10" name="Accolade ouvrante 9">
            <a:extLst>
              <a:ext uri="{FF2B5EF4-FFF2-40B4-BE49-F238E27FC236}">
                <a16:creationId xmlns:a16="http://schemas.microsoft.com/office/drawing/2014/main" id="{1E0F49F4-6D0C-E61A-5343-065F49154EC6}"/>
              </a:ext>
            </a:extLst>
          </p:cNvPr>
          <p:cNvSpPr/>
          <p:nvPr/>
        </p:nvSpPr>
        <p:spPr>
          <a:xfrm>
            <a:off x="2471071" y="2694307"/>
            <a:ext cx="276722" cy="814891"/>
          </a:xfrm>
          <a:prstGeom prst="leftBrace">
            <a:avLst>
              <a:gd name="adj1" fmla="val 45290"/>
              <a:gd name="adj2"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3051"/>
              </a:solidFill>
              <a:effectLst/>
              <a:uLnTx/>
              <a:uFillTx/>
              <a:latin typeface="Calibri" panose="020F0502020204030204"/>
              <a:ea typeface="+mn-ea"/>
              <a:cs typeface="+mn-cs"/>
            </a:endParaRPr>
          </a:p>
        </p:txBody>
      </p:sp>
      <p:sp>
        <p:nvSpPr>
          <p:cNvPr id="11" name="Accolade ouvrante 10">
            <a:extLst>
              <a:ext uri="{FF2B5EF4-FFF2-40B4-BE49-F238E27FC236}">
                <a16:creationId xmlns:a16="http://schemas.microsoft.com/office/drawing/2014/main" id="{2AA3B1A9-D52D-7776-C17B-C7A040C202F0}"/>
              </a:ext>
            </a:extLst>
          </p:cNvPr>
          <p:cNvSpPr/>
          <p:nvPr/>
        </p:nvSpPr>
        <p:spPr>
          <a:xfrm>
            <a:off x="2471071" y="3675173"/>
            <a:ext cx="276722" cy="1307278"/>
          </a:xfrm>
          <a:prstGeom prst="leftBrace">
            <a:avLst>
              <a:gd name="adj1" fmla="val 45290"/>
              <a:gd name="adj2"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3051"/>
              </a:solidFill>
              <a:effectLst/>
              <a:uLnTx/>
              <a:uFillTx/>
              <a:latin typeface="Calibri" panose="020F0502020204030204"/>
              <a:ea typeface="+mn-ea"/>
              <a:cs typeface="+mn-cs"/>
            </a:endParaRPr>
          </a:p>
        </p:txBody>
      </p:sp>
      <p:sp>
        <p:nvSpPr>
          <p:cNvPr id="12" name="Accolade ouvrante 11">
            <a:extLst>
              <a:ext uri="{FF2B5EF4-FFF2-40B4-BE49-F238E27FC236}">
                <a16:creationId xmlns:a16="http://schemas.microsoft.com/office/drawing/2014/main" id="{78C5E79B-200E-8B73-344F-6C7F0E9D9AD6}"/>
              </a:ext>
            </a:extLst>
          </p:cNvPr>
          <p:cNvSpPr/>
          <p:nvPr/>
        </p:nvSpPr>
        <p:spPr>
          <a:xfrm>
            <a:off x="2463599" y="5179537"/>
            <a:ext cx="276722" cy="447492"/>
          </a:xfrm>
          <a:prstGeom prst="leftBrace">
            <a:avLst>
              <a:gd name="adj1" fmla="val 40428"/>
              <a:gd name="adj2"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3051"/>
              </a:solidFill>
              <a:effectLst/>
              <a:uLnTx/>
              <a:uFillTx/>
              <a:latin typeface="Calibri" panose="020F0502020204030204"/>
              <a:ea typeface="+mn-ea"/>
              <a:cs typeface="+mn-cs"/>
            </a:endParaRPr>
          </a:p>
        </p:txBody>
      </p:sp>
      <p:sp>
        <p:nvSpPr>
          <p:cNvPr id="13" name="Flowchart: Document 12">
            <a:extLst>
              <a:ext uri="{FF2B5EF4-FFF2-40B4-BE49-F238E27FC236}">
                <a16:creationId xmlns:a16="http://schemas.microsoft.com/office/drawing/2014/main" id="{770746D1-3BB3-F556-E63E-4EA1227035F2}"/>
              </a:ext>
            </a:extLst>
          </p:cNvPr>
          <p:cNvSpPr/>
          <p:nvPr/>
        </p:nvSpPr>
        <p:spPr>
          <a:xfrm>
            <a:off x="11253952" y="0"/>
            <a:ext cx="938048" cy="646331"/>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Calibri"/>
                <a:cs typeface="Calibri"/>
              </a:rPr>
              <a:t>EMDR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Calibri"/>
                <a:cs typeface="Calibri"/>
              </a:rPr>
              <a:t>Art 19e</a:t>
            </a:r>
          </a:p>
        </p:txBody>
      </p:sp>
      <p:sp>
        <p:nvSpPr>
          <p:cNvPr id="14" name="Flowchart: Connector 13">
            <a:extLst>
              <a:ext uri="{FF2B5EF4-FFF2-40B4-BE49-F238E27FC236}">
                <a16:creationId xmlns:a16="http://schemas.microsoft.com/office/drawing/2014/main" id="{3014F6B5-B887-D4DE-440A-84E1042C86FA}"/>
              </a:ext>
            </a:extLst>
          </p:cNvPr>
          <p:cNvSpPr/>
          <p:nvPr/>
        </p:nvSpPr>
        <p:spPr>
          <a:xfrm>
            <a:off x="2746723" y="1594252"/>
            <a:ext cx="417615" cy="328552"/>
          </a:xfrm>
          <a:prstGeom prst="flowChartConnector">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1</a:t>
            </a:r>
            <a:endParaRPr kumimoji="0" lang="en-B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Flowchart: Connector 14">
            <a:extLst>
              <a:ext uri="{FF2B5EF4-FFF2-40B4-BE49-F238E27FC236}">
                <a16:creationId xmlns:a16="http://schemas.microsoft.com/office/drawing/2014/main" id="{8747A938-7CD7-3D50-7FA1-A4070E4D1FDB}"/>
              </a:ext>
            </a:extLst>
          </p:cNvPr>
          <p:cNvSpPr/>
          <p:nvPr/>
        </p:nvSpPr>
        <p:spPr>
          <a:xfrm>
            <a:off x="2746723" y="2603657"/>
            <a:ext cx="417616" cy="298863"/>
          </a:xfrm>
          <a:prstGeom prst="flowChartConnector">
            <a:avLst/>
          </a:prstGeom>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chemeClr val="bg1"/>
                </a:solidFill>
                <a:effectLst/>
                <a:uLnTx/>
                <a:uFillTx/>
                <a:latin typeface="Calibri" panose="020F0502020204030204"/>
                <a:ea typeface="+mn-ea"/>
                <a:cs typeface="+mn-cs"/>
              </a:rPr>
              <a:t>2</a:t>
            </a:r>
            <a:endParaRPr kumimoji="0" lang="en-US" sz="1800" i="0" u="none" strike="noStrike" kern="1200" cap="none" spc="0" normalizeH="0" baseline="0" noProof="0">
              <a:ln>
                <a:noFill/>
              </a:ln>
              <a:solidFill>
                <a:schemeClr val="bg1"/>
              </a:solidFill>
              <a:effectLst/>
              <a:uLnTx/>
              <a:uFillTx/>
              <a:latin typeface="Calibri" panose="020F0502020204030204"/>
              <a:ea typeface="Calibri"/>
              <a:cs typeface="Calibri"/>
            </a:endParaRPr>
          </a:p>
        </p:txBody>
      </p:sp>
      <p:sp>
        <p:nvSpPr>
          <p:cNvPr id="16" name="Flowchart: Connector 15">
            <a:extLst>
              <a:ext uri="{FF2B5EF4-FFF2-40B4-BE49-F238E27FC236}">
                <a16:creationId xmlns:a16="http://schemas.microsoft.com/office/drawing/2014/main" id="{C13CA568-4F8E-7FD8-A991-FB7E25055294}"/>
              </a:ext>
            </a:extLst>
          </p:cNvPr>
          <p:cNvSpPr/>
          <p:nvPr/>
        </p:nvSpPr>
        <p:spPr>
          <a:xfrm>
            <a:off x="2746721" y="3603162"/>
            <a:ext cx="457200" cy="328551"/>
          </a:xfrm>
          <a:prstGeom prst="flowChartConnector">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Calibri"/>
                <a:cs typeface="Calibri"/>
              </a:rPr>
              <a:t>3</a:t>
            </a:r>
          </a:p>
        </p:txBody>
      </p:sp>
      <p:sp>
        <p:nvSpPr>
          <p:cNvPr id="17" name="Flowchart: Connector 16">
            <a:extLst>
              <a:ext uri="{FF2B5EF4-FFF2-40B4-BE49-F238E27FC236}">
                <a16:creationId xmlns:a16="http://schemas.microsoft.com/office/drawing/2014/main" id="{470EDEFF-27FE-AA13-A518-3F835AA1EF69}"/>
              </a:ext>
            </a:extLst>
          </p:cNvPr>
          <p:cNvSpPr/>
          <p:nvPr/>
        </p:nvSpPr>
        <p:spPr>
          <a:xfrm>
            <a:off x="2746723" y="4592773"/>
            <a:ext cx="457200" cy="328551"/>
          </a:xfrm>
          <a:prstGeom prst="flowChartConnector">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4</a:t>
            </a:r>
            <a:endParaRPr kumimoji="0" lang="en-B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Flowchart: Connector 17">
            <a:extLst>
              <a:ext uri="{FF2B5EF4-FFF2-40B4-BE49-F238E27FC236}">
                <a16:creationId xmlns:a16="http://schemas.microsoft.com/office/drawing/2014/main" id="{11F09BA6-4055-74AE-D6A3-037C8C8C1C4D}"/>
              </a:ext>
            </a:extLst>
          </p:cNvPr>
          <p:cNvSpPr/>
          <p:nvPr/>
        </p:nvSpPr>
        <p:spPr>
          <a:xfrm>
            <a:off x="2746721" y="5263748"/>
            <a:ext cx="457200" cy="318636"/>
          </a:xfrm>
          <a:prstGeom prst="flowChartConnector">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Calibri" panose="020F0502020204030204"/>
                <a:ea typeface="Calibri"/>
                <a:cs typeface="Calibri"/>
              </a:rPr>
              <a:t>5</a:t>
            </a:r>
            <a:endParaRPr kumimoji="0" lang="en-US" sz="1800" i="0" u="none" strike="noStrike" kern="1200" cap="none" spc="0" normalizeH="0" baseline="0" noProof="0">
              <a:ln>
                <a:noFill/>
              </a:ln>
              <a:solidFill>
                <a:schemeClr val="bg1"/>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224141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4E7A9-F1A6-279D-54CB-0456E68F0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4694A-B180-D4A1-1069-3645216A8A02}"/>
              </a:ext>
            </a:extLst>
          </p:cNvPr>
          <p:cNvSpPr>
            <a:spLocks noGrp="1"/>
          </p:cNvSpPr>
          <p:nvPr>
            <p:ph type="title"/>
          </p:nvPr>
        </p:nvSpPr>
        <p:spPr>
          <a:xfrm>
            <a:off x="452139" y="412541"/>
            <a:ext cx="11617788" cy="936104"/>
          </a:xfrm>
        </p:spPr>
        <p:txBody>
          <a:bodyPr lIns="91440" tIns="45720" rIns="91440" bIns="45720" anchor="t"/>
          <a:lstStyle/>
          <a:p>
            <a:r>
              <a:rPr lang="en-GB" dirty="0">
                <a:latin typeface="Calibri"/>
                <a:ea typeface="Calibri"/>
                <a:cs typeface="Calibri"/>
              </a:rPr>
              <a:t>Drafting Process &amp; Stakeholder Engagement</a:t>
            </a:r>
            <a:endParaRPr lang="en-GB" dirty="0"/>
          </a:p>
        </p:txBody>
      </p:sp>
      <p:grpSp>
        <p:nvGrpSpPr>
          <p:cNvPr id="51" name="Group 50">
            <a:extLst>
              <a:ext uri="{FF2B5EF4-FFF2-40B4-BE49-F238E27FC236}">
                <a16:creationId xmlns:a16="http://schemas.microsoft.com/office/drawing/2014/main" id="{266D46F6-B1FC-E7D2-7D65-F281FA70F29E}"/>
              </a:ext>
            </a:extLst>
          </p:cNvPr>
          <p:cNvGrpSpPr/>
          <p:nvPr/>
        </p:nvGrpSpPr>
        <p:grpSpPr>
          <a:xfrm>
            <a:off x="8656420" y="1146791"/>
            <a:ext cx="2959514" cy="5059859"/>
            <a:chOff x="8811643" y="1194644"/>
            <a:chExt cx="2959514" cy="4932617"/>
          </a:xfrm>
        </p:grpSpPr>
        <p:grpSp>
          <p:nvGrpSpPr>
            <p:cNvPr id="45" name="Group 44">
              <a:extLst>
                <a:ext uri="{FF2B5EF4-FFF2-40B4-BE49-F238E27FC236}">
                  <a16:creationId xmlns:a16="http://schemas.microsoft.com/office/drawing/2014/main" id="{810F4B2D-D9A7-9D4A-681E-646691FAED4F}"/>
                </a:ext>
              </a:extLst>
            </p:cNvPr>
            <p:cNvGrpSpPr/>
            <p:nvPr/>
          </p:nvGrpSpPr>
          <p:grpSpPr>
            <a:xfrm>
              <a:off x="8811643" y="1763633"/>
              <a:ext cx="2959514" cy="4363628"/>
              <a:chOff x="5381391" y="3237398"/>
              <a:chExt cx="2693809" cy="1927832"/>
            </a:xfrm>
            <a:noFill/>
          </p:grpSpPr>
          <p:sp>
            <p:nvSpPr>
              <p:cNvPr id="46" name="Rectangle 45">
                <a:extLst>
                  <a:ext uri="{FF2B5EF4-FFF2-40B4-BE49-F238E27FC236}">
                    <a16:creationId xmlns:a16="http://schemas.microsoft.com/office/drawing/2014/main" id="{E9C1B42E-9D03-C448-2550-E762D68A01CC}"/>
                  </a:ext>
                </a:extLst>
              </p:cNvPr>
              <p:cNvSpPr/>
              <p:nvPr/>
            </p:nvSpPr>
            <p:spPr>
              <a:xfrm>
                <a:off x="5381391" y="3321733"/>
                <a:ext cx="2693809" cy="1843497"/>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6FD5454C-6CBF-5F99-724D-337C540FA2E9}"/>
                  </a:ext>
                </a:extLst>
              </p:cNvPr>
              <p:cNvSpPr txBox="1"/>
              <p:nvPr/>
            </p:nvSpPr>
            <p:spPr>
              <a:xfrm>
                <a:off x="5829625" y="3237398"/>
                <a:ext cx="1797342" cy="177427"/>
              </a:xfrm>
              <a:prstGeom prst="rect">
                <a:avLst/>
              </a:prstGeom>
              <a:solidFill>
                <a:schemeClr val="bg1"/>
              </a:solidFill>
            </p:spPr>
            <p:txBody>
              <a:bodyPr wrap="square" rtlCol="0">
                <a:spAutoFit/>
              </a:bodyPr>
              <a:lstStyle/>
              <a:p>
                <a:pPr algn="ctr"/>
                <a:r>
                  <a:rPr lang="en-GB" sz="1400">
                    <a:latin typeface="Calibri" panose="020F0502020204030204" pitchFamily="34" charset="0"/>
                    <a:ea typeface="Calibri" panose="020F0502020204030204" pitchFamily="34" charset="0"/>
                    <a:cs typeface="Calibri" panose="020F0502020204030204" pitchFamily="34" charset="0"/>
                  </a:rPr>
                  <a:t>Stakeholder Group</a:t>
                </a:r>
              </a:p>
            </p:txBody>
          </p:sp>
        </p:grpSp>
        <p:pic>
          <p:nvPicPr>
            <p:cNvPr id="7" name="Graphic 6" descr="Cycle with people with solid fill">
              <a:extLst>
                <a:ext uri="{FF2B5EF4-FFF2-40B4-BE49-F238E27FC236}">
                  <a16:creationId xmlns:a16="http://schemas.microsoft.com/office/drawing/2014/main" id="{C9FDCB59-61CC-ABAF-8E76-6E107E2AC6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4549" y="1194644"/>
              <a:ext cx="615763" cy="615763"/>
            </a:xfrm>
            <a:prstGeom prst="rect">
              <a:avLst/>
            </a:prstGeom>
          </p:spPr>
        </p:pic>
        <p:pic>
          <p:nvPicPr>
            <p:cNvPr id="1030" name="Picture 6">
              <a:extLst>
                <a:ext uri="{FF2B5EF4-FFF2-40B4-BE49-F238E27FC236}">
                  <a16:creationId xmlns:a16="http://schemas.microsoft.com/office/drawing/2014/main" id="{0359C733-4219-5218-0D59-5C257053E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0587" y="2250819"/>
              <a:ext cx="868542" cy="2939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European Commission: Pioneering Policy-Making and Monitoring in the EU  - Policy-Insider.AI">
              <a:extLst>
                <a:ext uri="{FF2B5EF4-FFF2-40B4-BE49-F238E27FC236}">
                  <a16:creationId xmlns:a16="http://schemas.microsoft.com/office/drawing/2014/main" id="{00FC10C0-526B-EF62-B432-9E48539DC0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9617" y="2044279"/>
              <a:ext cx="1514825" cy="5248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FIEC Europe: Events">
              <a:extLst>
                <a:ext uri="{FF2B5EF4-FFF2-40B4-BE49-F238E27FC236}">
                  <a16:creationId xmlns:a16="http://schemas.microsoft.com/office/drawing/2014/main" id="{C7CF586A-E0F8-157A-5AF3-EC67C6A5D4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1770" y="2602427"/>
              <a:ext cx="1365208" cy="45665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urelectric - Wikipedia">
              <a:extLst>
                <a:ext uri="{FF2B5EF4-FFF2-40B4-BE49-F238E27FC236}">
                  <a16:creationId xmlns:a16="http://schemas.microsoft.com/office/drawing/2014/main" id="{92643DBD-DDAE-C6B1-CD28-C6A67B40E8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5066" y="3026465"/>
              <a:ext cx="15240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ome - smartEn">
              <a:extLst>
                <a:ext uri="{FF2B5EF4-FFF2-40B4-BE49-F238E27FC236}">
                  <a16:creationId xmlns:a16="http://schemas.microsoft.com/office/drawing/2014/main" id="{8E34ED11-48B8-4C85-C4E2-DC375D9993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19141" y="2715435"/>
              <a:ext cx="987481" cy="28281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Press Kit | EASE: Why Energy Storage? | EASE">
              <a:extLst>
                <a:ext uri="{FF2B5EF4-FFF2-40B4-BE49-F238E27FC236}">
                  <a16:creationId xmlns:a16="http://schemas.microsoft.com/office/drawing/2014/main" id="{F5A182B9-4EFE-4E7C-3E0D-12CD081935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63747" y="3140589"/>
              <a:ext cx="612775" cy="74171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olarPower Europe">
              <a:extLst>
                <a:ext uri="{FF2B5EF4-FFF2-40B4-BE49-F238E27FC236}">
                  <a16:creationId xmlns:a16="http://schemas.microsoft.com/office/drawing/2014/main" id="{DC345D8E-D050-E285-487D-F057728A70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3493" y="3511447"/>
              <a:ext cx="1327146" cy="49042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bout us | WindEurope">
              <a:extLst>
                <a:ext uri="{FF2B5EF4-FFF2-40B4-BE49-F238E27FC236}">
                  <a16:creationId xmlns:a16="http://schemas.microsoft.com/office/drawing/2014/main" id="{78040992-FFCE-8E06-190B-75BF1C28BC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20587" y="4050330"/>
              <a:ext cx="948126" cy="43044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ydrogen Europe - Brussel">
              <a:extLst>
                <a:ext uri="{FF2B5EF4-FFF2-40B4-BE49-F238E27FC236}">
                  <a16:creationId xmlns:a16="http://schemas.microsoft.com/office/drawing/2014/main" id="{674DB394-43D7-C35C-C46B-3886ACF03E3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44968" y="4604871"/>
              <a:ext cx="1162050" cy="47208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Global Smart Energy Federation |">
              <a:extLst>
                <a:ext uri="{FF2B5EF4-FFF2-40B4-BE49-F238E27FC236}">
                  <a16:creationId xmlns:a16="http://schemas.microsoft.com/office/drawing/2014/main" id="{14DE0416-F012-2AEE-849A-0A2E575421B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03194" y="3952477"/>
              <a:ext cx="1622557" cy="49042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FLORENCE SCHOOL OF REGULATION (FSR) - European Commission">
              <a:extLst>
                <a:ext uri="{FF2B5EF4-FFF2-40B4-BE49-F238E27FC236}">
                  <a16:creationId xmlns:a16="http://schemas.microsoft.com/office/drawing/2014/main" id="{1EBCE4E9-8342-1E12-80A8-3BFF839E79D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52468" y="5359709"/>
              <a:ext cx="1622557" cy="44282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limate Action Network (CAN) Europe | LinkedIn">
              <a:extLst>
                <a:ext uri="{FF2B5EF4-FFF2-40B4-BE49-F238E27FC236}">
                  <a16:creationId xmlns:a16="http://schemas.microsoft.com/office/drawing/2014/main" id="{A5C892DE-5E44-FD82-0A54-969588CA4D23}"/>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6448" t="15404" r="20532" b="12011"/>
            <a:stretch/>
          </p:blipFill>
          <p:spPr bwMode="auto">
            <a:xfrm>
              <a:off x="8911770" y="5238926"/>
              <a:ext cx="730067" cy="840867"/>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About - E3G">
              <a:extLst>
                <a:ext uri="{FF2B5EF4-FFF2-40B4-BE49-F238E27FC236}">
                  <a16:creationId xmlns:a16="http://schemas.microsoft.com/office/drawing/2014/main" id="{238D529F-B813-65B3-5110-A937D9E90F5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94785" y="4510907"/>
              <a:ext cx="1016232" cy="6435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129FD8E2-4AD3-86B1-77DF-D15F99A9113D}"/>
              </a:ext>
            </a:extLst>
          </p:cNvPr>
          <p:cNvGrpSpPr/>
          <p:nvPr/>
        </p:nvGrpSpPr>
        <p:grpSpPr>
          <a:xfrm>
            <a:off x="498780" y="1773399"/>
            <a:ext cx="7109524" cy="4579626"/>
            <a:chOff x="1380594" y="2008464"/>
            <a:chExt cx="7109524" cy="4579626"/>
          </a:xfrm>
        </p:grpSpPr>
        <p:sp>
          <p:nvSpPr>
            <p:cNvPr id="16" name="Rectangle 15">
              <a:extLst>
                <a:ext uri="{FF2B5EF4-FFF2-40B4-BE49-F238E27FC236}">
                  <a16:creationId xmlns:a16="http://schemas.microsoft.com/office/drawing/2014/main" id="{26DF0AFF-BCB4-5BE4-A102-2A6D860264E1}"/>
                </a:ext>
              </a:extLst>
            </p:cNvPr>
            <p:cNvSpPr/>
            <p:nvPr/>
          </p:nvSpPr>
          <p:spPr>
            <a:xfrm>
              <a:off x="1697216" y="2353692"/>
              <a:ext cx="2693809" cy="139201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Blueprint with solid fill">
              <a:extLst>
                <a:ext uri="{FF2B5EF4-FFF2-40B4-BE49-F238E27FC236}">
                  <a16:creationId xmlns:a16="http://schemas.microsoft.com/office/drawing/2014/main" id="{DEBCCE2F-6E34-C956-4EA9-3D2F23BF578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34657" y="2666735"/>
              <a:ext cx="540525" cy="540525"/>
            </a:xfrm>
            <a:prstGeom prst="rect">
              <a:avLst/>
            </a:prstGeom>
          </p:spPr>
        </p:pic>
        <p:sp>
          <p:nvSpPr>
            <p:cNvPr id="17" name="TextBox 16">
              <a:extLst>
                <a:ext uri="{FF2B5EF4-FFF2-40B4-BE49-F238E27FC236}">
                  <a16:creationId xmlns:a16="http://schemas.microsoft.com/office/drawing/2014/main" id="{6629589A-947D-D0BD-5B00-13864A30FC14}"/>
                </a:ext>
              </a:extLst>
            </p:cNvPr>
            <p:cNvSpPr txBox="1"/>
            <p:nvPr/>
          </p:nvSpPr>
          <p:spPr>
            <a:xfrm>
              <a:off x="2430355" y="2176312"/>
              <a:ext cx="1227526" cy="307777"/>
            </a:xfrm>
            <a:prstGeom prst="rect">
              <a:avLst/>
            </a:prstGeom>
            <a:solidFill>
              <a:schemeClr val="tx2">
                <a:lumMod val="20000"/>
                <a:lumOff val="80000"/>
              </a:schemeClr>
            </a:solidFill>
          </p:spPr>
          <p:txBody>
            <a:bodyPr wrap="square" rtlCol="0">
              <a:spAutoFit/>
            </a:bodyPr>
            <a:lstStyle/>
            <a:p>
              <a:pPr algn="ctr"/>
              <a:r>
                <a:rPr lang="en-GB" sz="1400">
                  <a:latin typeface="Calibri" panose="020F0502020204030204" pitchFamily="34" charset="0"/>
                  <a:ea typeface="Calibri" panose="020F0502020204030204" pitchFamily="34" charset="0"/>
                  <a:cs typeface="Calibri" panose="020F0502020204030204" pitchFamily="34" charset="0"/>
                </a:rPr>
                <a:t>Drafting Team</a:t>
              </a:r>
            </a:p>
          </p:txBody>
        </p:sp>
        <p:pic>
          <p:nvPicPr>
            <p:cNvPr id="1026" name="Picture 2" descr="ENTSO-E Annual Report 2018 — All the facts about Electricity in Europe">
              <a:extLst>
                <a:ext uri="{FF2B5EF4-FFF2-40B4-BE49-F238E27FC236}">
                  <a16:creationId xmlns:a16="http://schemas.microsoft.com/office/drawing/2014/main" id="{E98E1430-B0CF-278F-5DE4-1026F3628C7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27053" y="2560006"/>
              <a:ext cx="1227526" cy="369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SO Entity – Pillar of Europe's Energy Transition">
              <a:extLst>
                <a:ext uri="{FF2B5EF4-FFF2-40B4-BE49-F238E27FC236}">
                  <a16:creationId xmlns:a16="http://schemas.microsoft.com/office/drawing/2014/main" id="{A1C16A47-55C3-715B-52F4-9A73BEEC4F8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27053" y="3089627"/>
              <a:ext cx="947738" cy="50621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29F440AF-05B0-63EB-1E02-CC7D59EF93B7}"/>
                </a:ext>
              </a:extLst>
            </p:cNvPr>
            <p:cNvGrpSpPr/>
            <p:nvPr/>
          </p:nvGrpSpPr>
          <p:grpSpPr>
            <a:xfrm>
              <a:off x="1697215" y="4707735"/>
              <a:ext cx="2693809" cy="1569393"/>
              <a:chOff x="1697216" y="4316748"/>
              <a:chExt cx="2693809" cy="1569393"/>
            </a:xfrm>
          </p:grpSpPr>
          <p:sp>
            <p:nvSpPr>
              <p:cNvPr id="18" name="Rectangle 17">
                <a:extLst>
                  <a:ext uri="{FF2B5EF4-FFF2-40B4-BE49-F238E27FC236}">
                    <a16:creationId xmlns:a16="http://schemas.microsoft.com/office/drawing/2014/main" id="{4BA82D0B-4B65-3911-2A9E-2C0E37C42154}"/>
                  </a:ext>
                </a:extLst>
              </p:cNvPr>
              <p:cNvSpPr/>
              <p:nvPr/>
            </p:nvSpPr>
            <p:spPr>
              <a:xfrm>
                <a:off x="1697216" y="4494128"/>
                <a:ext cx="2693809" cy="139201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A91681B-3C81-37EC-841C-C59478256129}"/>
                  </a:ext>
                </a:extLst>
              </p:cNvPr>
              <p:cNvSpPr txBox="1"/>
              <p:nvPr/>
            </p:nvSpPr>
            <p:spPr>
              <a:xfrm>
                <a:off x="2113599" y="4316748"/>
                <a:ext cx="1861041" cy="307777"/>
              </a:xfrm>
              <a:prstGeom prst="rect">
                <a:avLst/>
              </a:prstGeom>
              <a:solidFill>
                <a:schemeClr val="tx2">
                  <a:lumMod val="20000"/>
                  <a:lumOff val="80000"/>
                </a:schemeClr>
              </a:solidFill>
            </p:spPr>
            <p:txBody>
              <a:bodyPr wrap="square" rtlCol="0">
                <a:spAutoFit/>
              </a:bodyPr>
              <a:lstStyle/>
              <a:p>
                <a:pPr algn="ctr"/>
                <a:r>
                  <a:rPr lang="en-GB" sz="1400">
                    <a:latin typeface="Calibri" panose="020F0502020204030204" pitchFamily="34" charset="0"/>
                    <a:ea typeface="Calibri" panose="020F0502020204030204" pitchFamily="34" charset="0"/>
                    <a:cs typeface="Calibri" panose="020F0502020204030204" pitchFamily="34" charset="0"/>
                  </a:rPr>
                  <a:t>Observer Members</a:t>
                </a:r>
              </a:p>
            </p:txBody>
          </p:sp>
          <p:pic>
            <p:nvPicPr>
              <p:cNvPr id="21" name="Picture 2" descr="ENTSO-E Annual Report 2018 — All the facts about Electricity in Europe">
                <a:extLst>
                  <a:ext uri="{FF2B5EF4-FFF2-40B4-BE49-F238E27FC236}">
                    <a16:creationId xmlns:a16="http://schemas.microsoft.com/office/drawing/2014/main" id="{58FDB5FD-A1E9-5E0C-3E99-D712A86315C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27053" y="4700442"/>
                <a:ext cx="1227526" cy="3693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DSO Entity – Pillar of Europe's Energy Transition">
                <a:extLst>
                  <a:ext uri="{FF2B5EF4-FFF2-40B4-BE49-F238E27FC236}">
                    <a16:creationId xmlns:a16="http://schemas.microsoft.com/office/drawing/2014/main" id="{7FA74C8B-1CAC-50DB-07E1-88C8C09C49C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27053" y="5230063"/>
                <a:ext cx="947738" cy="50621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Magnifying glass with solid fill">
                <a:extLst>
                  <a:ext uri="{FF2B5EF4-FFF2-40B4-BE49-F238E27FC236}">
                    <a16:creationId xmlns:a16="http://schemas.microsoft.com/office/drawing/2014/main" id="{E0A85666-3BF5-AE52-34EF-91E6B433AA5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844077" y="4960557"/>
                <a:ext cx="478650" cy="478650"/>
              </a:xfrm>
              <a:prstGeom prst="rect">
                <a:avLst/>
              </a:prstGeom>
            </p:spPr>
          </p:pic>
        </p:grpSp>
        <p:cxnSp>
          <p:nvCxnSpPr>
            <p:cNvPr id="27" name="Straight Arrow Connector 26">
              <a:extLst>
                <a:ext uri="{FF2B5EF4-FFF2-40B4-BE49-F238E27FC236}">
                  <a16:creationId xmlns:a16="http://schemas.microsoft.com/office/drawing/2014/main" id="{D63A82C9-6563-5604-61BD-7E8081BFF555}"/>
                </a:ext>
              </a:extLst>
            </p:cNvPr>
            <p:cNvCxnSpPr>
              <a:stCxn id="16" idx="2"/>
              <a:endCxn id="20" idx="0"/>
            </p:cNvCxnSpPr>
            <p:nvPr/>
          </p:nvCxnSpPr>
          <p:spPr>
            <a:xfrm flipH="1">
              <a:off x="3044119" y="3745705"/>
              <a:ext cx="2" cy="9620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3" name="Group 42">
              <a:extLst>
                <a:ext uri="{FF2B5EF4-FFF2-40B4-BE49-F238E27FC236}">
                  <a16:creationId xmlns:a16="http://schemas.microsoft.com/office/drawing/2014/main" id="{16F41E22-0676-D1E0-5D87-A70EB429B03A}"/>
                </a:ext>
              </a:extLst>
            </p:cNvPr>
            <p:cNvGrpSpPr/>
            <p:nvPr/>
          </p:nvGrpSpPr>
          <p:grpSpPr>
            <a:xfrm>
              <a:off x="5439141" y="3316192"/>
              <a:ext cx="2693809" cy="1569393"/>
              <a:chOff x="5381392" y="3595837"/>
              <a:chExt cx="2693809" cy="1569393"/>
            </a:xfrm>
          </p:grpSpPr>
          <p:sp>
            <p:nvSpPr>
              <p:cNvPr id="29" name="Rectangle 28">
                <a:extLst>
                  <a:ext uri="{FF2B5EF4-FFF2-40B4-BE49-F238E27FC236}">
                    <a16:creationId xmlns:a16="http://schemas.microsoft.com/office/drawing/2014/main" id="{173C196C-4428-03FD-2DCB-97134250BDF2}"/>
                  </a:ext>
                </a:extLst>
              </p:cNvPr>
              <p:cNvSpPr/>
              <p:nvPr/>
            </p:nvSpPr>
            <p:spPr>
              <a:xfrm>
                <a:off x="5381392" y="3773217"/>
                <a:ext cx="2693809" cy="139201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5A25BAFC-CA94-1744-C8C3-7E0A03987692}"/>
                  </a:ext>
                </a:extLst>
              </p:cNvPr>
              <p:cNvSpPr txBox="1"/>
              <p:nvPr/>
            </p:nvSpPr>
            <p:spPr>
              <a:xfrm>
                <a:off x="5797775" y="3595837"/>
                <a:ext cx="1861041" cy="307777"/>
              </a:xfrm>
              <a:prstGeom prst="rect">
                <a:avLst/>
              </a:prstGeom>
              <a:solidFill>
                <a:schemeClr val="tx2">
                  <a:lumMod val="20000"/>
                  <a:lumOff val="80000"/>
                </a:schemeClr>
              </a:solidFill>
            </p:spPr>
            <p:txBody>
              <a:bodyPr wrap="square" rtlCol="0">
                <a:spAutoFit/>
              </a:bodyPr>
              <a:lstStyle/>
              <a:p>
                <a:pPr algn="ctr"/>
                <a:r>
                  <a:rPr lang="en-GB" sz="1400">
                    <a:latin typeface="Calibri" panose="020F0502020204030204" pitchFamily="34" charset="0"/>
                    <a:ea typeface="Calibri" panose="020F0502020204030204" pitchFamily="34" charset="0"/>
                    <a:cs typeface="Calibri" panose="020F0502020204030204" pitchFamily="34" charset="0"/>
                  </a:rPr>
                  <a:t>Secretariat</a:t>
                </a:r>
              </a:p>
            </p:txBody>
          </p:sp>
          <p:pic>
            <p:nvPicPr>
              <p:cNvPr id="31" name="Picture 2" descr="ENTSO-E Annual Report 2018 — All the facts about Electricity in Europe">
                <a:extLst>
                  <a:ext uri="{FF2B5EF4-FFF2-40B4-BE49-F238E27FC236}">
                    <a16:creationId xmlns:a16="http://schemas.microsoft.com/office/drawing/2014/main" id="{DD7B3649-1DAA-37E3-2742-4D576F318EB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11229" y="3979531"/>
                <a:ext cx="1227526" cy="3693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DSO Entity – Pillar of Europe's Energy Transition">
                <a:extLst>
                  <a:ext uri="{FF2B5EF4-FFF2-40B4-BE49-F238E27FC236}">
                    <a16:creationId xmlns:a16="http://schemas.microsoft.com/office/drawing/2014/main" id="{DF49A692-1E12-E6AA-DDF0-CB5BF244E23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11229" y="4509152"/>
                <a:ext cx="947738" cy="50621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Greek Temple with solid fill">
                <a:extLst>
                  <a:ext uri="{FF2B5EF4-FFF2-40B4-BE49-F238E27FC236}">
                    <a16:creationId xmlns:a16="http://schemas.microsoft.com/office/drawing/2014/main" id="{9B12C2C4-177A-5222-B927-E592F6BBFB9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601177" y="4127209"/>
                <a:ext cx="633412" cy="633412"/>
              </a:xfrm>
              <a:prstGeom prst="rect">
                <a:avLst/>
              </a:prstGeom>
            </p:spPr>
          </p:pic>
        </p:grpSp>
        <p:cxnSp>
          <p:nvCxnSpPr>
            <p:cNvPr id="35" name="Connector: Elbow 34">
              <a:extLst>
                <a:ext uri="{FF2B5EF4-FFF2-40B4-BE49-F238E27FC236}">
                  <a16:creationId xmlns:a16="http://schemas.microsoft.com/office/drawing/2014/main" id="{D9EFF9B0-590F-C5FD-072B-6A0843D9E25E}"/>
                </a:ext>
              </a:extLst>
            </p:cNvPr>
            <p:cNvCxnSpPr>
              <a:cxnSpLocks/>
              <a:stCxn id="16" idx="3"/>
              <a:endCxn id="18" idx="3"/>
            </p:cNvCxnSpPr>
            <p:nvPr/>
          </p:nvCxnSpPr>
          <p:spPr>
            <a:xfrm flipH="1">
              <a:off x="4391024" y="3049699"/>
              <a:ext cx="1" cy="2531423"/>
            </a:xfrm>
            <a:prstGeom prst="bentConnector3">
              <a:avLst>
                <a:gd name="adj1" fmla="val -22860000000"/>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31A3D5FB-C4F8-42D5-EC42-3B78FDFFCC81}"/>
                </a:ext>
              </a:extLst>
            </p:cNvPr>
            <p:cNvCxnSpPr>
              <a:cxnSpLocks/>
              <a:stCxn id="29" idx="1"/>
            </p:cNvCxnSpPr>
            <p:nvPr/>
          </p:nvCxnSpPr>
          <p:spPr>
            <a:xfrm flipH="1">
              <a:off x="4627471" y="4189579"/>
              <a:ext cx="811670" cy="0"/>
            </a:xfrm>
            <a:prstGeom prst="line">
              <a:avLst/>
            </a:prstGeom>
          </p:spPr>
          <p:style>
            <a:lnRef idx="1">
              <a:schemeClr val="dk1"/>
            </a:lnRef>
            <a:fillRef idx="0">
              <a:schemeClr val="dk1"/>
            </a:fillRef>
            <a:effectRef idx="0">
              <a:schemeClr val="dk1"/>
            </a:effectRef>
            <a:fontRef idx="minor">
              <a:schemeClr val="tx1"/>
            </a:fontRef>
          </p:style>
        </p:cxnSp>
        <p:sp>
          <p:nvSpPr>
            <p:cNvPr id="52" name="Rectangle 51">
              <a:extLst>
                <a:ext uri="{FF2B5EF4-FFF2-40B4-BE49-F238E27FC236}">
                  <a16:creationId xmlns:a16="http://schemas.microsoft.com/office/drawing/2014/main" id="{6770D120-1CC7-1CFA-0F21-9C11B30C5D49}"/>
                </a:ext>
              </a:extLst>
            </p:cNvPr>
            <p:cNvSpPr/>
            <p:nvPr/>
          </p:nvSpPr>
          <p:spPr>
            <a:xfrm>
              <a:off x="1380594" y="2008464"/>
              <a:ext cx="7109524" cy="4579626"/>
            </a:xfrm>
            <a:prstGeom prst="rect">
              <a:avLst/>
            </a:prstGeom>
            <a:noFill/>
            <a:ln>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5" name="Straight Arrow Connector 54">
            <a:extLst>
              <a:ext uri="{FF2B5EF4-FFF2-40B4-BE49-F238E27FC236}">
                <a16:creationId xmlns:a16="http://schemas.microsoft.com/office/drawing/2014/main" id="{83E56D66-FFEB-D878-032B-46568ED032CB}"/>
              </a:ext>
            </a:extLst>
          </p:cNvPr>
          <p:cNvCxnSpPr>
            <a:cxnSpLocks/>
          </p:cNvCxnSpPr>
          <p:nvPr/>
        </p:nvCxnSpPr>
        <p:spPr>
          <a:xfrm>
            <a:off x="7608304" y="4063212"/>
            <a:ext cx="1048116" cy="3250"/>
          </a:xfrm>
          <a:prstGeom prst="straightConnector1">
            <a:avLst/>
          </a:prstGeom>
          <a:ln>
            <a:prstDash val="lgDashDot"/>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51146792-7728-4E33-0A45-130674B40C98}"/>
              </a:ext>
            </a:extLst>
          </p:cNvPr>
          <p:cNvCxnSpPr>
            <a:cxnSpLocks/>
          </p:cNvCxnSpPr>
          <p:nvPr/>
        </p:nvCxnSpPr>
        <p:spPr>
          <a:xfrm flipH="1">
            <a:off x="7608304" y="4157633"/>
            <a:ext cx="1048116" cy="0"/>
          </a:xfrm>
          <a:prstGeom prst="straightConnector1">
            <a:avLst/>
          </a:prstGeom>
          <a:ln w="12700">
            <a:prstDash val="dashDot"/>
            <a:tailEnd type="triangle"/>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5C212E2D-0C38-D9FD-082E-66BFCB2943D6}"/>
              </a:ext>
            </a:extLst>
          </p:cNvPr>
          <p:cNvSpPr txBox="1"/>
          <p:nvPr/>
        </p:nvSpPr>
        <p:spPr>
          <a:xfrm>
            <a:off x="498780" y="1057973"/>
            <a:ext cx="9235126" cy="584775"/>
          </a:xfrm>
          <a:prstGeom prst="rect">
            <a:avLst/>
          </a:prstGeom>
          <a:noFill/>
        </p:spPr>
        <p:txBody>
          <a:bodyPr wrap="square" lIns="91440" tIns="45720" rIns="91440" bIns="45720" anchor="t">
            <a:spAutoFit/>
          </a:bodyPr>
          <a:lstStyle/>
          <a:p>
            <a:r>
              <a:rPr lang="en-GB" sz="1600">
                <a:solidFill>
                  <a:srgbClr val="FF4D00"/>
                </a:solidFill>
                <a:latin typeface="Calibri"/>
                <a:ea typeface="Calibri"/>
                <a:cs typeface="Calibri"/>
              </a:rPr>
              <a:t>ENTSO &amp; DSO Entity established a joint Task Force in April 2024.                                                                                   The drafting Team is represented by 9 TSOs and 10 DSOs. Observer group composes of 20 TSOs and 22 DSOs</a:t>
            </a:r>
          </a:p>
        </p:txBody>
      </p:sp>
    </p:spTree>
    <p:extLst>
      <p:ext uri="{BB962C8B-B14F-4D97-AF65-F5344CB8AC3E}">
        <p14:creationId xmlns:p14="http://schemas.microsoft.com/office/powerpoint/2010/main" val="780041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EFB2-372C-C3B4-C393-09E28789BF38}"/>
              </a:ext>
            </a:extLst>
          </p:cNvPr>
          <p:cNvSpPr>
            <a:spLocks noGrp="1"/>
          </p:cNvSpPr>
          <p:nvPr>
            <p:ph type="title"/>
          </p:nvPr>
        </p:nvSpPr>
        <p:spPr>
          <a:xfrm>
            <a:off x="390480" y="247747"/>
            <a:ext cx="11617788" cy="469072"/>
          </a:xfrm>
        </p:spPr>
        <p:txBody>
          <a:bodyPr lIns="91440" tIns="45720" rIns="91440" bIns="45720" anchor="t">
            <a:normAutofit fontScale="90000"/>
          </a:bodyPr>
          <a:lstStyle/>
          <a:p>
            <a:r>
              <a:rPr lang="en-US" dirty="0">
                <a:latin typeface="Calibri"/>
                <a:ea typeface="Calibri"/>
                <a:cs typeface="Calibri"/>
              </a:rPr>
              <a:t>Development of the Flexibility Needs Assessment Methodology – Project Timeline</a:t>
            </a:r>
            <a:endParaRPr lang="en-US" dirty="0"/>
          </a:p>
        </p:txBody>
      </p:sp>
      <p:grpSp>
        <p:nvGrpSpPr>
          <p:cNvPr id="57" name="Group 56">
            <a:extLst>
              <a:ext uri="{FF2B5EF4-FFF2-40B4-BE49-F238E27FC236}">
                <a16:creationId xmlns:a16="http://schemas.microsoft.com/office/drawing/2014/main" id="{23C0B108-55D6-0092-A756-AB72B63BD708}"/>
              </a:ext>
            </a:extLst>
          </p:cNvPr>
          <p:cNvGrpSpPr/>
          <p:nvPr/>
        </p:nvGrpSpPr>
        <p:grpSpPr>
          <a:xfrm>
            <a:off x="489231" y="1563345"/>
            <a:ext cx="11414686" cy="3497599"/>
            <a:chOff x="464341" y="1492372"/>
            <a:chExt cx="12512083" cy="3847710"/>
          </a:xfrm>
        </p:grpSpPr>
        <p:sp>
          <p:nvSpPr>
            <p:cNvPr id="81" name="Rectangle: Rounded Corners 80">
              <a:extLst>
                <a:ext uri="{FF2B5EF4-FFF2-40B4-BE49-F238E27FC236}">
                  <a16:creationId xmlns:a16="http://schemas.microsoft.com/office/drawing/2014/main" id="{B147D3E4-96F2-6A2C-F9E5-71E761EC13E3}"/>
                </a:ext>
              </a:extLst>
            </p:cNvPr>
            <p:cNvSpPr/>
            <p:nvPr/>
          </p:nvSpPr>
          <p:spPr>
            <a:xfrm>
              <a:off x="826017" y="2472792"/>
              <a:ext cx="4553948" cy="2388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solidFill>
                    <a:srgbClr val="FFFFFF"/>
                  </a:solidFill>
                  <a:latin typeface="Calibri" panose="020F0502020204030204" pitchFamily="34" charset="0"/>
                  <a:ea typeface="Calibri" panose="020F0502020204030204" pitchFamily="34" charset="0"/>
                  <a:cs typeface="Calibri" panose="020F0502020204030204" pitchFamily="34" charset="0"/>
                </a:rPr>
                <a:t>M</a:t>
              </a:r>
              <a:r>
                <a:rPr kumimoji="0" lang="en-US" sz="1100" b="0" i="0" u="none" strike="noStrike" kern="1200" cap="none" spc="0" normalizeH="0" baseline="0" noProof="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ethodology</a:t>
              </a:r>
              <a:r>
                <a:rPr kumimoji="0" lang="en-US" sz="11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Development</a:t>
              </a:r>
              <a:endPar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7" name="Rectangle: Rounded Corners 36">
              <a:extLst>
                <a:ext uri="{FF2B5EF4-FFF2-40B4-BE49-F238E27FC236}">
                  <a16:creationId xmlns:a16="http://schemas.microsoft.com/office/drawing/2014/main" id="{560F8876-6B1C-3270-433E-76AB14431525}"/>
                </a:ext>
              </a:extLst>
            </p:cNvPr>
            <p:cNvSpPr/>
            <p:nvPr/>
          </p:nvSpPr>
          <p:spPr>
            <a:xfrm>
              <a:off x="4433140" y="3436344"/>
              <a:ext cx="923935" cy="238877"/>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FB7BDE3-F567-AEF1-A0BA-CBB508F3341C}"/>
                </a:ext>
              </a:extLst>
            </p:cNvPr>
            <p:cNvSpPr txBox="1"/>
            <p:nvPr/>
          </p:nvSpPr>
          <p:spPr>
            <a:xfrm>
              <a:off x="698058" y="2088651"/>
              <a:ext cx="496315" cy="276999"/>
            </a:xfrm>
            <a:prstGeom prst="rect">
              <a:avLst/>
            </a:prstGeom>
            <a:noFill/>
          </p:spPr>
          <p:txBody>
            <a:bodyPr wrap="square" lIns="91440" tIns="45720" rIns="91440" bIns="4572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rgbClr val="3A3A3F"/>
                  </a:solidFill>
                  <a:latin typeface="Calibri" panose="020F0502020204030204" pitchFamily="34" charset="0"/>
                  <a:ea typeface="Calibri" panose="020F0502020204030204" pitchFamily="34" charset="0"/>
                  <a:cs typeface="Calibri" panose="020F0502020204030204" pitchFamily="34" charset="0"/>
                </a:rPr>
                <a:t>Jul</a:t>
              </a:r>
              <a:endParaRPr lang="en-US" sz="12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ACB2D02-7CB5-8419-66B8-750676E5CC1B}"/>
                </a:ext>
              </a:extLst>
            </p:cNvPr>
            <p:cNvSpPr txBox="1"/>
            <p:nvPr/>
          </p:nvSpPr>
          <p:spPr>
            <a:xfrm>
              <a:off x="1608115" y="2088651"/>
              <a:ext cx="499433" cy="276999"/>
            </a:xfrm>
            <a:prstGeom prst="rect">
              <a:avLst/>
            </a:prstGeom>
            <a:noFill/>
          </p:spPr>
          <p:txBody>
            <a:bodyPr wrap="square" lIns="91440" tIns="45720" rIns="91440" bIns="4572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rgbClr val="3A3A3F"/>
                  </a:solidFill>
                  <a:latin typeface="Calibri" panose="020F0502020204030204" pitchFamily="34" charset="0"/>
                  <a:ea typeface="Calibri" panose="020F0502020204030204" pitchFamily="34" charset="0"/>
                  <a:cs typeface="Calibri" panose="020F0502020204030204" pitchFamily="34" charset="0"/>
                </a:rPr>
                <a:t>Aug</a:t>
              </a:r>
              <a:endParaRPr lang="en-US" sz="12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FFD4B01-7811-7E9F-DA79-5A3A653EAFC5}"/>
                </a:ext>
              </a:extLst>
            </p:cNvPr>
            <p:cNvSpPr txBox="1"/>
            <p:nvPr/>
          </p:nvSpPr>
          <p:spPr>
            <a:xfrm>
              <a:off x="2526546" y="2088651"/>
              <a:ext cx="500335" cy="276999"/>
            </a:xfrm>
            <a:prstGeom prst="rect">
              <a:avLst/>
            </a:prstGeom>
            <a:noFill/>
          </p:spPr>
          <p:txBody>
            <a:bodyPr wrap="square" lIns="91440" tIns="45720" rIns="91440" bIns="4572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rgbClr val="3A3A3F"/>
                  </a:solidFill>
                  <a:latin typeface="Calibri" panose="020F0502020204030204" pitchFamily="34" charset="0"/>
                  <a:ea typeface="Calibri" panose="020F0502020204030204" pitchFamily="34" charset="0"/>
                  <a:cs typeface="Calibri" panose="020F0502020204030204" pitchFamily="34" charset="0"/>
                </a:rPr>
                <a:t>Sept</a:t>
              </a:r>
              <a:endParaRPr lang="en-US" sz="12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B935656-9833-BC76-09E8-09642906EBA7}"/>
                </a:ext>
              </a:extLst>
            </p:cNvPr>
            <p:cNvCxnSpPr>
              <a:cxnSpLocks/>
            </p:cNvCxnSpPr>
            <p:nvPr/>
          </p:nvCxnSpPr>
          <p:spPr>
            <a:xfrm>
              <a:off x="470480" y="2089051"/>
              <a:ext cx="12505944" cy="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F6FE25E-2EF4-97FF-74B1-D88D77835D13}"/>
                </a:ext>
              </a:extLst>
            </p:cNvPr>
            <p:cNvSpPr txBox="1"/>
            <p:nvPr/>
          </p:nvSpPr>
          <p:spPr>
            <a:xfrm>
              <a:off x="8528074" y="1539227"/>
              <a:ext cx="67197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rPr>
                <a:t>2025</a:t>
              </a:r>
              <a:endParaRPr kumimoji="0" lang="en-GB" sz="18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561BA165-4EF0-0995-AF12-7C77BE0BA2F9}"/>
                </a:ext>
              </a:extLst>
            </p:cNvPr>
            <p:cNvCxnSpPr>
              <a:cxnSpLocks/>
            </p:cNvCxnSpPr>
            <p:nvPr/>
          </p:nvCxnSpPr>
          <p:spPr>
            <a:xfrm>
              <a:off x="6076211" y="1784253"/>
              <a:ext cx="0" cy="45811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E08716C-96DA-ECF2-D5C2-C6977F5B1C59}"/>
                </a:ext>
              </a:extLst>
            </p:cNvPr>
            <p:cNvSpPr txBox="1"/>
            <p:nvPr/>
          </p:nvSpPr>
          <p:spPr>
            <a:xfrm>
              <a:off x="2995279" y="1492372"/>
              <a:ext cx="67197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rPr>
                <a:t>2024</a:t>
              </a:r>
              <a:endParaRPr kumimoji="0" lang="en-GB" sz="18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74" name="Straight Connector 73">
              <a:extLst>
                <a:ext uri="{FF2B5EF4-FFF2-40B4-BE49-F238E27FC236}">
                  <a16:creationId xmlns:a16="http://schemas.microsoft.com/office/drawing/2014/main" id="{922F30A4-F5ED-4C74-B626-CC7BEBCD59F8}"/>
                </a:ext>
              </a:extLst>
            </p:cNvPr>
            <p:cNvCxnSpPr>
              <a:cxnSpLocks/>
            </p:cNvCxnSpPr>
            <p:nvPr/>
          </p:nvCxnSpPr>
          <p:spPr>
            <a:xfrm>
              <a:off x="8879076" y="2090113"/>
              <a:ext cx="0" cy="1796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ADD3317B-20B7-467C-8D4E-E3C49D3F8D93}"/>
                </a:ext>
              </a:extLst>
            </p:cNvPr>
            <p:cNvSpPr txBox="1"/>
            <p:nvPr/>
          </p:nvSpPr>
          <p:spPr>
            <a:xfrm>
              <a:off x="7254118" y="1781578"/>
              <a:ext cx="4470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rPr>
                <a:t>Q1</a:t>
              </a:r>
              <a:endParaRPr kumimoji="0" lang="en-GB" sz="12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9" name="TextBox 78">
              <a:extLst>
                <a:ext uri="{FF2B5EF4-FFF2-40B4-BE49-F238E27FC236}">
                  <a16:creationId xmlns:a16="http://schemas.microsoft.com/office/drawing/2014/main" id="{D05EC661-73C4-9171-035B-471A94FA78A2}"/>
                </a:ext>
              </a:extLst>
            </p:cNvPr>
            <p:cNvSpPr txBox="1"/>
            <p:nvPr/>
          </p:nvSpPr>
          <p:spPr>
            <a:xfrm>
              <a:off x="11061550" y="1781578"/>
              <a:ext cx="447052" cy="2770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rPr>
                <a:t>Q2</a:t>
              </a:r>
              <a:endParaRPr kumimoji="0" lang="en-GB" sz="12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84" name="Straight Connector 83">
              <a:extLst>
                <a:ext uri="{FF2B5EF4-FFF2-40B4-BE49-F238E27FC236}">
                  <a16:creationId xmlns:a16="http://schemas.microsoft.com/office/drawing/2014/main" id="{73A03D2C-F603-EE2D-FC86-A92A5B1829B5}"/>
                </a:ext>
              </a:extLst>
            </p:cNvPr>
            <p:cNvCxnSpPr>
              <a:cxnSpLocks/>
            </p:cNvCxnSpPr>
            <p:nvPr/>
          </p:nvCxnSpPr>
          <p:spPr>
            <a:xfrm>
              <a:off x="470481" y="2084928"/>
              <a:ext cx="0" cy="17969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B8723C5-3B33-4D9A-D63E-0BB6006CA92D}"/>
                </a:ext>
              </a:extLst>
            </p:cNvPr>
            <p:cNvCxnSpPr>
              <a:cxnSpLocks/>
            </p:cNvCxnSpPr>
            <p:nvPr/>
          </p:nvCxnSpPr>
          <p:spPr>
            <a:xfrm>
              <a:off x="3273346" y="2090113"/>
              <a:ext cx="0" cy="1796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5CD6DA7F-F76B-6CC9-D6B7-9CDF5E4B6478}"/>
                </a:ext>
              </a:extLst>
            </p:cNvPr>
            <p:cNvSpPr txBox="1"/>
            <p:nvPr/>
          </p:nvSpPr>
          <p:spPr>
            <a:xfrm>
              <a:off x="1648388" y="1781578"/>
              <a:ext cx="4470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rPr>
                <a:t>Q3</a:t>
              </a:r>
              <a:endParaRPr kumimoji="0" lang="en-GB" sz="12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0" name="TextBox 89">
              <a:extLst>
                <a:ext uri="{FF2B5EF4-FFF2-40B4-BE49-F238E27FC236}">
                  <a16:creationId xmlns:a16="http://schemas.microsoft.com/office/drawing/2014/main" id="{04AEF674-6C95-A378-BBC4-27B8A3B19B3D}"/>
                </a:ext>
              </a:extLst>
            </p:cNvPr>
            <p:cNvSpPr txBox="1"/>
            <p:nvPr/>
          </p:nvSpPr>
          <p:spPr>
            <a:xfrm>
              <a:off x="4451253" y="1781578"/>
              <a:ext cx="4470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rPr>
                <a:t>Q4</a:t>
              </a:r>
              <a:endParaRPr kumimoji="0" lang="en-GB" sz="12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75" name="Graphic 174" descr="Stopwatch with solid fill">
              <a:extLst>
                <a:ext uri="{FF2B5EF4-FFF2-40B4-BE49-F238E27FC236}">
                  <a16:creationId xmlns:a16="http://schemas.microsoft.com/office/drawing/2014/main" id="{9D96B039-08E2-4AA2-468C-433663B0C8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4341" y="2400109"/>
              <a:ext cx="363032" cy="363032"/>
            </a:xfrm>
            <a:prstGeom prst="rect">
              <a:avLst/>
            </a:prstGeom>
          </p:spPr>
        </p:pic>
        <p:cxnSp>
          <p:nvCxnSpPr>
            <p:cNvPr id="5" name="Straight Connector 4">
              <a:extLst>
                <a:ext uri="{FF2B5EF4-FFF2-40B4-BE49-F238E27FC236}">
                  <a16:creationId xmlns:a16="http://schemas.microsoft.com/office/drawing/2014/main" id="{7992A3E5-B967-08C7-ABD2-D4341F8A2F9D}"/>
                </a:ext>
              </a:extLst>
            </p:cNvPr>
            <p:cNvCxnSpPr>
              <a:cxnSpLocks/>
            </p:cNvCxnSpPr>
            <p:nvPr/>
          </p:nvCxnSpPr>
          <p:spPr>
            <a:xfrm>
              <a:off x="11681941" y="2090113"/>
              <a:ext cx="0" cy="17969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86AD4F6-7E45-A17A-3FDF-B830CEB6D846}"/>
                </a:ext>
              </a:extLst>
            </p:cNvPr>
            <p:cNvCxnSpPr>
              <a:cxnSpLocks/>
            </p:cNvCxnSpPr>
            <p:nvPr/>
          </p:nvCxnSpPr>
          <p:spPr>
            <a:xfrm>
              <a:off x="2282028" y="2092116"/>
              <a:ext cx="0" cy="17969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F3AC79-30EB-8D54-CB5C-DCD97E5007A7}"/>
                </a:ext>
              </a:extLst>
            </p:cNvPr>
            <p:cNvCxnSpPr>
              <a:cxnSpLocks/>
            </p:cNvCxnSpPr>
            <p:nvPr/>
          </p:nvCxnSpPr>
          <p:spPr>
            <a:xfrm>
              <a:off x="1433764" y="2070550"/>
              <a:ext cx="0" cy="1796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20E0DCD-93D4-6F5B-D853-F0D58E022A25}"/>
                </a:ext>
              </a:extLst>
            </p:cNvPr>
            <p:cNvSpPr txBox="1"/>
            <p:nvPr/>
          </p:nvSpPr>
          <p:spPr>
            <a:xfrm>
              <a:off x="3505167" y="2088651"/>
              <a:ext cx="496315" cy="276999"/>
            </a:xfrm>
            <a:prstGeom prst="rect">
              <a:avLst/>
            </a:prstGeom>
            <a:noFill/>
          </p:spPr>
          <p:txBody>
            <a:bodyPr wrap="square" lIns="91440" tIns="45720" rIns="91440" bIns="45720" rtlCol="0" anchor="ctr">
              <a:spAutoFit/>
            </a:bodyPr>
            <a:lstStyle/>
            <a:p>
              <a:pPr algn="ctr">
                <a:defRPr/>
              </a:pPr>
              <a:r>
                <a:rPr lang="en-US" sz="1200">
                  <a:solidFill>
                    <a:srgbClr val="3A3A3F"/>
                  </a:solidFill>
                  <a:latin typeface="Calibri" panose="020F0502020204030204" pitchFamily="34" charset="0"/>
                  <a:ea typeface="Calibri" panose="020F0502020204030204" pitchFamily="34" charset="0"/>
                  <a:cs typeface="Calibri" panose="020F0502020204030204" pitchFamily="34" charset="0"/>
                </a:rPr>
                <a:t>Oct</a:t>
              </a:r>
              <a:endParaRPr lang="en-US" sz="12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4B270A92-BE1F-B18D-81FA-AB0F6147F5EB}"/>
                </a:ext>
              </a:extLst>
            </p:cNvPr>
            <p:cNvSpPr txBox="1"/>
            <p:nvPr/>
          </p:nvSpPr>
          <p:spPr>
            <a:xfrm>
              <a:off x="4415224" y="2088651"/>
              <a:ext cx="499433" cy="276999"/>
            </a:xfrm>
            <a:prstGeom prst="rect">
              <a:avLst/>
            </a:prstGeom>
            <a:noFill/>
          </p:spPr>
          <p:txBody>
            <a:bodyPr wrap="square" lIns="91440" tIns="45720" rIns="91440" bIns="4572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rgbClr val="3A3A3F"/>
                  </a:solidFill>
                  <a:latin typeface="Calibri" panose="020F0502020204030204" pitchFamily="34" charset="0"/>
                  <a:ea typeface="Calibri" panose="020F0502020204030204" pitchFamily="34" charset="0"/>
                  <a:cs typeface="Calibri" panose="020F0502020204030204" pitchFamily="34" charset="0"/>
                </a:rPr>
                <a:t>Nov</a:t>
              </a:r>
              <a:endParaRPr lang="en-US" sz="12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AECE0642-E7A9-EA86-7759-4CF049560BF8}"/>
                </a:ext>
              </a:extLst>
            </p:cNvPr>
            <p:cNvSpPr txBox="1"/>
            <p:nvPr/>
          </p:nvSpPr>
          <p:spPr>
            <a:xfrm>
              <a:off x="5333655" y="2088651"/>
              <a:ext cx="500335" cy="276999"/>
            </a:xfrm>
            <a:prstGeom prst="rect">
              <a:avLst/>
            </a:prstGeom>
            <a:noFill/>
          </p:spPr>
          <p:txBody>
            <a:bodyPr wrap="square" lIns="91440" tIns="45720" rIns="91440" bIns="4572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rgbClr val="3A3A3F"/>
                  </a:solidFill>
                  <a:latin typeface="Calibri" panose="020F0502020204030204" pitchFamily="34" charset="0"/>
                  <a:ea typeface="Calibri" panose="020F0502020204030204" pitchFamily="34" charset="0"/>
                  <a:cs typeface="Calibri" panose="020F0502020204030204" pitchFamily="34" charset="0"/>
                </a:rPr>
                <a:t>Dec</a:t>
              </a:r>
              <a:endParaRPr lang="en-US" sz="12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340FB777-2A79-A4FA-4039-B79FDC3ACC14}"/>
                </a:ext>
              </a:extLst>
            </p:cNvPr>
            <p:cNvCxnSpPr>
              <a:cxnSpLocks/>
            </p:cNvCxnSpPr>
            <p:nvPr/>
          </p:nvCxnSpPr>
          <p:spPr>
            <a:xfrm>
              <a:off x="5089137" y="2101948"/>
              <a:ext cx="0" cy="17969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04DB558-7A67-585E-1DBD-3B91D8CE205E}"/>
                </a:ext>
              </a:extLst>
            </p:cNvPr>
            <p:cNvCxnSpPr>
              <a:cxnSpLocks/>
            </p:cNvCxnSpPr>
            <p:nvPr/>
          </p:nvCxnSpPr>
          <p:spPr>
            <a:xfrm>
              <a:off x="4240873" y="2080382"/>
              <a:ext cx="0" cy="1796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11BF250-4F36-8671-FBA9-5569A4421A63}"/>
                </a:ext>
              </a:extLst>
            </p:cNvPr>
            <p:cNvSpPr txBox="1"/>
            <p:nvPr/>
          </p:nvSpPr>
          <p:spPr>
            <a:xfrm>
              <a:off x="6312276" y="2088651"/>
              <a:ext cx="496315" cy="276999"/>
            </a:xfrm>
            <a:prstGeom prst="rect">
              <a:avLst/>
            </a:prstGeom>
            <a:noFill/>
          </p:spPr>
          <p:txBody>
            <a:bodyPr wrap="square" lIns="91440" tIns="45720" rIns="91440" bIns="4572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rgbClr val="3A3A3F"/>
                  </a:solidFill>
                  <a:latin typeface="Calibri" panose="020F0502020204030204" pitchFamily="34" charset="0"/>
                  <a:ea typeface="Calibri" panose="020F0502020204030204" pitchFamily="34" charset="0"/>
                  <a:cs typeface="Calibri" panose="020F0502020204030204" pitchFamily="34" charset="0"/>
                </a:rPr>
                <a:t>Jan</a:t>
              </a:r>
              <a:endParaRPr lang="en-US" sz="12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5BCE9E4D-8716-CE80-3390-776B3665DA12}"/>
                </a:ext>
              </a:extLst>
            </p:cNvPr>
            <p:cNvSpPr txBox="1"/>
            <p:nvPr/>
          </p:nvSpPr>
          <p:spPr>
            <a:xfrm>
              <a:off x="7222333" y="2088651"/>
              <a:ext cx="499433" cy="276999"/>
            </a:xfrm>
            <a:prstGeom prst="rect">
              <a:avLst/>
            </a:prstGeom>
            <a:noFill/>
          </p:spPr>
          <p:txBody>
            <a:bodyPr wrap="square" lIns="91440" tIns="45720" rIns="91440" bIns="45720" rtlCol="0" anchor="ctr">
              <a:spAutoFit/>
            </a:bodyPr>
            <a:lstStyle/>
            <a:p>
              <a:pPr marL="0" marR="0" lvl="0" indent="0" algn="ctr" defTabSz="457200">
                <a:lnSpc>
                  <a:spcPct val="100000"/>
                </a:lnSpc>
                <a:spcBef>
                  <a:spcPts val="0"/>
                </a:spcBef>
                <a:spcAft>
                  <a:spcPts val="0"/>
                </a:spcAft>
                <a:buNone/>
                <a:tabLst/>
                <a:defRPr/>
              </a:pPr>
              <a:r>
                <a:rPr lang="en-US" sz="1200">
                  <a:solidFill>
                    <a:srgbClr val="3A3A3F"/>
                  </a:solidFill>
                  <a:latin typeface="Calibri" panose="020F0502020204030204" pitchFamily="34" charset="0"/>
                  <a:ea typeface="Calibri" panose="020F0502020204030204" pitchFamily="34" charset="0"/>
                  <a:cs typeface="Calibri" panose="020F0502020204030204" pitchFamily="34" charset="0"/>
                </a:rPr>
                <a:t>Feb</a:t>
              </a:r>
              <a:endParaRPr lang="en-US" sz="1200">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D9EB1153-2266-A1A3-7F1A-0FADED779A80}"/>
                </a:ext>
              </a:extLst>
            </p:cNvPr>
            <p:cNvSpPr txBox="1"/>
            <p:nvPr/>
          </p:nvSpPr>
          <p:spPr>
            <a:xfrm>
              <a:off x="8135848" y="2088651"/>
              <a:ext cx="500335" cy="276999"/>
            </a:xfrm>
            <a:prstGeom prst="rect">
              <a:avLst/>
            </a:prstGeom>
            <a:noFill/>
          </p:spPr>
          <p:txBody>
            <a:bodyPr wrap="square" lIns="91440" tIns="45720" rIns="91440" bIns="45720" rtlCol="0" anchor="ctr">
              <a:spAutoFit/>
            </a:bodyPr>
            <a:lstStyle/>
            <a:p>
              <a:pPr marL="0" marR="0" lvl="0" indent="0" algn="ctr" defTabSz="457200">
                <a:lnSpc>
                  <a:spcPct val="100000"/>
                </a:lnSpc>
                <a:spcBef>
                  <a:spcPts val="0"/>
                </a:spcBef>
                <a:spcAft>
                  <a:spcPts val="0"/>
                </a:spcAft>
                <a:buNone/>
                <a:tabLst/>
                <a:defRPr/>
              </a:pPr>
              <a:r>
                <a:rPr lang="en-US" sz="1200">
                  <a:solidFill>
                    <a:srgbClr val="3A3A3F"/>
                  </a:solidFill>
                  <a:latin typeface="Calibri" panose="020F0502020204030204" pitchFamily="34" charset="0"/>
                  <a:ea typeface="Calibri" panose="020F0502020204030204" pitchFamily="34" charset="0"/>
                  <a:cs typeface="Calibri" panose="020F0502020204030204" pitchFamily="34" charset="0"/>
                </a:rPr>
                <a:t>Mar</a:t>
              </a:r>
              <a:endParaRPr lang="en-US">
                <a:latin typeface="Calibri" panose="020F0502020204030204" pitchFamily="34" charset="0"/>
                <a:ea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939CE416-EDBD-5A8C-B4E4-566989E6A6EF}"/>
                </a:ext>
              </a:extLst>
            </p:cNvPr>
            <p:cNvCxnSpPr>
              <a:cxnSpLocks/>
            </p:cNvCxnSpPr>
            <p:nvPr/>
          </p:nvCxnSpPr>
          <p:spPr>
            <a:xfrm>
              <a:off x="7896246" y="2097031"/>
              <a:ext cx="0" cy="17969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6BED14-E502-0990-0F30-A96E90127A91}"/>
                </a:ext>
              </a:extLst>
            </p:cNvPr>
            <p:cNvCxnSpPr>
              <a:cxnSpLocks/>
            </p:cNvCxnSpPr>
            <p:nvPr/>
          </p:nvCxnSpPr>
          <p:spPr>
            <a:xfrm>
              <a:off x="7047982" y="2075465"/>
              <a:ext cx="0" cy="1796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83965F7-EA09-EF77-64FB-F69EF6F8C277}"/>
                </a:ext>
              </a:extLst>
            </p:cNvPr>
            <p:cNvSpPr txBox="1"/>
            <p:nvPr/>
          </p:nvSpPr>
          <p:spPr>
            <a:xfrm>
              <a:off x="9134133" y="2088651"/>
              <a:ext cx="496315" cy="276999"/>
            </a:xfrm>
            <a:prstGeom prst="rect">
              <a:avLst/>
            </a:prstGeom>
            <a:noFill/>
          </p:spPr>
          <p:txBody>
            <a:bodyPr wrap="square" lIns="91440" tIns="45720" rIns="91440" bIns="45720" rtlCol="0" anchor="ctr">
              <a:spAutoFit/>
            </a:bodyPr>
            <a:lstStyle/>
            <a:p>
              <a:pPr algn="ctr">
                <a:defRPr/>
              </a:pPr>
              <a:r>
                <a:rPr lang="en-US" sz="1200">
                  <a:solidFill>
                    <a:srgbClr val="3A3A3F"/>
                  </a:solidFill>
                  <a:latin typeface="Calibri" panose="020F0502020204030204" pitchFamily="34" charset="0"/>
                  <a:ea typeface="Calibri" panose="020F0502020204030204" pitchFamily="34" charset="0"/>
                  <a:cs typeface="Calibri" panose="020F0502020204030204" pitchFamily="34" charset="0"/>
                </a:rPr>
                <a:t>Apr</a:t>
              </a: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637184A1-B77B-7164-EA4D-AAD35CBE6C3C}"/>
                </a:ext>
              </a:extLst>
            </p:cNvPr>
            <p:cNvSpPr txBox="1"/>
            <p:nvPr/>
          </p:nvSpPr>
          <p:spPr>
            <a:xfrm>
              <a:off x="10044190" y="2088651"/>
              <a:ext cx="499433" cy="276999"/>
            </a:xfrm>
            <a:prstGeom prst="rect">
              <a:avLst/>
            </a:prstGeom>
            <a:noFill/>
          </p:spPr>
          <p:txBody>
            <a:bodyPr wrap="square" lIns="91440" tIns="45720" rIns="91440" bIns="45720" rtlCol="0" anchor="ctr">
              <a:spAutoFit/>
            </a:bodyPr>
            <a:lstStyle/>
            <a:p>
              <a:pPr marL="0" marR="0" lvl="0" indent="0" algn="ctr" defTabSz="457200">
                <a:lnSpc>
                  <a:spcPct val="100000"/>
                </a:lnSpc>
                <a:spcBef>
                  <a:spcPts val="0"/>
                </a:spcBef>
                <a:spcAft>
                  <a:spcPts val="0"/>
                </a:spcAft>
                <a:buNone/>
                <a:tabLst/>
                <a:defRPr/>
              </a:pPr>
              <a:r>
                <a:rPr lang="en-US" sz="1200">
                  <a:solidFill>
                    <a:srgbClr val="3A3A3F"/>
                  </a:solidFill>
                  <a:latin typeface="Calibri" panose="020F0502020204030204" pitchFamily="34" charset="0"/>
                  <a:ea typeface="Calibri" panose="020F0502020204030204" pitchFamily="34" charset="0"/>
                  <a:cs typeface="Calibri" panose="020F0502020204030204" pitchFamily="34" charset="0"/>
                </a:rPr>
                <a:t>May</a:t>
              </a: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27D232A2-831E-FDC8-F4D5-5190EA014D93}"/>
                </a:ext>
              </a:extLst>
            </p:cNvPr>
            <p:cNvSpPr txBox="1"/>
            <p:nvPr/>
          </p:nvSpPr>
          <p:spPr>
            <a:xfrm>
              <a:off x="10957705" y="2088651"/>
              <a:ext cx="500335" cy="276999"/>
            </a:xfrm>
            <a:prstGeom prst="rect">
              <a:avLst/>
            </a:prstGeom>
            <a:noFill/>
          </p:spPr>
          <p:txBody>
            <a:bodyPr wrap="square" lIns="91440" tIns="45720" rIns="91440" bIns="45720" rtlCol="0" anchor="ctr">
              <a:spAutoFit/>
            </a:bodyPr>
            <a:lstStyle/>
            <a:p>
              <a:pPr marL="0" marR="0" lvl="0" indent="0" algn="ctr" defTabSz="457200">
                <a:lnSpc>
                  <a:spcPct val="100000"/>
                </a:lnSpc>
                <a:spcBef>
                  <a:spcPts val="0"/>
                </a:spcBef>
                <a:spcAft>
                  <a:spcPts val="0"/>
                </a:spcAft>
                <a:buNone/>
                <a:tabLst/>
                <a:defRPr/>
              </a:pPr>
              <a:r>
                <a:rPr lang="en-US" sz="1200">
                  <a:latin typeface="Calibri" panose="020F0502020204030204" pitchFamily="34" charset="0"/>
                  <a:ea typeface="Calibri" panose="020F0502020204030204" pitchFamily="34" charset="0"/>
                  <a:cs typeface="Calibri" panose="020F0502020204030204" pitchFamily="34" charset="0"/>
                </a:rPr>
                <a:t>Jun</a:t>
              </a:r>
            </a:p>
          </p:txBody>
        </p:sp>
        <p:cxnSp>
          <p:nvCxnSpPr>
            <p:cNvPr id="28" name="Straight Connector 27">
              <a:extLst>
                <a:ext uri="{FF2B5EF4-FFF2-40B4-BE49-F238E27FC236}">
                  <a16:creationId xmlns:a16="http://schemas.microsoft.com/office/drawing/2014/main" id="{F958D9EA-58F3-9FAE-6F8F-02F226181CF9}"/>
                </a:ext>
              </a:extLst>
            </p:cNvPr>
            <p:cNvCxnSpPr>
              <a:cxnSpLocks/>
            </p:cNvCxnSpPr>
            <p:nvPr/>
          </p:nvCxnSpPr>
          <p:spPr>
            <a:xfrm>
              <a:off x="10718103" y="2101946"/>
              <a:ext cx="0" cy="17969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40AE49B-39B5-E574-B3D9-CD98549145B6}"/>
                </a:ext>
              </a:extLst>
            </p:cNvPr>
            <p:cNvCxnSpPr>
              <a:cxnSpLocks/>
            </p:cNvCxnSpPr>
            <p:nvPr/>
          </p:nvCxnSpPr>
          <p:spPr>
            <a:xfrm>
              <a:off x="9869839" y="2080380"/>
              <a:ext cx="0" cy="179695"/>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1361468A-767B-F127-5F0D-EDFC54EC8D7A}"/>
                </a:ext>
              </a:extLst>
            </p:cNvPr>
            <p:cNvGrpSpPr/>
            <p:nvPr/>
          </p:nvGrpSpPr>
          <p:grpSpPr>
            <a:xfrm>
              <a:off x="1807641" y="2651127"/>
              <a:ext cx="1151519" cy="683002"/>
              <a:chOff x="4745054" y="2447538"/>
              <a:chExt cx="1151519" cy="683002"/>
            </a:xfrm>
          </p:grpSpPr>
          <p:sp>
            <p:nvSpPr>
              <p:cNvPr id="43" name="Diamond 42">
                <a:extLst>
                  <a:ext uri="{FF2B5EF4-FFF2-40B4-BE49-F238E27FC236}">
                    <a16:creationId xmlns:a16="http://schemas.microsoft.com/office/drawing/2014/main" id="{91661B36-DDF8-3C4E-FF9F-58B8B96B59A4}"/>
                  </a:ext>
                </a:extLst>
              </p:cNvPr>
              <p:cNvSpPr/>
              <p:nvPr/>
            </p:nvSpPr>
            <p:spPr>
              <a:xfrm>
                <a:off x="5268749" y="2447538"/>
                <a:ext cx="221941" cy="221941"/>
              </a:xfrm>
              <a:prstGeom prst="diamond">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44" name="Rectangle 43">
                <a:extLst>
                  <a:ext uri="{FF2B5EF4-FFF2-40B4-BE49-F238E27FC236}">
                    <a16:creationId xmlns:a16="http://schemas.microsoft.com/office/drawing/2014/main" id="{717A1655-B9A0-C095-DFBF-06F5344CA526}"/>
                  </a:ext>
                </a:extLst>
              </p:cNvPr>
              <p:cNvSpPr/>
              <p:nvPr/>
            </p:nvSpPr>
            <p:spPr>
              <a:xfrm>
                <a:off x="4745054" y="2553165"/>
                <a:ext cx="1151519" cy="57737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40" tIns="45720" rIns="91440" bIns="45720" rtlCol="0" anchor="ctr"/>
              <a:lstStyle>
                <a:defPPr>
                  <a:defRPr lang="en-US"/>
                </a:defPPr>
                <a:lvl1pPr marL="0" algn="l"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accent2"/>
                    </a:solidFill>
                    <a:latin typeface="+mn-lt"/>
                    <a:ea typeface="+mn-ea"/>
                    <a:cs typeface="+mn-cs"/>
                  </a:defRPr>
                </a:lvl2pPr>
                <a:lvl3pPr marL="914400" algn="l" defTabSz="457200" rtl="0" eaLnBrk="1" latinLnBrk="0" hangingPunct="1">
                  <a:defRPr sz="1800" kern="1200">
                    <a:solidFill>
                      <a:schemeClr val="accent2"/>
                    </a:solidFill>
                    <a:latin typeface="+mn-lt"/>
                    <a:ea typeface="+mn-ea"/>
                    <a:cs typeface="+mn-cs"/>
                  </a:defRPr>
                </a:lvl3pPr>
                <a:lvl4pPr marL="1371600" algn="l" defTabSz="457200" rtl="0" eaLnBrk="1" latinLnBrk="0" hangingPunct="1">
                  <a:defRPr sz="1800" kern="1200">
                    <a:solidFill>
                      <a:schemeClr val="accent2"/>
                    </a:solidFill>
                    <a:latin typeface="+mn-lt"/>
                    <a:ea typeface="+mn-ea"/>
                    <a:cs typeface="+mn-cs"/>
                  </a:defRPr>
                </a:lvl4pPr>
                <a:lvl5pPr marL="1828800" algn="l" defTabSz="457200" rtl="0" eaLnBrk="1" latinLnBrk="0" hangingPunct="1">
                  <a:defRPr sz="1800" kern="1200">
                    <a:solidFill>
                      <a:schemeClr val="accent2"/>
                    </a:solidFill>
                    <a:latin typeface="+mn-lt"/>
                    <a:ea typeface="+mn-ea"/>
                    <a:cs typeface="+mn-cs"/>
                  </a:defRPr>
                </a:lvl5pPr>
                <a:lvl6pPr marL="2286000" algn="l" defTabSz="457200" rtl="0" eaLnBrk="1" latinLnBrk="0" hangingPunct="1">
                  <a:defRPr sz="1800" kern="1200">
                    <a:solidFill>
                      <a:schemeClr val="accent2"/>
                    </a:solidFill>
                    <a:latin typeface="+mn-lt"/>
                    <a:ea typeface="+mn-ea"/>
                    <a:cs typeface="+mn-cs"/>
                  </a:defRPr>
                </a:lvl6pPr>
                <a:lvl7pPr marL="2743200" algn="l" defTabSz="457200" rtl="0" eaLnBrk="1" latinLnBrk="0" hangingPunct="1">
                  <a:defRPr sz="1800" kern="1200">
                    <a:solidFill>
                      <a:schemeClr val="accent2"/>
                    </a:solidFill>
                    <a:latin typeface="+mn-lt"/>
                    <a:ea typeface="+mn-ea"/>
                    <a:cs typeface="+mn-cs"/>
                  </a:defRPr>
                </a:lvl7pPr>
                <a:lvl8pPr marL="3200400" algn="l" defTabSz="457200" rtl="0" eaLnBrk="1" latinLnBrk="0" hangingPunct="1">
                  <a:defRPr sz="1800" kern="1200">
                    <a:solidFill>
                      <a:schemeClr val="accent2"/>
                    </a:solidFill>
                    <a:latin typeface="+mn-lt"/>
                    <a:ea typeface="+mn-ea"/>
                    <a:cs typeface="+mn-cs"/>
                  </a:defRPr>
                </a:lvl8pPr>
                <a:lvl9pPr marL="3657600" algn="l" defTabSz="457200" rtl="0" eaLnBrk="1" latinLnBrk="0" hangingPunct="1">
                  <a:defRPr sz="1800" kern="1200">
                    <a:solidFill>
                      <a:schemeClr val="accent2"/>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06/09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Online Workshop</a:t>
                </a:r>
                <a:endParaRPr lang="en-US"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51" name="Group 50">
              <a:extLst>
                <a:ext uri="{FF2B5EF4-FFF2-40B4-BE49-F238E27FC236}">
                  <a16:creationId xmlns:a16="http://schemas.microsoft.com/office/drawing/2014/main" id="{A5925AB7-E3B1-80A1-F9DF-C52CDD4BEA1F}"/>
                </a:ext>
              </a:extLst>
            </p:cNvPr>
            <p:cNvGrpSpPr/>
            <p:nvPr/>
          </p:nvGrpSpPr>
          <p:grpSpPr>
            <a:xfrm>
              <a:off x="654450" y="2669431"/>
              <a:ext cx="950301" cy="584170"/>
              <a:chOff x="5016532" y="2447538"/>
              <a:chExt cx="950301" cy="584170"/>
            </a:xfrm>
          </p:grpSpPr>
          <p:sp>
            <p:nvSpPr>
              <p:cNvPr id="52" name="Diamond 51">
                <a:extLst>
                  <a:ext uri="{FF2B5EF4-FFF2-40B4-BE49-F238E27FC236}">
                    <a16:creationId xmlns:a16="http://schemas.microsoft.com/office/drawing/2014/main" id="{E93F43EA-72DC-9AB4-8566-2D6CECF6A141}"/>
                  </a:ext>
                </a:extLst>
              </p:cNvPr>
              <p:cNvSpPr/>
              <p:nvPr/>
            </p:nvSpPr>
            <p:spPr>
              <a:xfrm>
                <a:off x="5268749" y="2447538"/>
                <a:ext cx="221941" cy="221941"/>
              </a:xfrm>
              <a:prstGeom prst="diamond">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5922B511-A622-6F61-76A1-778D4418DDE4}"/>
                  </a:ext>
                </a:extLst>
              </p:cNvPr>
              <p:cNvSpPr/>
              <p:nvPr/>
            </p:nvSpPr>
            <p:spPr>
              <a:xfrm>
                <a:off x="5016532" y="2668676"/>
                <a:ext cx="950301" cy="363032"/>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40" tIns="45720" rIns="91440" bIns="45720" rtlCol="0" anchor="ctr"/>
              <a:lstStyle>
                <a:defPPr>
                  <a:defRPr lang="en-US"/>
                </a:defPPr>
                <a:lvl1pPr marL="0" algn="l"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accent2"/>
                    </a:solidFill>
                    <a:latin typeface="+mn-lt"/>
                    <a:ea typeface="+mn-ea"/>
                    <a:cs typeface="+mn-cs"/>
                  </a:defRPr>
                </a:lvl2pPr>
                <a:lvl3pPr marL="914400" algn="l" defTabSz="457200" rtl="0" eaLnBrk="1" latinLnBrk="0" hangingPunct="1">
                  <a:defRPr sz="1800" kern="1200">
                    <a:solidFill>
                      <a:schemeClr val="accent2"/>
                    </a:solidFill>
                    <a:latin typeface="+mn-lt"/>
                    <a:ea typeface="+mn-ea"/>
                    <a:cs typeface="+mn-cs"/>
                  </a:defRPr>
                </a:lvl3pPr>
                <a:lvl4pPr marL="1371600" algn="l" defTabSz="457200" rtl="0" eaLnBrk="1" latinLnBrk="0" hangingPunct="1">
                  <a:defRPr sz="1800" kern="1200">
                    <a:solidFill>
                      <a:schemeClr val="accent2"/>
                    </a:solidFill>
                    <a:latin typeface="+mn-lt"/>
                    <a:ea typeface="+mn-ea"/>
                    <a:cs typeface="+mn-cs"/>
                  </a:defRPr>
                </a:lvl4pPr>
                <a:lvl5pPr marL="1828800" algn="l" defTabSz="457200" rtl="0" eaLnBrk="1" latinLnBrk="0" hangingPunct="1">
                  <a:defRPr sz="1800" kern="1200">
                    <a:solidFill>
                      <a:schemeClr val="accent2"/>
                    </a:solidFill>
                    <a:latin typeface="+mn-lt"/>
                    <a:ea typeface="+mn-ea"/>
                    <a:cs typeface="+mn-cs"/>
                  </a:defRPr>
                </a:lvl5pPr>
                <a:lvl6pPr marL="2286000" algn="l" defTabSz="457200" rtl="0" eaLnBrk="1" latinLnBrk="0" hangingPunct="1">
                  <a:defRPr sz="1800" kern="1200">
                    <a:solidFill>
                      <a:schemeClr val="accent2"/>
                    </a:solidFill>
                    <a:latin typeface="+mn-lt"/>
                    <a:ea typeface="+mn-ea"/>
                    <a:cs typeface="+mn-cs"/>
                  </a:defRPr>
                </a:lvl6pPr>
                <a:lvl7pPr marL="2743200" algn="l" defTabSz="457200" rtl="0" eaLnBrk="1" latinLnBrk="0" hangingPunct="1">
                  <a:defRPr sz="1800" kern="1200">
                    <a:solidFill>
                      <a:schemeClr val="accent2"/>
                    </a:solidFill>
                    <a:latin typeface="+mn-lt"/>
                    <a:ea typeface="+mn-ea"/>
                    <a:cs typeface="+mn-cs"/>
                  </a:defRPr>
                </a:lvl7pPr>
                <a:lvl8pPr marL="3200400" algn="l" defTabSz="457200" rtl="0" eaLnBrk="1" latinLnBrk="0" hangingPunct="1">
                  <a:defRPr sz="1800" kern="1200">
                    <a:solidFill>
                      <a:schemeClr val="accent2"/>
                    </a:solidFill>
                    <a:latin typeface="+mn-lt"/>
                    <a:ea typeface="+mn-ea"/>
                    <a:cs typeface="+mn-cs"/>
                  </a:defRPr>
                </a:lvl8pPr>
                <a:lvl9pPr marL="3657600" algn="l" defTabSz="457200" rtl="0" eaLnBrk="1" latinLnBrk="0" hangingPunct="1">
                  <a:defRPr sz="1800" kern="1200">
                    <a:solidFill>
                      <a:schemeClr val="accent2"/>
                    </a:solidFill>
                    <a:latin typeface="+mn-lt"/>
                    <a:ea typeface="+mn-ea"/>
                    <a:cs typeface="+mn-cs"/>
                  </a:defRPr>
                </a:lvl9pPr>
              </a:lstStyle>
              <a:p>
                <a:pPr algn="ctr">
                  <a:defRPr/>
                </a:pPr>
                <a:r>
                  <a:rPr lang="en-US" sz="1000">
                    <a:solidFill>
                      <a:schemeClr val="tx1"/>
                    </a:solidFill>
                    <a:latin typeface="Calibri" panose="020F0502020204030204" pitchFamily="34" charset="0"/>
                    <a:ea typeface="Calibri" panose="020F0502020204030204" pitchFamily="34" charset="0"/>
                    <a:cs typeface="Calibri" panose="020F0502020204030204" pitchFamily="34" charset="0"/>
                  </a:rPr>
                  <a:t>Introductory</a:t>
                </a:r>
                <a:r>
                  <a:rPr kumimoji="0" lang="en-US"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1000">
                    <a:solidFill>
                      <a:schemeClr val="tx1"/>
                    </a:solidFill>
                    <a:latin typeface="Calibri" panose="020F0502020204030204" pitchFamily="34" charset="0"/>
                    <a:ea typeface="Calibri" panose="020F0502020204030204" pitchFamily="34" charset="0"/>
                    <a:cs typeface="Calibri" panose="020F0502020204030204" pitchFamily="34" charset="0"/>
                  </a:rPr>
                  <a:t> </a:t>
                </a:r>
                <a:r>
                  <a:rPr kumimoji="0" lang="en-US"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Workshop</a:t>
                </a:r>
                <a:endParaRPr kumimoji="0" lang="en-GB"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54" name="Rectangle: Rounded Corners 53">
              <a:extLst>
                <a:ext uri="{FF2B5EF4-FFF2-40B4-BE49-F238E27FC236}">
                  <a16:creationId xmlns:a16="http://schemas.microsoft.com/office/drawing/2014/main" id="{FFD35004-9FCB-E8BF-0D48-F9DD7CAD33B0}"/>
                </a:ext>
              </a:extLst>
            </p:cNvPr>
            <p:cNvSpPr/>
            <p:nvPr/>
          </p:nvSpPr>
          <p:spPr>
            <a:xfrm>
              <a:off x="5357075" y="4320628"/>
              <a:ext cx="2930656" cy="2388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a:ea typeface="Calibri"/>
                  <a:cs typeface="Calibri"/>
                </a:rPr>
                <a:t>Methodology </a:t>
              </a:r>
              <a:r>
                <a:rPr lang="en-US" sz="1100" err="1">
                  <a:solidFill>
                    <a:srgbClr val="FFFFFF"/>
                  </a:solidFill>
                  <a:latin typeface="Calibri"/>
                  <a:ea typeface="Calibri"/>
                  <a:cs typeface="Calibri"/>
                </a:rPr>
                <a:t>Finalisation</a:t>
              </a:r>
              <a:endParaRPr kumimoji="0" lang="en-GB" sz="1100" b="0" i="0" u="none" strike="noStrike" kern="1200" cap="none" spc="0" normalizeH="0" baseline="0" noProof="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59" name="Group 58">
              <a:extLst>
                <a:ext uri="{FF2B5EF4-FFF2-40B4-BE49-F238E27FC236}">
                  <a16:creationId xmlns:a16="http://schemas.microsoft.com/office/drawing/2014/main" id="{37F2B44F-BFB1-5763-3038-24091B2A2DFE}"/>
                </a:ext>
              </a:extLst>
            </p:cNvPr>
            <p:cNvGrpSpPr/>
            <p:nvPr/>
          </p:nvGrpSpPr>
          <p:grpSpPr>
            <a:xfrm>
              <a:off x="8992779" y="4589497"/>
              <a:ext cx="900462" cy="750585"/>
              <a:chOff x="4929659" y="2543212"/>
              <a:chExt cx="900462" cy="750585"/>
            </a:xfrm>
          </p:grpSpPr>
          <p:sp>
            <p:nvSpPr>
              <p:cNvPr id="60" name="Diamond 59">
                <a:extLst>
                  <a:ext uri="{FF2B5EF4-FFF2-40B4-BE49-F238E27FC236}">
                    <a16:creationId xmlns:a16="http://schemas.microsoft.com/office/drawing/2014/main" id="{436E47E3-5F66-D27C-B041-82512D7866D7}"/>
                  </a:ext>
                </a:extLst>
              </p:cNvPr>
              <p:cNvSpPr/>
              <p:nvPr/>
            </p:nvSpPr>
            <p:spPr>
              <a:xfrm>
                <a:off x="5254678" y="2543212"/>
                <a:ext cx="221941" cy="221941"/>
              </a:xfrm>
              <a:prstGeom prst="diamond">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61" name="Rectangle 60">
                <a:extLst>
                  <a:ext uri="{FF2B5EF4-FFF2-40B4-BE49-F238E27FC236}">
                    <a16:creationId xmlns:a16="http://schemas.microsoft.com/office/drawing/2014/main" id="{DE8436E1-412D-1D6F-766B-D5DD6762C6A1}"/>
                  </a:ext>
                </a:extLst>
              </p:cNvPr>
              <p:cNvSpPr/>
              <p:nvPr/>
            </p:nvSpPr>
            <p:spPr>
              <a:xfrm>
                <a:off x="4929659" y="2832306"/>
                <a:ext cx="900462" cy="461491"/>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defPPr>
                  <a:defRPr lang="en-US"/>
                </a:defPPr>
                <a:lvl1pPr marL="0" algn="l"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accent2"/>
                    </a:solidFill>
                    <a:latin typeface="+mn-lt"/>
                    <a:ea typeface="+mn-ea"/>
                    <a:cs typeface="+mn-cs"/>
                  </a:defRPr>
                </a:lvl2pPr>
                <a:lvl3pPr marL="914400" algn="l" defTabSz="457200" rtl="0" eaLnBrk="1" latinLnBrk="0" hangingPunct="1">
                  <a:defRPr sz="1800" kern="1200">
                    <a:solidFill>
                      <a:schemeClr val="accent2"/>
                    </a:solidFill>
                    <a:latin typeface="+mn-lt"/>
                    <a:ea typeface="+mn-ea"/>
                    <a:cs typeface="+mn-cs"/>
                  </a:defRPr>
                </a:lvl3pPr>
                <a:lvl4pPr marL="1371600" algn="l" defTabSz="457200" rtl="0" eaLnBrk="1" latinLnBrk="0" hangingPunct="1">
                  <a:defRPr sz="1800" kern="1200">
                    <a:solidFill>
                      <a:schemeClr val="accent2"/>
                    </a:solidFill>
                    <a:latin typeface="+mn-lt"/>
                    <a:ea typeface="+mn-ea"/>
                    <a:cs typeface="+mn-cs"/>
                  </a:defRPr>
                </a:lvl4pPr>
                <a:lvl5pPr marL="1828800" algn="l" defTabSz="457200" rtl="0" eaLnBrk="1" latinLnBrk="0" hangingPunct="1">
                  <a:defRPr sz="1800" kern="1200">
                    <a:solidFill>
                      <a:schemeClr val="accent2"/>
                    </a:solidFill>
                    <a:latin typeface="+mn-lt"/>
                    <a:ea typeface="+mn-ea"/>
                    <a:cs typeface="+mn-cs"/>
                  </a:defRPr>
                </a:lvl5pPr>
                <a:lvl6pPr marL="2286000" algn="l" defTabSz="457200" rtl="0" eaLnBrk="1" latinLnBrk="0" hangingPunct="1">
                  <a:defRPr sz="1800" kern="1200">
                    <a:solidFill>
                      <a:schemeClr val="accent2"/>
                    </a:solidFill>
                    <a:latin typeface="+mn-lt"/>
                    <a:ea typeface="+mn-ea"/>
                    <a:cs typeface="+mn-cs"/>
                  </a:defRPr>
                </a:lvl6pPr>
                <a:lvl7pPr marL="2743200" algn="l" defTabSz="457200" rtl="0" eaLnBrk="1" latinLnBrk="0" hangingPunct="1">
                  <a:defRPr sz="1800" kern="1200">
                    <a:solidFill>
                      <a:schemeClr val="accent2"/>
                    </a:solidFill>
                    <a:latin typeface="+mn-lt"/>
                    <a:ea typeface="+mn-ea"/>
                    <a:cs typeface="+mn-cs"/>
                  </a:defRPr>
                </a:lvl7pPr>
                <a:lvl8pPr marL="3200400" algn="l" defTabSz="457200" rtl="0" eaLnBrk="1" latinLnBrk="0" hangingPunct="1">
                  <a:defRPr sz="1800" kern="1200">
                    <a:solidFill>
                      <a:schemeClr val="accent2"/>
                    </a:solidFill>
                    <a:latin typeface="+mn-lt"/>
                    <a:ea typeface="+mn-ea"/>
                    <a:cs typeface="+mn-cs"/>
                  </a:defRPr>
                </a:lvl8pPr>
                <a:lvl9pPr marL="3657600" algn="l" defTabSz="457200" rtl="0" eaLnBrk="1" latinLnBrk="0" hangingPunct="1">
                  <a:defRPr sz="1800" kern="1200">
                    <a:solidFill>
                      <a:schemeClr val="accent2"/>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Calibri" panose="020F0502020204030204" pitchFamily="34" charset="0"/>
                    <a:ea typeface="Calibri" panose="020F0502020204030204" pitchFamily="34" charset="0"/>
                    <a:cs typeface="Calibri" panose="020F0502020204030204" pitchFamily="34" charset="0"/>
                  </a:rPr>
                  <a:t>16/04</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Calibri" panose="020F0502020204030204" pitchFamily="34" charset="0"/>
                    <a:ea typeface="Calibri" panose="020F0502020204030204" pitchFamily="34" charset="0"/>
                    <a:cs typeface="Calibri" panose="020F0502020204030204" pitchFamily="34" charset="0"/>
                  </a:rPr>
                  <a:t>Submission to ACER</a:t>
                </a:r>
                <a:endParaRPr kumimoji="0" lang="en-GB"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62" name="Rectangle 61">
              <a:extLst>
                <a:ext uri="{FF2B5EF4-FFF2-40B4-BE49-F238E27FC236}">
                  <a16:creationId xmlns:a16="http://schemas.microsoft.com/office/drawing/2014/main" id="{33CFA300-1EBC-461F-9A22-AD2CAAF0406D}"/>
                </a:ext>
              </a:extLst>
            </p:cNvPr>
            <p:cNvSpPr/>
            <p:nvPr/>
          </p:nvSpPr>
          <p:spPr>
            <a:xfrm>
              <a:off x="4187019" y="3593626"/>
              <a:ext cx="1281426" cy="641848"/>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defPPr>
                <a:defRPr lang="en-US"/>
              </a:defPPr>
              <a:lvl1pPr marL="0" algn="l"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accent2"/>
                  </a:solidFill>
                  <a:latin typeface="+mn-lt"/>
                  <a:ea typeface="+mn-ea"/>
                  <a:cs typeface="+mn-cs"/>
                </a:defRPr>
              </a:lvl2pPr>
              <a:lvl3pPr marL="914400" algn="l" defTabSz="457200" rtl="0" eaLnBrk="1" latinLnBrk="0" hangingPunct="1">
                <a:defRPr sz="1800" kern="1200">
                  <a:solidFill>
                    <a:schemeClr val="accent2"/>
                  </a:solidFill>
                  <a:latin typeface="+mn-lt"/>
                  <a:ea typeface="+mn-ea"/>
                  <a:cs typeface="+mn-cs"/>
                </a:defRPr>
              </a:lvl3pPr>
              <a:lvl4pPr marL="1371600" algn="l" defTabSz="457200" rtl="0" eaLnBrk="1" latinLnBrk="0" hangingPunct="1">
                <a:defRPr sz="1800" kern="1200">
                  <a:solidFill>
                    <a:schemeClr val="accent2"/>
                  </a:solidFill>
                  <a:latin typeface="+mn-lt"/>
                  <a:ea typeface="+mn-ea"/>
                  <a:cs typeface="+mn-cs"/>
                </a:defRPr>
              </a:lvl4pPr>
              <a:lvl5pPr marL="1828800" algn="l" defTabSz="457200" rtl="0" eaLnBrk="1" latinLnBrk="0" hangingPunct="1">
                <a:defRPr sz="1800" kern="1200">
                  <a:solidFill>
                    <a:schemeClr val="accent2"/>
                  </a:solidFill>
                  <a:latin typeface="+mn-lt"/>
                  <a:ea typeface="+mn-ea"/>
                  <a:cs typeface="+mn-cs"/>
                </a:defRPr>
              </a:lvl5pPr>
              <a:lvl6pPr marL="2286000" algn="l" defTabSz="457200" rtl="0" eaLnBrk="1" latinLnBrk="0" hangingPunct="1">
                <a:defRPr sz="1800" kern="1200">
                  <a:solidFill>
                    <a:schemeClr val="accent2"/>
                  </a:solidFill>
                  <a:latin typeface="+mn-lt"/>
                  <a:ea typeface="+mn-ea"/>
                  <a:cs typeface="+mn-cs"/>
                </a:defRPr>
              </a:lvl6pPr>
              <a:lvl7pPr marL="2743200" algn="l" defTabSz="457200" rtl="0" eaLnBrk="1" latinLnBrk="0" hangingPunct="1">
                <a:defRPr sz="1800" kern="1200">
                  <a:solidFill>
                    <a:schemeClr val="accent2"/>
                  </a:solidFill>
                  <a:latin typeface="+mn-lt"/>
                  <a:ea typeface="+mn-ea"/>
                  <a:cs typeface="+mn-cs"/>
                </a:defRPr>
              </a:lvl7pPr>
              <a:lvl8pPr marL="3200400" algn="l" defTabSz="457200" rtl="0" eaLnBrk="1" latinLnBrk="0" hangingPunct="1">
                <a:defRPr sz="1800" kern="1200">
                  <a:solidFill>
                    <a:schemeClr val="accent2"/>
                  </a:solidFill>
                  <a:latin typeface="+mn-lt"/>
                  <a:ea typeface="+mn-ea"/>
                  <a:cs typeface="+mn-cs"/>
                </a:defRPr>
              </a:lvl8pPr>
              <a:lvl9pPr marL="3657600" algn="l" defTabSz="457200" rtl="0" eaLnBrk="1" latinLnBrk="0" hangingPunct="1">
                <a:defRPr sz="1800" kern="1200">
                  <a:solidFill>
                    <a:schemeClr val="accent2"/>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08/11-06/12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Public Consultation</a:t>
              </a:r>
            </a:p>
          </p:txBody>
        </p:sp>
        <p:cxnSp>
          <p:nvCxnSpPr>
            <p:cNvPr id="69" name="Straight Arrow Connector 68">
              <a:extLst>
                <a:ext uri="{FF2B5EF4-FFF2-40B4-BE49-F238E27FC236}">
                  <a16:creationId xmlns:a16="http://schemas.microsoft.com/office/drawing/2014/main" id="{878B3C89-759A-9EC0-D9EC-5071C7135F96}"/>
                </a:ext>
              </a:extLst>
            </p:cNvPr>
            <p:cNvCxnSpPr>
              <a:cxnSpLocks/>
            </p:cNvCxnSpPr>
            <p:nvPr/>
          </p:nvCxnSpPr>
          <p:spPr>
            <a:xfrm flipH="1">
              <a:off x="5375693" y="2711669"/>
              <a:ext cx="4272" cy="1564383"/>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6A4D4937-925C-5F1E-B5A1-983016043BC9}"/>
                </a:ext>
              </a:extLst>
            </p:cNvPr>
            <p:cNvGrpSpPr/>
            <p:nvPr/>
          </p:nvGrpSpPr>
          <p:grpSpPr>
            <a:xfrm>
              <a:off x="10056983" y="2972126"/>
              <a:ext cx="1936722" cy="579267"/>
              <a:chOff x="9967539" y="5286683"/>
              <a:chExt cx="1936722" cy="579267"/>
            </a:xfrm>
          </p:grpSpPr>
          <p:sp>
            <p:nvSpPr>
              <p:cNvPr id="4" name="Diamond 3">
                <a:extLst>
                  <a:ext uri="{FF2B5EF4-FFF2-40B4-BE49-F238E27FC236}">
                    <a16:creationId xmlns:a16="http://schemas.microsoft.com/office/drawing/2014/main" id="{43E901A2-B988-39B2-9C71-4DB2450A5552}"/>
                  </a:ext>
                </a:extLst>
              </p:cNvPr>
              <p:cNvSpPr/>
              <p:nvPr/>
            </p:nvSpPr>
            <p:spPr>
              <a:xfrm>
                <a:off x="9967540" y="5309008"/>
                <a:ext cx="221941" cy="221941"/>
              </a:xfrm>
              <a:prstGeom prst="diamond">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32" name="Diamond 31">
                <a:extLst>
                  <a:ext uri="{FF2B5EF4-FFF2-40B4-BE49-F238E27FC236}">
                    <a16:creationId xmlns:a16="http://schemas.microsoft.com/office/drawing/2014/main" id="{35E4C620-E5DA-FAAC-857C-AD6EAB551504}"/>
                  </a:ext>
                </a:extLst>
              </p:cNvPr>
              <p:cNvSpPr/>
              <p:nvPr/>
            </p:nvSpPr>
            <p:spPr>
              <a:xfrm>
                <a:off x="9967539" y="5616481"/>
                <a:ext cx="221941" cy="221941"/>
              </a:xfrm>
              <a:prstGeom prst="diamond">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9ED5FC6-9C89-D1EE-70DC-877CE024CDFD}"/>
                  </a:ext>
                </a:extLst>
              </p:cNvPr>
              <p:cNvSpPr txBox="1"/>
              <p:nvPr/>
            </p:nvSpPr>
            <p:spPr>
              <a:xfrm>
                <a:off x="10262658" y="5286683"/>
                <a:ext cx="1403076" cy="276999"/>
              </a:xfrm>
              <a:prstGeom prst="rect">
                <a:avLst/>
              </a:prstGeom>
              <a:noFill/>
            </p:spPr>
            <p:txBody>
              <a:bodyPr wrap="none" rtlCol="0">
                <a:spAutoFit/>
              </a:bodyPr>
              <a:lstStyle/>
              <a:p>
                <a:r>
                  <a:rPr lang="en-US" sz="1200">
                    <a:latin typeface="Calibri" panose="020F0502020204030204" pitchFamily="34" charset="0"/>
                    <a:ea typeface="Calibri" panose="020F0502020204030204" pitchFamily="34" charset="0"/>
                    <a:cs typeface="Calibri" panose="020F0502020204030204" pitchFamily="34" charset="0"/>
                  </a:rPr>
                  <a:t>Mandated deadline</a:t>
                </a:r>
                <a:endParaRPr lang="en-GB" sz="1200">
                  <a:latin typeface="Calibri" panose="020F0502020204030204" pitchFamily="34" charset="0"/>
                  <a:ea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9976F210-8262-43F2-2154-6063A4E87DEF}"/>
                  </a:ext>
                </a:extLst>
              </p:cNvPr>
              <p:cNvSpPr txBox="1"/>
              <p:nvPr/>
            </p:nvSpPr>
            <p:spPr>
              <a:xfrm>
                <a:off x="10262658" y="5588951"/>
                <a:ext cx="1641603" cy="276999"/>
              </a:xfrm>
              <a:prstGeom prst="rect">
                <a:avLst/>
              </a:prstGeom>
              <a:noFill/>
            </p:spPr>
            <p:txBody>
              <a:bodyPr wrap="none" rtlCol="0">
                <a:spAutoFit/>
              </a:bodyPr>
              <a:lstStyle/>
              <a:p>
                <a:r>
                  <a:rPr lang="en-US" sz="1200">
                    <a:latin typeface="Calibri" panose="020F0502020204030204" pitchFamily="34" charset="0"/>
                    <a:ea typeface="Calibri" panose="020F0502020204030204" pitchFamily="34" charset="0"/>
                    <a:cs typeface="Calibri" panose="020F0502020204030204" pitchFamily="34" charset="0"/>
                  </a:rPr>
                  <a:t>Stakeholder interaction</a:t>
                </a:r>
                <a:endParaRPr lang="en-GB" sz="1200">
                  <a:latin typeface="Calibri" panose="020F0502020204030204" pitchFamily="34" charset="0"/>
                  <a:ea typeface="Calibri" panose="020F0502020204030204" pitchFamily="34" charset="0"/>
                  <a:cs typeface="Calibri" panose="020F0502020204030204" pitchFamily="34" charset="0"/>
                </a:endParaRPr>
              </a:p>
            </p:txBody>
          </p:sp>
        </p:grpSp>
        <p:grpSp>
          <p:nvGrpSpPr>
            <p:cNvPr id="45" name="Group 44">
              <a:extLst>
                <a:ext uri="{FF2B5EF4-FFF2-40B4-BE49-F238E27FC236}">
                  <a16:creationId xmlns:a16="http://schemas.microsoft.com/office/drawing/2014/main" id="{56137B6E-7494-C9E7-45C9-5BD07477F753}"/>
                </a:ext>
              </a:extLst>
            </p:cNvPr>
            <p:cNvGrpSpPr/>
            <p:nvPr/>
          </p:nvGrpSpPr>
          <p:grpSpPr>
            <a:xfrm>
              <a:off x="3048344" y="2664124"/>
              <a:ext cx="769828" cy="555614"/>
              <a:chOff x="5004169" y="2447538"/>
              <a:chExt cx="769828" cy="555614"/>
            </a:xfrm>
          </p:grpSpPr>
          <p:sp>
            <p:nvSpPr>
              <p:cNvPr id="46" name="Diamond 45">
                <a:extLst>
                  <a:ext uri="{FF2B5EF4-FFF2-40B4-BE49-F238E27FC236}">
                    <a16:creationId xmlns:a16="http://schemas.microsoft.com/office/drawing/2014/main" id="{F0ECDFBF-6277-41BA-24C9-AD1173FD76AC}"/>
                  </a:ext>
                </a:extLst>
              </p:cNvPr>
              <p:cNvSpPr/>
              <p:nvPr/>
            </p:nvSpPr>
            <p:spPr>
              <a:xfrm>
                <a:off x="5268749" y="2447538"/>
                <a:ext cx="221941" cy="221941"/>
              </a:xfrm>
              <a:prstGeom prst="diamond">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3F6F722C-F4EA-6367-FEC9-D481A77415BA}"/>
                  </a:ext>
                </a:extLst>
              </p:cNvPr>
              <p:cNvSpPr/>
              <p:nvPr/>
            </p:nvSpPr>
            <p:spPr>
              <a:xfrm>
                <a:off x="5004169" y="2768975"/>
                <a:ext cx="769828" cy="23417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defPPr>
                  <a:defRPr lang="en-US"/>
                </a:defPPr>
                <a:lvl1pPr marL="0" algn="l"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accent2"/>
                    </a:solidFill>
                    <a:latin typeface="+mn-lt"/>
                    <a:ea typeface="+mn-ea"/>
                    <a:cs typeface="+mn-cs"/>
                  </a:defRPr>
                </a:lvl2pPr>
                <a:lvl3pPr marL="914400" algn="l" defTabSz="457200" rtl="0" eaLnBrk="1" latinLnBrk="0" hangingPunct="1">
                  <a:defRPr sz="1800" kern="1200">
                    <a:solidFill>
                      <a:schemeClr val="accent2"/>
                    </a:solidFill>
                    <a:latin typeface="+mn-lt"/>
                    <a:ea typeface="+mn-ea"/>
                    <a:cs typeface="+mn-cs"/>
                  </a:defRPr>
                </a:lvl3pPr>
                <a:lvl4pPr marL="1371600" algn="l" defTabSz="457200" rtl="0" eaLnBrk="1" latinLnBrk="0" hangingPunct="1">
                  <a:defRPr sz="1800" kern="1200">
                    <a:solidFill>
                      <a:schemeClr val="accent2"/>
                    </a:solidFill>
                    <a:latin typeface="+mn-lt"/>
                    <a:ea typeface="+mn-ea"/>
                    <a:cs typeface="+mn-cs"/>
                  </a:defRPr>
                </a:lvl4pPr>
                <a:lvl5pPr marL="1828800" algn="l" defTabSz="457200" rtl="0" eaLnBrk="1" latinLnBrk="0" hangingPunct="1">
                  <a:defRPr sz="1800" kern="1200">
                    <a:solidFill>
                      <a:schemeClr val="accent2"/>
                    </a:solidFill>
                    <a:latin typeface="+mn-lt"/>
                    <a:ea typeface="+mn-ea"/>
                    <a:cs typeface="+mn-cs"/>
                  </a:defRPr>
                </a:lvl5pPr>
                <a:lvl6pPr marL="2286000" algn="l" defTabSz="457200" rtl="0" eaLnBrk="1" latinLnBrk="0" hangingPunct="1">
                  <a:defRPr sz="1800" kern="1200">
                    <a:solidFill>
                      <a:schemeClr val="accent2"/>
                    </a:solidFill>
                    <a:latin typeface="+mn-lt"/>
                    <a:ea typeface="+mn-ea"/>
                    <a:cs typeface="+mn-cs"/>
                  </a:defRPr>
                </a:lvl6pPr>
                <a:lvl7pPr marL="2743200" algn="l" defTabSz="457200" rtl="0" eaLnBrk="1" latinLnBrk="0" hangingPunct="1">
                  <a:defRPr sz="1800" kern="1200">
                    <a:solidFill>
                      <a:schemeClr val="accent2"/>
                    </a:solidFill>
                    <a:latin typeface="+mn-lt"/>
                    <a:ea typeface="+mn-ea"/>
                    <a:cs typeface="+mn-cs"/>
                  </a:defRPr>
                </a:lvl7pPr>
                <a:lvl8pPr marL="3200400" algn="l" defTabSz="457200" rtl="0" eaLnBrk="1" latinLnBrk="0" hangingPunct="1">
                  <a:defRPr sz="1800" kern="1200">
                    <a:solidFill>
                      <a:schemeClr val="accent2"/>
                    </a:solidFill>
                    <a:latin typeface="+mn-lt"/>
                    <a:ea typeface="+mn-ea"/>
                    <a:cs typeface="+mn-cs"/>
                  </a:defRPr>
                </a:lvl8pPr>
                <a:lvl9pPr marL="3657600" algn="l" defTabSz="457200" rtl="0" eaLnBrk="1" latinLnBrk="0" hangingPunct="1">
                  <a:defRPr sz="1800" kern="1200">
                    <a:solidFill>
                      <a:schemeClr val="accent2"/>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04/10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Physical Workshop</a:t>
                </a:r>
                <a:endParaRPr kumimoji="0" lang="en-GB"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48" name="Group 47">
              <a:extLst>
                <a:ext uri="{FF2B5EF4-FFF2-40B4-BE49-F238E27FC236}">
                  <a16:creationId xmlns:a16="http://schemas.microsoft.com/office/drawing/2014/main" id="{D251FFC9-D8C9-2D97-1132-9E1DFABC7900}"/>
                </a:ext>
              </a:extLst>
            </p:cNvPr>
            <p:cNvGrpSpPr/>
            <p:nvPr/>
          </p:nvGrpSpPr>
          <p:grpSpPr>
            <a:xfrm>
              <a:off x="3991362" y="2644891"/>
              <a:ext cx="769828" cy="574846"/>
              <a:chOff x="4773834" y="2447538"/>
              <a:chExt cx="769828" cy="574846"/>
            </a:xfrm>
          </p:grpSpPr>
          <p:sp>
            <p:nvSpPr>
              <p:cNvPr id="49" name="Diamond 48">
                <a:extLst>
                  <a:ext uri="{FF2B5EF4-FFF2-40B4-BE49-F238E27FC236}">
                    <a16:creationId xmlns:a16="http://schemas.microsoft.com/office/drawing/2014/main" id="{753C1934-5B6C-7C46-10EE-0ECDCCF412EA}"/>
                  </a:ext>
                </a:extLst>
              </p:cNvPr>
              <p:cNvSpPr/>
              <p:nvPr/>
            </p:nvSpPr>
            <p:spPr>
              <a:xfrm>
                <a:off x="5268749" y="2447538"/>
                <a:ext cx="221941" cy="221941"/>
              </a:xfrm>
              <a:prstGeom prst="diamond">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id="{007594D3-C8FA-9866-ECDC-7516E9ED5091}"/>
                  </a:ext>
                </a:extLst>
              </p:cNvPr>
              <p:cNvSpPr/>
              <p:nvPr/>
            </p:nvSpPr>
            <p:spPr>
              <a:xfrm>
                <a:off x="4773834" y="2788207"/>
                <a:ext cx="769828" cy="23417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defPPr>
                  <a:defRPr lang="en-US"/>
                </a:defPPr>
                <a:lvl1pPr marL="0" algn="l"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accent2"/>
                    </a:solidFill>
                    <a:latin typeface="+mn-lt"/>
                    <a:ea typeface="+mn-ea"/>
                    <a:cs typeface="+mn-cs"/>
                  </a:defRPr>
                </a:lvl2pPr>
                <a:lvl3pPr marL="914400" algn="l" defTabSz="457200" rtl="0" eaLnBrk="1" latinLnBrk="0" hangingPunct="1">
                  <a:defRPr sz="1800" kern="1200">
                    <a:solidFill>
                      <a:schemeClr val="accent2"/>
                    </a:solidFill>
                    <a:latin typeface="+mn-lt"/>
                    <a:ea typeface="+mn-ea"/>
                    <a:cs typeface="+mn-cs"/>
                  </a:defRPr>
                </a:lvl3pPr>
                <a:lvl4pPr marL="1371600" algn="l" defTabSz="457200" rtl="0" eaLnBrk="1" latinLnBrk="0" hangingPunct="1">
                  <a:defRPr sz="1800" kern="1200">
                    <a:solidFill>
                      <a:schemeClr val="accent2"/>
                    </a:solidFill>
                    <a:latin typeface="+mn-lt"/>
                    <a:ea typeface="+mn-ea"/>
                    <a:cs typeface="+mn-cs"/>
                  </a:defRPr>
                </a:lvl4pPr>
                <a:lvl5pPr marL="1828800" algn="l" defTabSz="457200" rtl="0" eaLnBrk="1" latinLnBrk="0" hangingPunct="1">
                  <a:defRPr sz="1800" kern="1200">
                    <a:solidFill>
                      <a:schemeClr val="accent2"/>
                    </a:solidFill>
                    <a:latin typeface="+mn-lt"/>
                    <a:ea typeface="+mn-ea"/>
                    <a:cs typeface="+mn-cs"/>
                  </a:defRPr>
                </a:lvl5pPr>
                <a:lvl6pPr marL="2286000" algn="l" defTabSz="457200" rtl="0" eaLnBrk="1" latinLnBrk="0" hangingPunct="1">
                  <a:defRPr sz="1800" kern="1200">
                    <a:solidFill>
                      <a:schemeClr val="accent2"/>
                    </a:solidFill>
                    <a:latin typeface="+mn-lt"/>
                    <a:ea typeface="+mn-ea"/>
                    <a:cs typeface="+mn-cs"/>
                  </a:defRPr>
                </a:lvl6pPr>
                <a:lvl7pPr marL="2743200" algn="l" defTabSz="457200" rtl="0" eaLnBrk="1" latinLnBrk="0" hangingPunct="1">
                  <a:defRPr sz="1800" kern="1200">
                    <a:solidFill>
                      <a:schemeClr val="accent2"/>
                    </a:solidFill>
                    <a:latin typeface="+mn-lt"/>
                    <a:ea typeface="+mn-ea"/>
                    <a:cs typeface="+mn-cs"/>
                  </a:defRPr>
                </a:lvl7pPr>
                <a:lvl8pPr marL="3200400" algn="l" defTabSz="457200" rtl="0" eaLnBrk="1" latinLnBrk="0" hangingPunct="1">
                  <a:defRPr sz="1800" kern="1200">
                    <a:solidFill>
                      <a:schemeClr val="accent2"/>
                    </a:solidFill>
                    <a:latin typeface="+mn-lt"/>
                    <a:ea typeface="+mn-ea"/>
                    <a:cs typeface="+mn-cs"/>
                  </a:defRPr>
                </a:lvl8pPr>
                <a:lvl9pPr marL="3657600" algn="l" defTabSz="457200" rtl="0" eaLnBrk="1" latinLnBrk="0" hangingPunct="1">
                  <a:defRPr sz="1800" kern="1200">
                    <a:solidFill>
                      <a:schemeClr val="accent2"/>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13/11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Physical Workshop</a:t>
                </a:r>
                <a:endParaRPr kumimoji="0" lang="en-GB"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93" name="Group 92">
              <a:extLst>
                <a:ext uri="{FF2B5EF4-FFF2-40B4-BE49-F238E27FC236}">
                  <a16:creationId xmlns:a16="http://schemas.microsoft.com/office/drawing/2014/main" id="{AEFFD400-11D1-2B00-46C9-B2EAD2E92A0F}"/>
                </a:ext>
              </a:extLst>
            </p:cNvPr>
            <p:cNvGrpSpPr/>
            <p:nvPr/>
          </p:nvGrpSpPr>
          <p:grpSpPr>
            <a:xfrm>
              <a:off x="7577417" y="4589497"/>
              <a:ext cx="968150" cy="632001"/>
              <a:chOff x="4927411" y="2447538"/>
              <a:chExt cx="968150" cy="632001"/>
            </a:xfrm>
          </p:grpSpPr>
          <p:sp>
            <p:nvSpPr>
              <p:cNvPr id="91" name="Diamond 90">
                <a:extLst>
                  <a:ext uri="{FF2B5EF4-FFF2-40B4-BE49-F238E27FC236}">
                    <a16:creationId xmlns:a16="http://schemas.microsoft.com/office/drawing/2014/main" id="{19425498-1A75-3884-1F39-005010D9F973}"/>
                  </a:ext>
                </a:extLst>
              </p:cNvPr>
              <p:cNvSpPr/>
              <p:nvPr/>
            </p:nvSpPr>
            <p:spPr>
              <a:xfrm>
                <a:off x="5268749" y="2447538"/>
                <a:ext cx="221941" cy="221941"/>
              </a:xfrm>
              <a:prstGeom prst="diamon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92" name="Rectangle 91">
                <a:extLst>
                  <a:ext uri="{FF2B5EF4-FFF2-40B4-BE49-F238E27FC236}">
                    <a16:creationId xmlns:a16="http://schemas.microsoft.com/office/drawing/2014/main" id="{B7476CF2-70A5-6410-1AD5-302974EC96A4}"/>
                  </a:ext>
                </a:extLst>
              </p:cNvPr>
              <p:cNvSpPr/>
              <p:nvPr/>
            </p:nvSpPr>
            <p:spPr>
              <a:xfrm>
                <a:off x="4927411" y="2845362"/>
                <a:ext cx="968150" cy="23417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defPPr>
                  <a:defRPr lang="en-US"/>
                </a:defPPr>
                <a:lvl1pPr marL="0" algn="l"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accent2"/>
                    </a:solidFill>
                    <a:latin typeface="+mn-lt"/>
                    <a:ea typeface="+mn-ea"/>
                    <a:cs typeface="+mn-cs"/>
                  </a:defRPr>
                </a:lvl2pPr>
                <a:lvl3pPr marL="914400" algn="l" defTabSz="457200" rtl="0" eaLnBrk="1" latinLnBrk="0" hangingPunct="1">
                  <a:defRPr sz="1800" kern="1200">
                    <a:solidFill>
                      <a:schemeClr val="accent2"/>
                    </a:solidFill>
                    <a:latin typeface="+mn-lt"/>
                    <a:ea typeface="+mn-ea"/>
                    <a:cs typeface="+mn-cs"/>
                  </a:defRPr>
                </a:lvl3pPr>
                <a:lvl4pPr marL="1371600" algn="l" defTabSz="457200" rtl="0" eaLnBrk="1" latinLnBrk="0" hangingPunct="1">
                  <a:defRPr sz="1800" kern="1200">
                    <a:solidFill>
                      <a:schemeClr val="accent2"/>
                    </a:solidFill>
                    <a:latin typeface="+mn-lt"/>
                    <a:ea typeface="+mn-ea"/>
                    <a:cs typeface="+mn-cs"/>
                  </a:defRPr>
                </a:lvl4pPr>
                <a:lvl5pPr marL="1828800" algn="l" defTabSz="457200" rtl="0" eaLnBrk="1" latinLnBrk="0" hangingPunct="1">
                  <a:defRPr sz="1800" kern="1200">
                    <a:solidFill>
                      <a:schemeClr val="accent2"/>
                    </a:solidFill>
                    <a:latin typeface="+mn-lt"/>
                    <a:ea typeface="+mn-ea"/>
                    <a:cs typeface="+mn-cs"/>
                  </a:defRPr>
                </a:lvl5pPr>
                <a:lvl6pPr marL="2286000" algn="l" defTabSz="457200" rtl="0" eaLnBrk="1" latinLnBrk="0" hangingPunct="1">
                  <a:defRPr sz="1800" kern="1200">
                    <a:solidFill>
                      <a:schemeClr val="accent2"/>
                    </a:solidFill>
                    <a:latin typeface="+mn-lt"/>
                    <a:ea typeface="+mn-ea"/>
                    <a:cs typeface="+mn-cs"/>
                  </a:defRPr>
                </a:lvl6pPr>
                <a:lvl7pPr marL="2743200" algn="l" defTabSz="457200" rtl="0" eaLnBrk="1" latinLnBrk="0" hangingPunct="1">
                  <a:defRPr sz="1800" kern="1200">
                    <a:solidFill>
                      <a:schemeClr val="accent2"/>
                    </a:solidFill>
                    <a:latin typeface="+mn-lt"/>
                    <a:ea typeface="+mn-ea"/>
                    <a:cs typeface="+mn-cs"/>
                  </a:defRPr>
                </a:lvl7pPr>
                <a:lvl8pPr marL="3200400" algn="l" defTabSz="457200" rtl="0" eaLnBrk="1" latinLnBrk="0" hangingPunct="1">
                  <a:defRPr sz="1800" kern="1200">
                    <a:solidFill>
                      <a:schemeClr val="accent2"/>
                    </a:solidFill>
                    <a:latin typeface="+mn-lt"/>
                    <a:ea typeface="+mn-ea"/>
                    <a:cs typeface="+mn-cs"/>
                  </a:defRPr>
                </a:lvl8pPr>
                <a:lvl9pPr marL="3657600" algn="l" defTabSz="457200" rtl="0" eaLnBrk="1" latinLnBrk="0" hangingPunct="1">
                  <a:defRPr sz="1800" kern="1200">
                    <a:solidFill>
                      <a:schemeClr val="accent2"/>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04/03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Public Webinar</a:t>
                </a:r>
                <a:endParaRPr kumimoji="0" lang="en-GB"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63" name="Diamond 62">
              <a:extLst>
                <a:ext uri="{FF2B5EF4-FFF2-40B4-BE49-F238E27FC236}">
                  <a16:creationId xmlns:a16="http://schemas.microsoft.com/office/drawing/2014/main" id="{FBCA45D5-0292-0047-EF96-E46636F6E1AF}"/>
                </a:ext>
              </a:extLst>
            </p:cNvPr>
            <p:cNvSpPr/>
            <p:nvPr/>
          </p:nvSpPr>
          <p:spPr>
            <a:xfrm>
              <a:off x="10058988" y="3604719"/>
              <a:ext cx="221941" cy="221941"/>
            </a:xfrm>
            <a:prstGeom prst="diamon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8E74DBB3-04BC-DDD3-27A4-F76BDC8785C3}"/>
                </a:ext>
              </a:extLst>
            </p:cNvPr>
            <p:cNvSpPr txBox="1"/>
            <p:nvPr/>
          </p:nvSpPr>
          <p:spPr>
            <a:xfrm>
              <a:off x="10354107" y="3577189"/>
              <a:ext cx="1274901" cy="276999"/>
            </a:xfrm>
            <a:prstGeom prst="rect">
              <a:avLst/>
            </a:prstGeom>
            <a:noFill/>
          </p:spPr>
          <p:txBody>
            <a:bodyPr wrap="none" lIns="91440" tIns="45720" rIns="91440" bIns="45720" rtlCol="0" anchor="t">
              <a:spAutoFit/>
            </a:bodyPr>
            <a:lstStyle/>
            <a:p>
              <a:r>
                <a:rPr lang="en-US" sz="1200">
                  <a:latin typeface="Calibri" panose="020F0502020204030204" pitchFamily="34" charset="0"/>
                  <a:ea typeface="Calibri" panose="020F0502020204030204" pitchFamily="34" charset="0"/>
                  <a:cs typeface="Calibri" panose="020F0502020204030204" pitchFamily="34" charset="0"/>
                </a:rPr>
                <a:t>Public interaction</a:t>
              </a:r>
              <a:endParaRPr lang="en-GB" sz="1200">
                <a:latin typeface="Calibri" panose="020F0502020204030204" pitchFamily="34" charset="0"/>
                <a:ea typeface="Calibri" panose="020F0502020204030204" pitchFamily="34" charset="0"/>
                <a:cs typeface="Calibri" panose="020F0502020204030204" pitchFamily="34" charset="0"/>
              </a:endParaRPr>
            </a:p>
          </p:txBody>
        </p:sp>
        <p:grpSp>
          <p:nvGrpSpPr>
            <p:cNvPr id="73" name="Group 72">
              <a:extLst>
                <a:ext uri="{FF2B5EF4-FFF2-40B4-BE49-F238E27FC236}">
                  <a16:creationId xmlns:a16="http://schemas.microsoft.com/office/drawing/2014/main" id="{B000C109-204B-95FE-C963-CC57D0F8555F}"/>
                </a:ext>
              </a:extLst>
            </p:cNvPr>
            <p:cNvGrpSpPr/>
            <p:nvPr/>
          </p:nvGrpSpPr>
          <p:grpSpPr>
            <a:xfrm>
              <a:off x="4758209" y="2643841"/>
              <a:ext cx="710235" cy="673775"/>
              <a:chOff x="5254812" y="2447538"/>
              <a:chExt cx="710235" cy="673775"/>
            </a:xfrm>
          </p:grpSpPr>
          <p:sp>
            <p:nvSpPr>
              <p:cNvPr id="75" name="Diamond 74">
                <a:extLst>
                  <a:ext uri="{FF2B5EF4-FFF2-40B4-BE49-F238E27FC236}">
                    <a16:creationId xmlns:a16="http://schemas.microsoft.com/office/drawing/2014/main" id="{17D1B35A-5783-6FF7-3091-5EED3765DAFC}"/>
                  </a:ext>
                </a:extLst>
              </p:cNvPr>
              <p:cNvSpPr/>
              <p:nvPr/>
            </p:nvSpPr>
            <p:spPr>
              <a:xfrm>
                <a:off x="5268749" y="2447538"/>
                <a:ext cx="221941" cy="221941"/>
              </a:xfrm>
              <a:prstGeom prst="diamon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2AFA8E88-0493-901C-E3B1-84349399143C}"/>
                  </a:ext>
                </a:extLst>
              </p:cNvPr>
              <p:cNvSpPr/>
              <p:nvPr/>
            </p:nvSpPr>
            <p:spPr>
              <a:xfrm>
                <a:off x="5254812" y="2691377"/>
                <a:ext cx="710235" cy="42993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40" tIns="45720" rIns="91440" bIns="45720" rtlCol="0" anchor="ctr"/>
              <a:lstStyle>
                <a:defPPr>
                  <a:defRPr lang="en-US"/>
                </a:defPPr>
                <a:lvl1pPr marL="0" algn="l"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accent2"/>
                    </a:solidFill>
                    <a:latin typeface="+mn-lt"/>
                    <a:ea typeface="+mn-ea"/>
                    <a:cs typeface="+mn-cs"/>
                  </a:defRPr>
                </a:lvl2pPr>
                <a:lvl3pPr marL="914400" algn="l" defTabSz="457200" rtl="0" eaLnBrk="1" latinLnBrk="0" hangingPunct="1">
                  <a:defRPr sz="1800" kern="1200">
                    <a:solidFill>
                      <a:schemeClr val="accent2"/>
                    </a:solidFill>
                    <a:latin typeface="+mn-lt"/>
                    <a:ea typeface="+mn-ea"/>
                    <a:cs typeface="+mn-cs"/>
                  </a:defRPr>
                </a:lvl3pPr>
                <a:lvl4pPr marL="1371600" algn="l" defTabSz="457200" rtl="0" eaLnBrk="1" latinLnBrk="0" hangingPunct="1">
                  <a:defRPr sz="1800" kern="1200">
                    <a:solidFill>
                      <a:schemeClr val="accent2"/>
                    </a:solidFill>
                    <a:latin typeface="+mn-lt"/>
                    <a:ea typeface="+mn-ea"/>
                    <a:cs typeface="+mn-cs"/>
                  </a:defRPr>
                </a:lvl4pPr>
                <a:lvl5pPr marL="1828800" algn="l" defTabSz="457200" rtl="0" eaLnBrk="1" latinLnBrk="0" hangingPunct="1">
                  <a:defRPr sz="1800" kern="1200">
                    <a:solidFill>
                      <a:schemeClr val="accent2"/>
                    </a:solidFill>
                    <a:latin typeface="+mn-lt"/>
                    <a:ea typeface="+mn-ea"/>
                    <a:cs typeface="+mn-cs"/>
                  </a:defRPr>
                </a:lvl5pPr>
                <a:lvl6pPr marL="2286000" algn="l" defTabSz="457200" rtl="0" eaLnBrk="1" latinLnBrk="0" hangingPunct="1">
                  <a:defRPr sz="1800" kern="1200">
                    <a:solidFill>
                      <a:schemeClr val="accent2"/>
                    </a:solidFill>
                    <a:latin typeface="+mn-lt"/>
                    <a:ea typeface="+mn-ea"/>
                    <a:cs typeface="+mn-cs"/>
                  </a:defRPr>
                </a:lvl6pPr>
                <a:lvl7pPr marL="2743200" algn="l" defTabSz="457200" rtl="0" eaLnBrk="1" latinLnBrk="0" hangingPunct="1">
                  <a:defRPr sz="1800" kern="1200">
                    <a:solidFill>
                      <a:schemeClr val="accent2"/>
                    </a:solidFill>
                    <a:latin typeface="+mn-lt"/>
                    <a:ea typeface="+mn-ea"/>
                    <a:cs typeface="+mn-cs"/>
                  </a:defRPr>
                </a:lvl7pPr>
                <a:lvl8pPr marL="3200400" algn="l" defTabSz="457200" rtl="0" eaLnBrk="1" latinLnBrk="0" hangingPunct="1">
                  <a:defRPr sz="1800" kern="1200">
                    <a:solidFill>
                      <a:schemeClr val="accent2"/>
                    </a:solidFill>
                    <a:latin typeface="+mn-lt"/>
                    <a:ea typeface="+mn-ea"/>
                    <a:cs typeface="+mn-cs"/>
                  </a:defRPr>
                </a:lvl8pPr>
                <a:lvl9pPr marL="3657600" algn="l" defTabSz="457200" rtl="0" eaLnBrk="1" latinLnBrk="0" hangingPunct="1">
                  <a:defRPr sz="1800" kern="1200">
                    <a:solidFill>
                      <a:schemeClr val="accent2"/>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Calibri" panose="020F0502020204030204" pitchFamily="34" charset="0"/>
                    <a:ea typeface="Calibri" panose="020F0502020204030204" pitchFamily="34" charset="0"/>
                    <a:cs typeface="Calibri" panose="020F0502020204030204" pitchFamily="34" charset="0"/>
                  </a:rPr>
                  <a:t>15/11</a:t>
                </a:r>
                <a:endParaRPr kumimoji="0" lang="en-US"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a:p>
                <a:pPr algn="ctr">
                  <a:defRPr/>
                </a:pPr>
                <a:r>
                  <a:rPr kumimoji="0" lang="en-US"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Public</a:t>
                </a:r>
              </a:p>
              <a:p>
                <a:pPr algn="ctr">
                  <a:defRPr/>
                </a:pPr>
                <a:r>
                  <a:rPr lang="en-US" sz="1000">
                    <a:solidFill>
                      <a:schemeClr val="tx1"/>
                    </a:solidFill>
                    <a:latin typeface="Calibri" panose="020F0502020204030204" pitchFamily="34" charset="0"/>
                    <a:ea typeface="Calibri" panose="020F0502020204030204" pitchFamily="34" charset="0"/>
                    <a:cs typeface="Calibri" panose="020F0502020204030204" pitchFamily="34" charset="0"/>
                  </a:rPr>
                  <a:t>webinar</a:t>
                </a:r>
                <a:endParaRPr lang="en-US"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31" name="TextBox 30">
              <a:extLst>
                <a:ext uri="{FF2B5EF4-FFF2-40B4-BE49-F238E27FC236}">
                  <a16:creationId xmlns:a16="http://schemas.microsoft.com/office/drawing/2014/main" id="{9330B822-DAC1-9A85-2499-D4EC949A98A1}"/>
                </a:ext>
              </a:extLst>
            </p:cNvPr>
            <p:cNvSpPr txBox="1"/>
            <p:nvPr/>
          </p:nvSpPr>
          <p:spPr>
            <a:xfrm>
              <a:off x="9972145" y="2663883"/>
              <a:ext cx="633828" cy="276999"/>
            </a:xfrm>
            <a:prstGeom prst="rect">
              <a:avLst/>
            </a:prstGeom>
            <a:noFill/>
          </p:spPr>
          <p:txBody>
            <a:bodyPr wrap="none" rtlCol="0">
              <a:spAutoFit/>
            </a:bodyPr>
            <a:lstStyle/>
            <a:p>
              <a:r>
                <a:rPr lang="en-US" sz="1200">
                  <a:latin typeface="Calibri" panose="020F0502020204030204" pitchFamily="34" charset="0"/>
                  <a:ea typeface="Calibri" panose="020F0502020204030204" pitchFamily="34" charset="0"/>
                  <a:cs typeface="Calibri" panose="020F0502020204030204" pitchFamily="34" charset="0"/>
                </a:rPr>
                <a:t>Legend</a:t>
              </a:r>
              <a:endParaRPr lang="en-GB" sz="1200">
                <a:latin typeface="Calibri" panose="020F0502020204030204" pitchFamily="34" charset="0"/>
                <a:ea typeface="Calibri" panose="020F0502020204030204" pitchFamily="34"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848752FE-F563-E984-FE84-07B60804FF01}"/>
                </a:ext>
              </a:extLst>
            </p:cNvPr>
            <p:cNvSpPr/>
            <p:nvPr/>
          </p:nvSpPr>
          <p:spPr>
            <a:xfrm>
              <a:off x="9898381" y="2580450"/>
              <a:ext cx="2177827" cy="1661618"/>
            </a:xfrm>
            <a:prstGeom prst="roundRect">
              <a:avLst/>
            </a:prstGeom>
            <a:noFill/>
            <a:ln>
              <a:solidFill>
                <a:schemeClr val="tx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41" name="Rectangle: Rounded Corners 40">
              <a:extLst>
                <a:ext uri="{FF2B5EF4-FFF2-40B4-BE49-F238E27FC236}">
                  <a16:creationId xmlns:a16="http://schemas.microsoft.com/office/drawing/2014/main" id="{0373247E-7E52-CB11-F699-22CE112CB9A9}"/>
                </a:ext>
              </a:extLst>
            </p:cNvPr>
            <p:cNvSpPr/>
            <p:nvPr/>
          </p:nvSpPr>
          <p:spPr>
            <a:xfrm>
              <a:off x="8287733" y="4320628"/>
              <a:ext cx="1170592" cy="238877"/>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Internal approval</a:t>
              </a:r>
              <a:endParaRPr kumimoji="0" lang="en-GB" sz="900" b="0" i="0" u="none" strike="noStrike" kern="1200" cap="none" spc="0" normalizeH="0" baseline="0" noProof="0">
                <a:ln>
                  <a:noFill/>
                </a:ln>
                <a:solidFill>
                  <a:schemeClr val="tx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5" name="Diamond 54">
              <a:extLst>
                <a:ext uri="{FF2B5EF4-FFF2-40B4-BE49-F238E27FC236}">
                  <a16:creationId xmlns:a16="http://schemas.microsoft.com/office/drawing/2014/main" id="{1C1D0D0F-EF3A-F44D-6E56-407131822919}"/>
                </a:ext>
              </a:extLst>
            </p:cNvPr>
            <p:cNvSpPr/>
            <p:nvPr/>
          </p:nvSpPr>
          <p:spPr>
            <a:xfrm>
              <a:off x="10056983" y="3907514"/>
              <a:ext cx="221941" cy="221941"/>
            </a:xfrm>
            <a:prstGeom prst="diamond">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1B696CB9-7763-1367-F0B1-06AE9D7E26CD}"/>
                </a:ext>
              </a:extLst>
            </p:cNvPr>
            <p:cNvSpPr txBox="1"/>
            <p:nvPr/>
          </p:nvSpPr>
          <p:spPr>
            <a:xfrm>
              <a:off x="10367330" y="3872921"/>
              <a:ext cx="1509709" cy="276999"/>
            </a:xfrm>
            <a:prstGeom prst="rect">
              <a:avLst/>
            </a:prstGeom>
            <a:noFill/>
          </p:spPr>
          <p:txBody>
            <a:bodyPr wrap="none" lIns="91440" tIns="45720" rIns="91440" bIns="45720" rtlCol="0" anchor="t">
              <a:spAutoFit/>
            </a:bodyPr>
            <a:lstStyle/>
            <a:p>
              <a:r>
                <a:rPr lang="en-US" sz="1200">
                  <a:latin typeface="Calibri" panose="020F0502020204030204" pitchFamily="34" charset="0"/>
                  <a:ea typeface="Calibri" panose="020F0502020204030204" pitchFamily="34" charset="0"/>
                  <a:cs typeface="Calibri" panose="020F0502020204030204" pitchFamily="34" charset="0"/>
                </a:rPr>
                <a:t>Secretariat processes</a:t>
              </a:r>
              <a:endParaRPr lang="en-GB" sz="1200">
                <a:latin typeface="Calibri" panose="020F0502020204030204" pitchFamily="34" charset="0"/>
                <a:ea typeface="Calibri" panose="020F0502020204030204" pitchFamily="34" charset="0"/>
                <a:cs typeface="Calibri" panose="020F0502020204030204" pitchFamily="34" charset="0"/>
              </a:endParaRPr>
            </a:p>
          </p:txBody>
        </p:sp>
      </p:grpSp>
      <p:sp>
        <p:nvSpPr>
          <p:cNvPr id="33" name="Diamond 32">
            <a:extLst>
              <a:ext uri="{FF2B5EF4-FFF2-40B4-BE49-F238E27FC236}">
                <a16:creationId xmlns:a16="http://schemas.microsoft.com/office/drawing/2014/main" id="{B4BE9040-FDB5-EFCE-AEA2-00BF52835C1A}"/>
              </a:ext>
            </a:extLst>
          </p:cNvPr>
          <p:cNvSpPr/>
          <p:nvPr/>
        </p:nvSpPr>
        <p:spPr>
          <a:xfrm>
            <a:off x="8825238" y="4160056"/>
            <a:ext cx="221941" cy="221941"/>
          </a:xfrm>
          <a:prstGeom prst="diamon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0AD92193-6BC1-8F9F-2724-B8A6783D3A5F}"/>
              </a:ext>
            </a:extLst>
          </p:cNvPr>
          <p:cNvSpPr/>
          <p:nvPr/>
        </p:nvSpPr>
        <p:spPr>
          <a:xfrm>
            <a:off x="8825238" y="4250595"/>
            <a:ext cx="878871" cy="21972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defPPr>
              <a:defRPr lang="en-US"/>
            </a:defPPr>
            <a:lvl1pPr marL="0" algn="l" defTabSz="457200" rtl="0" eaLnBrk="1" latinLnBrk="0" hangingPunct="1">
              <a:defRPr sz="1800" kern="1200">
                <a:solidFill>
                  <a:schemeClr val="accent2"/>
                </a:solidFill>
                <a:latin typeface="+mn-lt"/>
                <a:ea typeface="+mn-ea"/>
                <a:cs typeface="+mn-cs"/>
              </a:defRPr>
            </a:lvl1pPr>
            <a:lvl2pPr marL="457200" algn="l" defTabSz="457200" rtl="0" eaLnBrk="1" latinLnBrk="0" hangingPunct="1">
              <a:defRPr sz="1800" kern="1200">
                <a:solidFill>
                  <a:schemeClr val="accent2"/>
                </a:solidFill>
                <a:latin typeface="+mn-lt"/>
                <a:ea typeface="+mn-ea"/>
                <a:cs typeface="+mn-cs"/>
              </a:defRPr>
            </a:lvl2pPr>
            <a:lvl3pPr marL="914400" algn="l" defTabSz="457200" rtl="0" eaLnBrk="1" latinLnBrk="0" hangingPunct="1">
              <a:defRPr sz="1800" kern="1200">
                <a:solidFill>
                  <a:schemeClr val="accent2"/>
                </a:solidFill>
                <a:latin typeface="+mn-lt"/>
                <a:ea typeface="+mn-ea"/>
                <a:cs typeface="+mn-cs"/>
              </a:defRPr>
            </a:lvl3pPr>
            <a:lvl4pPr marL="1371600" algn="l" defTabSz="457200" rtl="0" eaLnBrk="1" latinLnBrk="0" hangingPunct="1">
              <a:defRPr sz="1800" kern="1200">
                <a:solidFill>
                  <a:schemeClr val="accent2"/>
                </a:solidFill>
                <a:latin typeface="+mn-lt"/>
                <a:ea typeface="+mn-ea"/>
                <a:cs typeface="+mn-cs"/>
              </a:defRPr>
            </a:lvl4pPr>
            <a:lvl5pPr marL="1828800" algn="l" defTabSz="457200" rtl="0" eaLnBrk="1" latinLnBrk="0" hangingPunct="1">
              <a:defRPr sz="1800" kern="1200">
                <a:solidFill>
                  <a:schemeClr val="accent2"/>
                </a:solidFill>
                <a:latin typeface="+mn-lt"/>
                <a:ea typeface="+mn-ea"/>
                <a:cs typeface="+mn-cs"/>
              </a:defRPr>
            </a:lvl5pPr>
            <a:lvl6pPr marL="2286000" algn="l" defTabSz="457200" rtl="0" eaLnBrk="1" latinLnBrk="0" hangingPunct="1">
              <a:defRPr sz="1800" kern="1200">
                <a:solidFill>
                  <a:schemeClr val="accent2"/>
                </a:solidFill>
                <a:latin typeface="+mn-lt"/>
                <a:ea typeface="+mn-ea"/>
                <a:cs typeface="+mn-cs"/>
              </a:defRPr>
            </a:lvl6pPr>
            <a:lvl7pPr marL="2743200" algn="l" defTabSz="457200" rtl="0" eaLnBrk="1" latinLnBrk="0" hangingPunct="1">
              <a:defRPr sz="1800" kern="1200">
                <a:solidFill>
                  <a:schemeClr val="accent2"/>
                </a:solidFill>
                <a:latin typeface="+mn-lt"/>
                <a:ea typeface="+mn-ea"/>
                <a:cs typeface="+mn-cs"/>
              </a:defRPr>
            </a:lvl7pPr>
            <a:lvl8pPr marL="3200400" algn="l" defTabSz="457200" rtl="0" eaLnBrk="1" latinLnBrk="0" hangingPunct="1">
              <a:defRPr sz="1800" kern="1200">
                <a:solidFill>
                  <a:schemeClr val="accent2"/>
                </a:solidFill>
                <a:latin typeface="+mn-lt"/>
                <a:ea typeface="+mn-ea"/>
                <a:cs typeface="+mn-cs"/>
              </a:defRPr>
            </a:lvl8pPr>
            <a:lvl9pPr marL="3657600" algn="l" defTabSz="457200" rtl="0" eaLnBrk="1" latinLnBrk="0" hangingPunct="1">
              <a:defRPr sz="1800" kern="1200">
                <a:solidFill>
                  <a:schemeClr val="accent2"/>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Calibri" panose="020F0502020204030204" pitchFamily="34" charset="0"/>
                <a:ea typeface="Calibri" panose="020F0502020204030204" pitchFamily="34" charset="0"/>
                <a:cs typeface="Calibri" panose="020F0502020204030204" pitchFamily="34" charset="0"/>
              </a:rPr>
              <a:t>2</a:t>
            </a:r>
            <a:r>
              <a:rPr kumimoji="0" lang="en-US"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4/04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Public Webinar</a:t>
            </a:r>
            <a:endParaRPr kumimoji="0" lang="en-GB"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id="{061C3ACE-AD8F-C5F2-F2E1-9C08440F0EAB}"/>
              </a:ext>
            </a:extLst>
          </p:cNvPr>
          <p:cNvCxnSpPr>
            <a:cxnSpLocks/>
          </p:cNvCxnSpPr>
          <p:nvPr/>
        </p:nvCxnSpPr>
        <p:spPr>
          <a:xfrm>
            <a:off x="8935113" y="2079740"/>
            <a:ext cx="10297" cy="2076049"/>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D56A8D2-30CB-DB6B-8705-0D219E58F31D}"/>
              </a:ext>
            </a:extLst>
          </p:cNvPr>
          <p:cNvSpPr txBox="1"/>
          <p:nvPr/>
        </p:nvSpPr>
        <p:spPr>
          <a:xfrm>
            <a:off x="8101768" y="2535252"/>
            <a:ext cx="72467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rPr>
              <a:t>Today</a:t>
            </a:r>
            <a:endParaRPr kumimoji="0" lang="en-GB" sz="1800" b="0" i="0" u="none" strike="noStrike" kern="1200" cap="none" spc="0" normalizeH="0" baseline="0" noProof="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2E69EC3F-D065-EA86-D2CA-15578087A036}"/>
              </a:ext>
            </a:extLst>
          </p:cNvPr>
          <p:cNvSpPr txBox="1"/>
          <p:nvPr/>
        </p:nvSpPr>
        <p:spPr>
          <a:xfrm>
            <a:off x="491176" y="4128937"/>
            <a:ext cx="415597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GB" dirty="0">
                <a:solidFill>
                  <a:schemeClr val="tx2">
                    <a:lumMod val="76000"/>
                    <a:lumOff val="24000"/>
                  </a:schemeClr>
                </a:solidFill>
                <a:latin typeface="Calibri" panose="020F0502020204030204" pitchFamily="34" charset="0"/>
                <a:ea typeface="Calibri" panose="020F0502020204030204" pitchFamily="34" charset="0"/>
                <a:cs typeface="Calibri" panose="020F0502020204030204" pitchFamily="34" charset="0"/>
              </a:rPr>
              <a:t>4 dedicated Stakeholder Sessions</a:t>
            </a:r>
            <a:endParaRPr lang="en-US" dirty="0">
              <a:solidFill>
                <a:schemeClr val="tx2">
                  <a:lumMod val="76000"/>
                  <a:lumOff val="24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a:buChar char="q"/>
            </a:pPr>
            <a:r>
              <a:rPr lang="en-GB" dirty="0">
                <a:solidFill>
                  <a:schemeClr val="tx2">
                    <a:lumMod val="76000"/>
                    <a:lumOff val="24000"/>
                  </a:schemeClr>
                </a:solidFill>
                <a:latin typeface="Calibri" panose="020F0502020204030204" pitchFamily="34" charset="0"/>
                <a:ea typeface="Calibri" panose="020F0502020204030204" pitchFamily="34" charset="0"/>
                <a:cs typeface="Calibri" panose="020F0502020204030204" pitchFamily="34" charset="0"/>
              </a:rPr>
              <a:t>4 weeks of Public Consultation</a:t>
            </a:r>
          </a:p>
          <a:p>
            <a:pPr marL="285750" indent="-285750">
              <a:buFont typeface="Wingdings"/>
              <a:buChar char="q"/>
            </a:pPr>
            <a:r>
              <a:rPr lang="en-GB" dirty="0">
                <a:solidFill>
                  <a:schemeClr val="tx2">
                    <a:lumMod val="76000"/>
                    <a:lumOff val="24000"/>
                  </a:schemeClr>
                </a:solidFill>
                <a:latin typeface="Calibri" panose="020F0502020204030204" pitchFamily="34" charset="0"/>
                <a:ea typeface="Calibri" panose="020F0502020204030204" pitchFamily="34" charset="0"/>
                <a:cs typeface="Calibri" panose="020F0502020204030204" pitchFamily="34" charset="0"/>
              </a:rPr>
              <a:t>3 public Webinars</a:t>
            </a:r>
          </a:p>
          <a:p>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94C9B950-4F0C-581E-E349-4113BAF0C609}"/>
              </a:ext>
            </a:extLst>
          </p:cNvPr>
          <p:cNvSpPr txBox="1"/>
          <p:nvPr/>
        </p:nvSpPr>
        <p:spPr>
          <a:xfrm>
            <a:off x="1971732" y="5328432"/>
            <a:ext cx="77923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Calibri" panose="020F0502020204030204" pitchFamily="34" charset="0"/>
                <a:ea typeface="Calibri" panose="020F0502020204030204" pitchFamily="34" charset="0"/>
                <a:cs typeface="Calibri" panose="020F0502020204030204" pitchFamily="34" charset="0"/>
              </a:rPr>
              <a:t>DSO Entity &amp; ENTSO-E </a:t>
            </a:r>
            <a:r>
              <a:rPr lang="en-GB" dirty="0">
                <a:latin typeface="Calibri" panose="020F0502020204030204" pitchFamily="34" charset="0"/>
                <a:ea typeface="Calibri" panose="020F0502020204030204" pitchFamily="34" charset="0"/>
                <a:cs typeface="Calibri" panose="020F0502020204030204" pitchFamily="34" charset="0"/>
                <a:hlinkClick r:id="rId5"/>
              </a:rPr>
              <a:t>Joint proposal for FNA Methodology</a:t>
            </a:r>
            <a:r>
              <a:rPr lang="en-GB" dirty="0">
                <a:latin typeface="Calibri" panose="020F0502020204030204" pitchFamily="34" charset="0"/>
                <a:ea typeface="Calibri" panose="020F0502020204030204" pitchFamily="34" charset="0"/>
                <a:cs typeface="Calibri" panose="020F0502020204030204" pitchFamily="34" charset="0"/>
              </a:rPr>
              <a:t> submitted to ACER on 16 April 2024!</a:t>
            </a:r>
          </a:p>
        </p:txBody>
      </p:sp>
      <p:pic>
        <p:nvPicPr>
          <p:cNvPr id="58" name="Picture 57" descr="A white paper with a green arrow pointing to it&#10;&#10;AI-generated content may be incorrect.">
            <a:extLst>
              <a:ext uri="{FF2B5EF4-FFF2-40B4-BE49-F238E27FC236}">
                <a16:creationId xmlns:a16="http://schemas.microsoft.com/office/drawing/2014/main" id="{0874CD84-10E1-DEFB-7500-FA576E7C8759}"/>
              </a:ext>
            </a:extLst>
          </p:cNvPr>
          <p:cNvPicPr>
            <a:picLocks noChangeAspect="1"/>
          </p:cNvPicPr>
          <p:nvPr/>
        </p:nvPicPr>
        <p:blipFill>
          <a:blip r:embed="rId6"/>
          <a:stretch>
            <a:fillRect/>
          </a:stretch>
        </p:blipFill>
        <p:spPr>
          <a:xfrm>
            <a:off x="1282535" y="5216237"/>
            <a:ext cx="779813" cy="760021"/>
          </a:xfrm>
          <a:prstGeom prst="rect">
            <a:avLst/>
          </a:prstGeom>
        </p:spPr>
      </p:pic>
      <p:pic>
        <p:nvPicPr>
          <p:cNvPr id="64" name="Picture 63" descr="Public consultation on a Bulletin addressing Elliptic Curve Cryptography">
            <a:extLst>
              <a:ext uri="{FF2B5EF4-FFF2-40B4-BE49-F238E27FC236}">
                <a16:creationId xmlns:a16="http://schemas.microsoft.com/office/drawing/2014/main" id="{2B981744-3405-4B42-3B15-0D0D36CA3654}"/>
              </a:ext>
            </a:extLst>
          </p:cNvPr>
          <p:cNvPicPr>
            <a:picLocks noChangeAspect="1"/>
          </p:cNvPicPr>
          <p:nvPr/>
        </p:nvPicPr>
        <p:blipFill>
          <a:blip r:embed="rId7"/>
          <a:srcRect t="-63" r="137" b="-50"/>
          <a:stretch/>
        </p:blipFill>
        <p:spPr>
          <a:xfrm>
            <a:off x="1208329" y="6028861"/>
            <a:ext cx="763250" cy="775409"/>
          </a:xfrm>
          <a:prstGeom prst="rect">
            <a:avLst/>
          </a:prstGeom>
        </p:spPr>
      </p:pic>
      <p:sp>
        <p:nvSpPr>
          <p:cNvPr id="65" name="TextBox 64">
            <a:extLst>
              <a:ext uri="{FF2B5EF4-FFF2-40B4-BE49-F238E27FC236}">
                <a16:creationId xmlns:a16="http://schemas.microsoft.com/office/drawing/2014/main" id="{92F29597-13D5-7D3C-755A-04633058CA0C}"/>
              </a:ext>
            </a:extLst>
          </p:cNvPr>
          <p:cNvSpPr txBox="1"/>
          <p:nvPr/>
        </p:nvSpPr>
        <p:spPr>
          <a:xfrm>
            <a:off x="1971579" y="6105272"/>
            <a:ext cx="67125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Calibri" panose="020F0502020204030204" pitchFamily="34" charset="0"/>
                <a:ea typeface="Calibri" panose="020F0502020204030204" pitchFamily="34" charset="0"/>
                <a:cs typeface="Calibri" panose="020F0502020204030204" pitchFamily="34" charset="0"/>
                <a:hlinkClick r:id="rId8"/>
              </a:rPr>
              <a:t>Public Consultation Responses </a:t>
            </a:r>
            <a:r>
              <a:rPr lang="en-GB" dirty="0">
                <a:latin typeface="Calibri" panose="020F0502020204030204" pitchFamily="34" charset="0"/>
                <a:ea typeface="Calibri" panose="020F0502020204030204" pitchFamily="34" charset="0"/>
                <a:cs typeface="Calibri" panose="020F0502020204030204" pitchFamily="34" charset="0"/>
              </a:rPr>
              <a:t>are published!</a:t>
            </a:r>
          </a:p>
        </p:txBody>
      </p:sp>
      <p:cxnSp>
        <p:nvCxnSpPr>
          <p:cNvPr id="67" name="Straight Connector 66">
            <a:extLst>
              <a:ext uri="{FF2B5EF4-FFF2-40B4-BE49-F238E27FC236}">
                <a16:creationId xmlns:a16="http://schemas.microsoft.com/office/drawing/2014/main" id="{26F77796-C2D0-BC13-4F4D-62D0CB68E0A2}"/>
              </a:ext>
            </a:extLst>
          </p:cNvPr>
          <p:cNvCxnSpPr>
            <a:cxnSpLocks/>
          </p:cNvCxnSpPr>
          <p:nvPr/>
        </p:nvCxnSpPr>
        <p:spPr>
          <a:xfrm>
            <a:off x="11472615" y="2084043"/>
            <a:ext cx="0" cy="16334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02E95C04-CF56-7750-D7F8-0E56D1AFA31C}"/>
              </a:ext>
            </a:extLst>
          </p:cNvPr>
          <p:cNvSpPr txBox="1"/>
          <p:nvPr/>
        </p:nvSpPr>
        <p:spPr>
          <a:xfrm>
            <a:off x="10873683" y="2070112"/>
            <a:ext cx="456452" cy="276999"/>
          </a:xfrm>
          <a:prstGeom prst="rect">
            <a:avLst/>
          </a:prstGeom>
          <a:noFill/>
        </p:spPr>
        <p:txBody>
          <a:bodyPr wrap="square" lIns="91440" tIns="45720" rIns="91440" bIns="45720" rtlCol="0" anchor="ctr">
            <a:spAutoFit/>
          </a:bodyPr>
          <a:lstStyle/>
          <a:p>
            <a:pPr marL="0" marR="0" lvl="0" indent="0" algn="ctr" defTabSz="457200">
              <a:lnSpc>
                <a:spcPct val="100000"/>
              </a:lnSpc>
              <a:spcBef>
                <a:spcPts val="0"/>
              </a:spcBef>
              <a:spcAft>
                <a:spcPts val="0"/>
              </a:spcAft>
              <a:buNone/>
              <a:tabLst/>
              <a:defRPr/>
            </a:pPr>
            <a:r>
              <a:rPr lang="en-US" sz="1200">
                <a:latin typeface="Calibri"/>
                <a:ea typeface="Calibri"/>
                <a:cs typeface="Calibri"/>
              </a:rPr>
              <a:t>Jul</a:t>
            </a:r>
            <a:endParaRPr lang="en-US" sz="1200">
              <a:latin typeface="Calibri" panose="020F0502020204030204" pitchFamily="34" charset="0"/>
              <a:ea typeface="Calibri" panose="020F0502020204030204" pitchFamily="34" charset="0"/>
              <a:cs typeface="Calibri" panose="020F0502020204030204" pitchFamily="34" charset="0"/>
            </a:endParaRPr>
          </a:p>
        </p:txBody>
      </p:sp>
      <p:sp>
        <p:nvSpPr>
          <p:cNvPr id="80" name="Rectangle: Rounded Corners 79">
            <a:extLst>
              <a:ext uri="{FF2B5EF4-FFF2-40B4-BE49-F238E27FC236}">
                <a16:creationId xmlns:a16="http://schemas.microsoft.com/office/drawing/2014/main" id="{CDEBDAB6-EE05-8D50-9FE7-A83FA59C80A2}"/>
              </a:ext>
            </a:extLst>
          </p:cNvPr>
          <p:cNvSpPr/>
          <p:nvPr/>
        </p:nvSpPr>
        <p:spPr>
          <a:xfrm>
            <a:off x="8886618" y="1370118"/>
            <a:ext cx="2200000" cy="4735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latin typeface="Calibri"/>
                <a:ea typeface="Calibri"/>
                <a:cs typeface="Calibri"/>
              </a:rPr>
              <a:t>ACER Process-3 months (16 April-16 July)</a:t>
            </a:r>
          </a:p>
        </p:txBody>
      </p:sp>
      <p:cxnSp>
        <p:nvCxnSpPr>
          <p:cNvPr id="87" name="Straight Arrow Connector 86">
            <a:extLst>
              <a:ext uri="{FF2B5EF4-FFF2-40B4-BE49-F238E27FC236}">
                <a16:creationId xmlns:a16="http://schemas.microsoft.com/office/drawing/2014/main" id="{0D0C257E-6F90-1950-D58A-C63B39ECCB0C}"/>
              </a:ext>
            </a:extLst>
          </p:cNvPr>
          <p:cNvCxnSpPr/>
          <p:nvPr/>
        </p:nvCxnSpPr>
        <p:spPr>
          <a:xfrm flipH="1">
            <a:off x="11138260" y="1360016"/>
            <a:ext cx="18030" cy="711443"/>
          </a:xfrm>
          <a:prstGeom prst="straightConnector1">
            <a:avLst/>
          </a:prstGeom>
        </p:spPr>
        <p:style>
          <a:lnRef idx="3">
            <a:schemeClr val="accent2"/>
          </a:lnRef>
          <a:fillRef idx="0">
            <a:schemeClr val="accent2"/>
          </a:fillRef>
          <a:effectRef idx="2">
            <a:schemeClr val="accent2"/>
          </a:effectRef>
          <a:fontRef idx="minor">
            <a:schemeClr val="tx1"/>
          </a:fontRef>
        </p:style>
      </p:cxnSp>
      <p:sp>
        <p:nvSpPr>
          <p:cNvPr id="94" name="Diamond 93">
            <a:extLst>
              <a:ext uri="{FF2B5EF4-FFF2-40B4-BE49-F238E27FC236}">
                <a16:creationId xmlns:a16="http://schemas.microsoft.com/office/drawing/2014/main" id="{04652A93-9D51-B620-CDEA-2A5F01639335}"/>
              </a:ext>
            </a:extLst>
          </p:cNvPr>
          <p:cNvSpPr/>
          <p:nvPr/>
        </p:nvSpPr>
        <p:spPr>
          <a:xfrm>
            <a:off x="11045768" y="1359491"/>
            <a:ext cx="202475" cy="201746"/>
          </a:xfrm>
          <a:prstGeom prst="diamond">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95" name="TextBox 94">
            <a:extLst>
              <a:ext uri="{FF2B5EF4-FFF2-40B4-BE49-F238E27FC236}">
                <a16:creationId xmlns:a16="http://schemas.microsoft.com/office/drawing/2014/main" id="{B23B42D6-7E68-BBA3-97F8-E3F474B3FEAE}"/>
              </a:ext>
            </a:extLst>
          </p:cNvPr>
          <p:cNvSpPr txBox="1"/>
          <p:nvPr/>
        </p:nvSpPr>
        <p:spPr>
          <a:xfrm>
            <a:off x="11313237" y="995842"/>
            <a:ext cx="741092" cy="277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97" name="TextBox 96">
            <a:extLst>
              <a:ext uri="{FF2B5EF4-FFF2-40B4-BE49-F238E27FC236}">
                <a16:creationId xmlns:a16="http://schemas.microsoft.com/office/drawing/2014/main" id="{D12325D0-604F-47A2-4024-7013D68D1DFB}"/>
              </a:ext>
            </a:extLst>
          </p:cNvPr>
          <p:cNvSpPr txBox="1"/>
          <p:nvPr/>
        </p:nvSpPr>
        <p:spPr>
          <a:xfrm>
            <a:off x="11241195" y="1133514"/>
            <a:ext cx="9612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Calibri" panose="020F0502020204030204" pitchFamily="34" charset="0"/>
                <a:ea typeface="Calibri" panose="020F0502020204030204" pitchFamily="34" charset="0"/>
                <a:cs typeface="Calibri" panose="020F0502020204030204" pitchFamily="34" charset="0"/>
              </a:rPr>
              <a:t>17/07 Methodology Approval &amp; Publication</a:t>
            </a:r>
          </a:p>
        </p:txBody>
      </p:sp>
      <p:pic>
        <p:nvPicPr>
          <p:cNvPr id="66" name="Picture 65" descr="A qr code with black dots&#10;&#10;Description automatically generated">
            <a:extLst>
              <a:ext uri="{FF2B5EF4-FFF2-40B4-BE49-F238E27FC236}">
                <a16:creationId xmlns:a16="http://schemas.microsoft.com/office/drawing/2014/main" id="{F90A0BE0-720A-7443-5CFD-73E534D898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27633" y="5786753"/>
            <a:ext cx="988487" cy="988487"/>
          </a:xfrm>
          <a:prstGeom prst="rect">
            <a:avLst/>
          </a:prstGeom>
        </p:spPr>
      </p:pic>
    </p:spTree>
    <p:extLst>
      <p:ext uri="{BB962C8B-B14F-4D97-AF65-F5344CB8AC3E}">
        <p14:creationId xmlns:p14="http://schemas.microsoft.com/office/powerpoint/2010/main" val="1356087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l="-4000" r="-4000"/>
          </a:stretch>
        </a:blipFill>
        <a:effectLst/>
      </p:bgPr>
    </p:bg>
    <p:spTree>
      <p:nvGrpSpPr>
        <p:cNvPr id="1" name="">
          <a:extLst>
            <a:ext uri="{FF2B5EF4-FFF2-40B4-BE49-F238E27FC236}">
              <a16:creationId xmlns:a16="http://schemas.microsoft.com/office/drawing/2014/main" id="{D9EFE427-0C37-0D64-E28D-B17C5C7E40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1FB8C-4CA1-690C-19C5-2D7CE1377318}"/>
              </a:ext>
            </a:extLst>
          </p:cNvPr>
          <p:cNvSpPr>
            <a:spLocks noGrp="1"/>
          </p:cNvSpPr>
          <p:nvPr>
            <p:ph type="ctrTitle"/>
          </p:nvPr>
        </p:nvSpPr>
        <p:spPr>
          <a:xfrm>
            <a:off x="290669" y="4450763"/>
            <a:ext cx="5419758" cy="1005840"/>
          </a:xfrm>
        </p:spPr>
        <p:txBody>
          <a:bodyPr lIns="91440" tIns="45720" rIns="91440" bIns="45720" anchor="ctr"/>
          <a:lstStyle/>
          <a:p>
            <a:r>
              <a:rPr lang="en-GB" dirty="0">
                <a:latin typeface="Calibri"/>
                <a:cs typeface="Calibri"/>
              </a:rPr>
              <a:t>Overview of the Methodology &amp; Scope</a:t>
            </a:r>
            <a:endParaRPr lang="en-GB" dirty="0"/>
          </a:p>
        </p:txBody>
      </p:sp>
      <p:sp>
        <p:nvSpPr>
          <p:cNvPr id="7" name="TextBox 6">
            <a:extLst>
              <a:ext uri="{FF2B5EF4-FFF2-40B4-BE49-F238E27FC236}">
                <a16:creationId xmlns:a16="http://schemas.microsoft.com/office/drawing/2014/main" id="{032C728D-7480-B183-9EF7-0816FA295643}"/>
              </a:ext>
            </a:extLst>
          </p:cNvPr>
          <p:cNvSpPr txBox="1"/>
          <p:nvPr/>
        </p:nvSpPr>
        <p:spPr>
          <a:xfrm>
            <a:off x="290751" y="3423834"/>
            <a:ext cx="1053086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Hubert Dupin</a:t>
            </a:r>
          </a:p>
          <a:p>
            <a:endParaRPr lang="en-GB"/>
          </a:p>
          <a:p>
            <a:r>
              <a:rPr lang="en-GB"/>
              <a:t>14:10-14:15</a:t>
            </a:r>
          </a:p>
        </p:txBody>
      </p:sp>
      <p:pic>
        <p:nvPicPr>
          <p:cNvPr id="3" name="Picture 2" descr="Power Regions">
            <a:extLst>
              <a:ext uri="{FF2B5EF4-FFF2-40B4-BE49-F238E27FC236}">
                <a16:creationId xmlns:a16="http://schemas.microsoft.com/office/drawing/2014/main" id="{A5645B29-04D0-362C-E264-87BFC0596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844" y="387761"/>
            <a:ext cx="2215015" cy="76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72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08ED0-9664-FADE-C5E4-E7003AAA1E26}"/>
            </a:ext>
          </a:extLst>
        </p:cNvPr>
        <p:cNvGrpSpPr/>
        <p:nvPr/>
      </p:nvGrpSpPr>
      <p:grpSpPr>
        <a:xfrm>
          <a:off x="0" y="0"/>
          <a:ext cx="0" cy="0"/>
          <a:chOff x="0" y="0"/>
          <a:chExt cx="0" cy="0"/>
        </a:xfrm>
      </p:grpSpPr>
      <p:sp>
        <p:nvSpPr>
          <p:cNvPr id="3" name="Dikdörtgen 46">
            <a:extLst>
              <a:ext uri="{FF2B5EF4-FFF2-40B4-BE49-F238E27FC236}">
                <a16:creationId xmlns:a16="http://schemas.microsoft.com/office/drawing/2014/main" id="{64263696-AA69-1D4B-A5D2-A11FE263833B}"/>
              </a:ext>
            </a:extLst>
          </p:cNvPr>
          <p:cNvSpPr/>
          <p:nvPr/>
        </p:nvSpPr>
        <p:spPr>
          <a:xfrm>
            <a:off x="1223940" y="1857862"/>
            <a:ext cx="10562848" cy="2334535"/>
          </a:xfrm>
          <a:prstGeom prst="rect">
            <a:avLst/>
          </a:prstGeom>
          <a:solidFill>
            <a:schemeClr val="accent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457200" indent="-457200" defTabSz="457200">
              <a:spcBef>
                <a:spcPts val="300"/>
              </a:spcBef>
              <a:buFont typeface="Courier New" panose="02070309020205020404" pitchFamily="49" charset="0"/>
              <a:buChar char="o"/>
              <a:defRPr/>
            </a:pPr>
            <a:r>
              <a:rPr lang="en-US" sz="1400">
                <a:solidFill>
                  <a:schemeClr val="tx1"/>
                </a:solidFill>
                <a:latin typeface="Aptos"/>
                <a:ea typeface="Calibri"/>
                <a:cs typeface="Calibri"/>
              </a:rPr>
              <a:t>Provides insight to policy makers </a:t>
            </a:r>
            <a:r>
              <a:rPr kumimoji="0" lang="en-US" sz="1400" i="0" u="none" strike="noStrike" kern="1200" cap="none" spc="0" normalizeH="0" baseline="0" noProof="0">
                <a:ln>
                  <a:noFill/>
                </a:ln>
                <a:solidFill>
                  <a:srgbClr val="000000"/>
                </a:solidFill>
                <a:effectLst/>
                <a:uLnTx/>
                <a:uFillTx/>
                <a:latin typeface="Aptos"/>
                <a:ea typeface="Calibri"/>
                <a:cs typeface="Calibri"/>
              </a:rPr>
              <a:t>and </a:t>
            </a:r>
            <a:r>
              <a:rPr lang="en-US" sz="1400">
                <a:solidFill>
                  <a:srgbClr val="000000"/>
                </a:solidFill>
                <a:latin typeface="Aptos"/>
                <a:ea typeface="Calibri"/>
                <a:cs typeface="Calibri"/>
              </a:rPr>
              <a:t>stakeholders to make flexible resources available </a:t>
            </a:r>
            <a:r>
              <a:rPr kumimoji="0" lang="en-US" sz="1400" i="0" u="none" strike="noStrike" kern="1200" cap="none" spc="0" normalizeH="0" baseline="0" noProof="0">
                <a:ln>
                  <a:noFill/>
                </a:ln>
                <a:solidFill>
                  <a:srgbClr val="000000"/>
                </a:solidFill>
                <a:effectLst/>
                <a:uLnTx/>
                <a:uFillTx/>
                <a:latin typeface="Aptos"/>
                <a:ea typeface="Calibri"/>
                <a:cs typeface="Calibri"/>
              </a:rPr>
              <a:t>in the future</a:t>
            </a:r>
            <a:r>
              <a:rPr kumimoji="0" lang="en-US" sz="1400" b="0" i="0" u="none" strike="noStrike" kern="1200" cap="none" spc="0" normalizeH="0" baseline="0" noProof="0">
                <a:ln>
                  <a:noFill/>
                </a:ln>
                <a:solidFill>
                  <a:schemeClr val="tx1"/>
                </a:solidFill>
                <a:effectLst/>
                <a:uLnTx/>
                <a:uFillTx/>
                <a:latin typeface="Aptos"/>
                <a:ea typeface="Calibri"/>
                <a:cs typeface="Calibri"/>
              </a:rPr>
              <a:t> </a:t>
            </a:r>
            <a:r>
              <a:rPr lang="en-US" sz="1400">
                <a:solidFill>
                  <a:schemeClr val="tx1"/>
                </a:solidFill>
                <a:latin typeface="Aptos"/>
                <a:ea typeface="Calibri"/>
                <a:cs typeface="Calibri"/>
              </a:rPr>
              <a:t>when forecasted flexibility needs will arise, ensuring </a:t>
            </a:r>
            <a:r>
              <a:rPr lang="en-US" sz="1400" b="1">
                <a:solidFill>
                  <a:schemeClr val="tx1"/>
                </a:solidFill>
                <a:latin typeface="Aptos"/>
                <a:ea typeface="Calibri"/>
                <a:cs typeface="Calibri"/>
              </a:rPr>
              <a:t>technological neutrality </a:t>
            </a:r>
            <a:r>
              <a:rPr lang="en-US" sz="1400">
                <a:solidFill>
                  <a:schemeClr val="tx1"/>
                </a:solidFill>
                <a:latin typeface="Aptos"/>
                <a:ea typeface="Calibri"/>
                <a:cs typeface="Calibri"/>
              </a:rPr>
              <a:t>and </a:t>
            </a:r>
            <a:r>
              <a:rPr lang="en-US" sz="1400" b="1">
                <a:solidFill>
                  <a:schemeClr val="tx1"/>
                </a:solidFill>
                <a:latin typeface="Aptos"/>
                <a:ea typeface="Calibri"/>
                <a:cs typeface="Calibri"/>
              </a:rPr>
              <a:t>cost efficiency</a:t>
            </a:r>
          </a:p>
          <a:p>
            <a:pPr marL="457200" indent="-457200" defTabSz="457200">
              <a:spcBef>
                <a:spcPts val="300"/>
              </a:spcBef>
              <a:buFont typeface="Courier New" panose="02070309020205020404" pitchFamily="49" charset="0"/>
              <a:buChar char="o"/>
              <a:defRPr/>
            </a:pPr>
            <a:r>
              <a:rPr lang="en-US" sz="1400">
                <a:solidFill>
                  <a:schemeClr val="tx1"/>
                </a:solidFill>
                <a:latin typeface="Aptos"/>
                <a:ea typeface="Calibri"/>
                <a:cs typeface="Calibri"/>
              </a:rPr>
              <a:t>Provides a high level analysis of the policies as drivers for flexibility needs </a:t>
            </a:r>
          </a:p>
          <a:p>
            <a:pPr marL="457200" indent="-457200" defTabSz="457200">
              <a:spcBef>
                <a:spcPts val="300"/>
              </a:spcBef>
              <a:buFont typeface="Courier New" panose="02070309020205020404" pitchFamily="49" charset="0"/>
              <a:buChar char="o"/>
              <a:defRPr/>
            </a:pPr>
            <a:r>
              <a:rPr lang="en-US" sz="1400">
                <a:solidFill>
                  <a:schemeClr val="tx1"/>
                </a:solidFill>
                <a:latin typeface="Aptos"/>
                <a:ea typeface="Calibri"/>
                <a:cs typeface="Calibri"/>
              </a:rPr>
              <a:t>Introduces a </a:t>
            </a:r>
            <a:r>
              <a:rPr lang="en-US" sz="1400" b="1">
                <a:solidFill>
                  <a:schemeClr val="tx1"/>
                </a:solidFill>
                <a:latin typeface="Aptos"/>
                <a:ea typeface="Calibri"/>
                <a:cs typeface="Calibri"/>
              </a:rPr>
              <a:t>complementary perspective </a:t>
            </a:r>
            <a:r>
              <a:rPr lang="en-US" sz="1400">
                <a:solidFill>
                  <a:schemeClr val="tx1"/>
                </a:solidFill>
                <a:latin typeface="Aptos"/>
                <a:ea typeface="Calibri"/>
                <a:cs typeface="Calibri"/>
              </a:rPr>
              <a:t>for DSOs and TSOs to address and contribute to issues regarding the whole electricity system</a:t>
            </a:r>
          </a:p>
          <a:p>
            <a:pPr marL="457200" indent="-457200">
              <a:spcBef>
                <a:spcPts val="300"/>
              </a:spcBef>
              <a:buFont typeface="Courier New" panose="02070309020205020404" pitchFamily="49" charset="0"/>
              <a:buChar char="o"/>
              <a:defRPr/>
            </a:pPr>
            <a:r>
              <a:rPr lang="en-US" sz="1400">
                <a:solidFill>
                  <a:schemeClr val="tx1"/>
                </a:solidFill>
                <a:latin typeface="Aptos"/>
                <a:ea typeface="Calibri"/>
                <a:cs typeface="Calibri"/>
              </a:rPr>
              <a:t>For DSOs, synthesizes at national level the needs and vision of all different operators (zoom out from DNDP). The methodology is feasible in each country for all DSOs, co</a:t>
            </a:r>
            <a:r>
              <a:rPr kumimoji="0" lang="en-US" sz="1400" b="0" i="0" u="none" strike="noStrike" kern="1200" cap="none" spc="0" normalizeH="0" baseline="0" noProof="0" err="1">
                <a:ln>
                  <a:noFill/>
                </a:ln>
                <a:solidFill>
                  <a:schemeClr val="tx1"/>
                </a:solidFill>
                <a:effectLst/>
                <a:uLnTx/>
                <a:uFillTx/>
                <a:latin typeface="Aptos"/>
                <a:ea typeface="Calibri"/>
                <a:cs typeface="Calibri"/>
              </a:rPr>
              <a:t>nsidering</a:t>
            </a:r>
            <a:r>
              <a:rPr kumimoji="0" lang="en-US" sz="1400" b="0" i="0" u="none" strike="noStrike" kern="1200" cap="none" spc="0" normalizeH="0" baseline="0" noProof="0">
                <a:ln>
                  <a:noFill/>
                </a:ln>
                <a:solidFill>
                  <a:schemeClr val="tx1"/>
                </a:solidFill>
                <a:effectLst/>
                <a:uLnTx/>
                <a:uFillTx/>
                <a:latin typeface="Aptos"/>
                <a:ea typeface="Calibri"/>
                <a:cs typeface="Calibri"/>
              </a:rPr>
              <a:t> their diversity (size, context, voltage level, planning methods…) and availability of data</a:t>
            </a:r>
            <a:endParaRPr lang="en-US" sz="1400">
              <a:solidFill>
                <a:schemeClr val="tx1"/>
              </a:solidFill>
              <a:latin typeface="Aptos"/>
              <a:ea typeface="Calibri"/>
              <a:cs typeface="Calibri"/>
            </a:endParaRPr>
          </a:p>
          <a:p>
            <a:pPr marL="457200" indent="-457200" defTabSz="457200">
              <a:spcBef>
                <a:spcPts val="300"/>
              </a:spcBef>
              <a:buFont typeface="Courier New" panose="02070309020205020404" pitchFamily="49" charset="0"/>
              <a:buChar char="o"/>
              <a:defRPr/>
            </a:pPr>
            <a:r>
              <a:rPr lang="en-US" sz="1400">
                <a:solidFill>
                  <a:schemeClr val="tx1"/>
                </a:solidFill>
                <a:latin typeface="Aptos"/>
                <a:ea typeface="Calibri"/>
                <a:cs typeface="Calibri"/>
              </a:rPr>
              <a:t>Supplements DNDP and adequacy studies (ERAA/NRAA), without overruling associated processes and ensuring </a:t>
            </a:r>
            <a:r>
              <a:rPr lang="en-US" sz="1400" b="1">
                <a:solidFill>
                  <a:schemeClr val="tx1"/>
                </a:solidFill>
                <a:latin typeface="Aptos"/>
                <a:ea typeface="Calibri"/>
                <a:cs typeface="Calibri"/>
              </a:rPr>
              <a:t>consistency</a:t>
            </a:r>
            <a:r>
              <a:rPr lang="en-US" sz="1400">
                <a:solidFill>
                  <a:schemeClr val="tx1"/>
                </a:solidFill>
                <a:latin typeface="Aptos"/>
                <a:ea typeface="Calibri"/>
                <a:cs typeface="Calibri"/>
              </a:rPr>
              <a:t> and </a:t>
            </a:r>
            <a:r>
              <a:rPr lang="en-US" sz="1400" b="1">
                <a:solidFill>
                  <a:schemeClr val="tx1"/>
                </a:solidFill>
                <a:latin typeface="Aptos"/>
                <a:ea typeface="Calibri"/>
                <a:cs typeface="Calibri"/>
              </a:rPr>
              <a:t>complementarity</a:t>
            </a:r>
          </a:p>
        </p:txBody>
      </p:sp>
      <p:sp>
        <p:nvSpPr>
          <p:cNvPr id="11" name="TextBox 10">
            <a:extLst>
              <a:ext uri="{FF2B5EF4-FFF2-40B4-BE49-F238E27FC236}">
                <a16:creationId xmlns:a16="http://schemas.microsoft.com/office/drawing/2014/main" id="{3EB3F434-32E3-ED99-B75C-64FDCF5230C6}"/>
              </a:ext>
            </a:extLst>
          </p:cNvPr>
          <p:cNvSpPr txBox="1"/>
          <p:nvPr/>
        </p:nvSpPr>
        <p:spPr>
          <a:xfrm>
            <a:off x="1655774" y="303622"/>
            <a:ext cx="98493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defRPr/>
            </a:pPr>
            <a:r>
              <a:rPr lang="en-US" sz="1600" b="1">
                <a:solidFill>
                  <a:srgbClr val="C0504D"/>
                </a:solidFill>
                <a:ea typeface="+mn-lt"/>
                <a:cs typeface="+mn-lt"/>
              </a:rPr>
              <a:t>The Flexibility Needs Assessment (FNA) Methodology addresses both Network Needs and System Needs, complementing existing studies and supporting policy makers in the definition of targets for flex resources</a:t>
            </a:r>
            <a:endParaRPr lang="en-US"/>
          </a:p>
        </p:txBody>
      </p:sp>
      <p:sp>
        <p:nvSpPr>
          <p:cNvPr id="12" name="TextBox 11">
            <a:extLst>
              <a:ext uri="{FF2B5EF4-FFF2-40B4-BE49-F238E27FC236}">
                <a16:creationId xmlns:a16="http://schemas.microsoft.com/office/drawing/2014/main" id="{D305488A-DED6-D33A-CAE1-A8D125DE810B}"/>
              </a:ext>
            </a:extLst>
          </p:cNvPr>
          <p:cNvSpPr txBox="1"/>
          <p:nvPr/>
        </p:nvSpPr>
        <p:spPr>
          <a:xfrm>
            <a:off x="1139857" y="1134943"/>
            <a:ext cx="10559796" cy="584775"/>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anchor="t">
            <a:spAutoFit/>
          </a:bodyPr>
          <a:lstStyle/>
          <a:p>
            <a:pPr marL="0" marR="0" lvl="0" indent="0" algn="ctr" defTabSz="457200" rtl="0" eaLnBrk="1" fontAlgn="auto" latinLnBrk="0" hangingPunct="1">
              <a:lnSpc>
                <a:spcPct val="100000"/>
              </a:lnSpc>
              <a:buClrTx/>
              <a:buSzTx/>
              <a:buFontTx/>
              <a:buNone/>
              <a:tabLst/>
              <a:defRPr/>
            </a:pPr>
            <a:r>
              <a:rPr lang="en-US" sz="1600">
                <a:solidFill>
                  <a:srgbClr val="FFFFFF"/>
                </a:solidFill>
                <a:latin typeface="Calibri"/>
                <a:ea typeface="Segoe UI"/>
                <a:cs typeface="Segoe UI"/>
              </a:rPr>
              <a:t>'DSOs</a:t>
            </a:r>
            <a:r>
              <a:rPr kumimoji="0" lang="en-US" sz="1600" i="0" u="none" strike="noStrike" kern="1200" cap="none" spc="0" normalizeH="0" baseline="0" noProof="0">
                <a:ln>
                  <a:noFill/>
                </a:ln>
                <a:solidFill>
                  <a:srgbClr val="FFFFFF"/>
                </a:solidFill>
                <a:effectLst/>
                <a:uLnTx/>
                <a:uFillTx/>
                <a:latin typeface="Calibri"/>
                <a:ea typeface="Segoe UI"/>
                <a:cs typeface="Segoe UI"/>
              </a:rPr>
              <a:t> and TSOs consider </a:t>
            </a:r>
            <a:r>
              <a:rPr lang="en-US" sz="1600">
                <a:solidFill>
                  <a:srgbClr val="FFFFFF"/>
                </a:solidFill>
                <a:latin typeface="Calibri"/>
                <a:ea typeface="Segoe UI"/>
                <a:cs typeface="Segoe UI"/>
              </a:rPr>
              <a:t>this </a:t>
            </a:r>
            <a:r>
              <a:rPr lang="en-US" sz="1600" b="1">
                <a:solidFill>
                  <a:srgbClr val="FFFFFF"/>
                </a:solidFill>
                <a:latin typeface="Calibri"/>
                <a:cs typeface="Segoe UI"/>
              </a:rPr>
              <a:t>Flexibility Needs Assessment methodology </a:t>
            </a:r>
            <a:r>
              <a:rPr kumimoji="0" lang="en-US" sz="1600" i="0" u="none" strike="noStrike" kern="1200" cap="none" spc="0" normalizeH="0" baseline="0" noProof="0">
                <a:ln>
                  <a:noFill/>
                </a:ln>
                <a:solidFill>
                  <a:srgbClr val="FFFFFF"/>
                </a:solidFill>
                <a:effectLst/>
                <a:uLnTx/>
                <a:uFillTx/>
                <a:latin typeface="Calibri"/>
                <a:ea typeface="Segoe UI"/>
                <a:cs typeface="Segoe UI"/>
              </a:rPr>
              <a:t>as a valuable and necessary opportunity to highlight the </a:t>
            </a:r>
            <a:r>
              <a:rPr kumimoji="0" lang="en-US" sz="1600" b="1" i="0" u="sng" strike="noStrike" kern="1200" cap="none" spc="0" normalizeH="0" baseline="0" noProof="0">
                <a:ln>
                  <a:noFill/>
                </a:ln>
                <a:solidFill>
                  <a:srgbClr val="FFFFFF"/>
                </a:solidFill>
                <a:effectLst/>
                <a:uLnTx/>
                <a:uFillTx/>
                <a:latin typeface="Calibri"/>
                <a:ea typeface="Segoe UI"/>
                <a:cs typeface="Segoe UI"/>
              </a:rPr>
              <a:t>importance of flexibility</a:t>
            </a:r>
            <a:r>
              <a:rPr kumimoji="0" lang="en-US" sz="1600" i="0" u="sng" strike="noStrike" kern="1200" cap="none" spc="0" normalizeH="0" baseline="0" noProof="0">
                <a:ln>
                  <a:noFill/>
                </a:ln>
                <a:solidFill>
                  <a:srgbClr val="FFFFFF"/>
                </a:solidFill>
                <a:effectLst/>
                <a:uLnTx/>
                <a:uFillTx/>
                <a:latin typeface="Calibri"/>
                <a:ea typeface="Segoe UI"/>
                <a:cs typeface="Segoe UI"/>
              </a:rPr>
              <a:t> for the energy transition, both at distribution and transmission level</a:t>
            </a:r>
            <a:r>
              <a:rPr lang="en-US" sz="1600" b="1" u="sng">
                <a:solidFill>
                  <a:srgbClr val="FFFFFF"/>
                </a:solidFill>
                <a:latin typeface="Calibri"/>
                <a:ea typeface="Segoe UI"/>
                <a:cs typeface="Segoe UI"/>
              </a:rPr>
              <a:t>'</a:t>
            </a:r>
            <a:r>
              <a:rPr lang="en-US" sz="1600">
                <a:solidFill>
                  <a:srgbClr val="FFFFFF"/>
                </a:solidFill>
                <a:latin typeface="Calibri"/>
                <a:ea typeface="Segoe UI"/>
                <a:cs typeface="Segoe UI"/>
              </a:rPr>
              <a:t>:</a:t>
            </a:r>
            <a:r>
              <a:rPr kumimoji="0" lang="en-US" sz="1600" i="0" u="none" strike="noStrike" kern="1200" cap="none" spc="0" normalizeH="0" baseline="0" noProof="0">
                <a:ln>
                  <a:noFill/>
                </a:ln>
                <a:solidFill>
                  <a:srgbClr val="FFFFFF"/>
                </a:solidFill>
                <a:effectLst/>
                <a:uLnTx/>
                <a:uFillTx/>
                <a:latin typeface="Calibri"/>
                <a:ea typeface="Segoe UI"/>
                <a:cs typeface="Segoe UI"/>
              </a:rPr>
              <a:t>​​</a:t>
            </a:r>
            <a:endParaRPr kumimoji="0" lang="en-US" sz="1600" i="0" u="none" strike="noStrike" kern="1200" cap="none" spc="0" normalizeH="0" baseline="0" noProof="0">
              <a:ln>
                <a:noFill/>
              </a:ln>
              <a:solidFill>
                <a:srgbClr val="FFFFFF"/>
              </a:solidFill>
              <a:effectLst/>
              <a:uLnTx/>
              <a:uFillTx/>
              <a:latin typeface="Calibri"/>
              <a:ea typeface="Calibri"/>
              <a:cs typeface="Calibri"/>
            </a:endParaRPr>
          </a:p>
        </p:txBody>
      </p:sp>
      <p:sp>
        <p:nvSpPr>
          <p:cNvPr id="4" name="Metin kutusu 59">
            <a:extLst>
              <a:ext uri="{FF2B5EF4-FFF2-40B4-BE49-F238E27FC236}">
                <a16:creationId xmlns:a16="http://schemas.microsoft.com/office/drawing/2014/main" id="{A75D4C23-A91C-71B5-F649-310A0CE8F112}"/>
              </a:ext>
            </a:extLst>
          </p:cNvPr>
          <p:cNvSpPr txBox="1"/>
          <p:nvPr/>
        </p:nvSpPr>
        <p:spPr>
          <a:xfrm>
            <a:off x="1801615" y="4374118"/>
            <a:ext cx="9069738"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1">
                <a:solidFill>
                  <a:schemeClr val="accent2"/>
                </a:solidFill>
                <a:latin typeface="Calibri"/>
                <a:ea typeface="Calibri"/>
                <a:cs typeface="Calibri"/>
              </a:rPr>
              <a:t>Flexibility Needs Assessment methodology (FNA) brings a New Approach</a:t>
            </a:r>
          </a:p>
          <a:p>
            <a:pPr algn="ctr"/>
            <a:r>
              <a:rPr lang="en-US" sz="1600" b="1" i="1">
                <a:solidFill>
                  <a:schemeClr val="accent1"/>
                </a:solidFill>
                <a:latin typeface="Calibri"/>
                <a:ea typeface="Calibri"/>
                <a:cs typeface="Calibri"/>
              </a:rPr>
              <a:t>'Provides a joint DSO-TSO perspective, complementing system and network views.'</a:t>
            </a:r>
          </a:p>
        </p:txBody>
      </p:sp>
      <p:sp>
        <p:nvSpPr>
          <p:cNvPr id="8" name="Dikdörtgen 46">
            <a:extLst>
              <a:ext uri="{FF2B5EF4-FFF2-40B4-BE49-F238E27FC236}">
                <a16:creationId xmlns:a16="http://schemas.microsoft.com/office/drawing/2014/main" id="{052FE8CF-86F2-5B80-53F7-504067C8D6ED}"/>
              </a:ext>
            </a:extLst>
          </p:cNvPr>
          <p:cNvSpPr/>
          <p:nvPr/>
        </p:nvSpPr>
        <p:spPr>
          <a:xfrm>
            <a:off x="1906562" y="4929920"/>
            <a:ext cx="8651020" cy="1234571"/>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lt"/>
              <a:cs typeface="Calibri"/>
            </a:endParaRPr>
          </a:p>
        </p:txBody>
      </p:sp>
      <p:sp>
        <p:nvSpPr>
          <p:cNvPr id="9" name="Dikdörtgen 49">
            <a:extLst>
              <a:ext uri="{FF2B5EF4-FFF2-40B4-BE49-F238E27FC236}">
                <a16:creationId xmlns:a16="http://schemas.microsoft.com/office/drawing/2014/main" id="{6BDF9CFD-E7C7-4686-314A-96D035BBD43D}"/>
              </a:ext>
            </a:extLst>
          </p:cNvPr>
          <p:cNvSpPr/>
          <p:nvPr/>
        </p:nvSpPr>
        <p:spPr>
          <a:xfrm>
            <a:off x="6942768" y="5142593"/>
            <a:ext cx="3466164" cy="662078"/>
          </a:xfrm>
          <a:prstGeom prst="rect">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mn-ea"/>
                <a:cs typeface="+mn-cs"/>
              </a:rPr>
              <a:t>SYSTEM NEEDS - CROSS BORDER</a:t>
            </a: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can be fulfilled </a:t>
            </a:r>
            <a:r>
              <a:rPr kumimoji="0" lang="en-US" sz="1400" b="1" i="0" u="none" strike="noStrike" kern="1200" cap="none" spc="0" normalizeH="0" baseline="0" noProof="0">
                <a:ln>
                  <a:noFill/>
                </a:ln>
                <a:solidFill>
                  <a:prstClr val="white"/>
                </a:solidFill>
                <a:effectLst/>
                <a:uLnTx/>
                <a:uFillTx/>
                <a:latin typeface="Calibri"/>
                <a:ea typeface="+mn-ea"/>
                <a:cs typeface="+mn-cs"/>
              </a:rPr>
              <a:t>ANYWHERE </a:t>
            </a:r>
            <a:r>
              <a:rPr kumimoji="0" lang="en-US" sz="1400" b="0" i="0" u="none" strike="noStrike" kern="1200" cap="none" spc="0" normalizeH="0" baseline="0" noProof="0">
                <a:ln>
                  <a:noFill/>
                </a:ln>
                <a:solidFill>
                  <a:prstClr val="white"/>
                </a:solidFill>
                <a:effectLst/>
                <a:uLnTx/>
                <a:uFillTx/>
                <a:latin typeface="Calibri"/>
                <a:ea typeface="+mn-ea"/>
                <a:cs typeface="+mn-cs"/>
              </a:rPr>
              <a:t>"copper plate"</a:t>
            </a:r>
            <a:endParaRPr kumimoji="0" lang="en-US" sz="1400" b="0" i="0" u="none" strike="noStrike" kern="1200" cap="none" spc="0" normalizeH="0" baseline="0" noProof="0">
              <a:ln>
                <a:noFill/>
              </a:ln>
              <a:solidFill>
                <a:prstClr val="white"/>
              </a:solidFill>
              <a:effectLst/>
              <a:uLnTx/>
              <a:uFillTx/>
              <a:latin typeface="Calibri"/>
              <a:ea typeface="Calibri"/>
              <a:cs typeface="Calibri"/>
            </a:endParaRPr>
          </a:p>
        </p:txBody>
      </p:sp>
      <p:sp>
        <p:nvSpPr>
          <p:cNvPr id="10" name="Dikdörtgen 50">
            <a:extLst>
              <a:ext uri="{FF2B5EF4-FFF2-40B4-BE49-F238E27FC236}">
                <a16:creationId xmlns:a16="http://schemas.microsoft.com/office/drawing/2014/main" id="{888C4C90-2949-46A6-61EB-C7AD8D76F4D4}"/>
              </a:ext>
            </a:extLst>
          </p:cNvPr>
          <p:cNvSpPr/>
          <p:nvPr/>
        </p:nvSpPr>
        <p:spPr>
          <a:xfrm>
            <a:off x="2020761" y="5029003"/>
            <a:ext cx="3547832" cy="889259"/>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mn-ea"/>
                <a:cs typeface="+mn-cs"/>
              </a:rPr>
              <a:t>NETWORK NEEDS - LOCATIONAL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will </a:t>
            </a:r>
            <a:r>
              <a:rPr kumimoji="0" lang="en-US" sz="1400" b="1" i="0" u="none" strike="noStrike" kern="1200" cap="none" spc="0" normalizeH="0" baseline="0" noProof="0">
                <a:ln>
                  <a:noFill/>
                </a:ln>
                <a:solidFill>
                  <a:prstClr val="white"/>
                </a:solidFill>
                <a:effectLst/>
                <a:uLnTx/>
                <a:uFillTx/>
                <a:latin typeface="Calibri"/>
                <a:ea typeface="+mn-ea"/>
                <a:cs typeface="+mn-cs"/>
              </a:rPr>
              <a:t>EVENTUALLY </a:t>
            </a:r>
            <a:r>
              <a:rPr kumimoji="0" lang="en-US" sz="1400" b="0" i="0" u="none" strike="noStrike" kern="1200" cap="none" spc="0" normalizeH="0" baseline="0" noProof="0">
                <a:ln>
                  <a:noFill/>
                </a:ln>
                <a:solidFill>
                  <a:prstClr val="white"/>
                </a:solidFill>
                <a:effectLst/>
                <a:uLnTx/>
                <a:uFillTx/>
                <a:latin typeface="Calibri"/>
                <a:ea typeface="+mn-ea"/>
                <a:cs typeface="+mn-cs"/>
              </a:rPr>
              <a:t>arise </a:t>
            </a:r>
            <a:r>
              <a:rPr kumimoji="0" lang="en-US" sz="1400" b="1" i="0" u="none" strike="noStrike" kern="1200" cap="none" spc="0" normalizeH="0" baseline="0" noProof="0">
                <a:ln>
                  <a:noFill/>
                </a:ln>
                <a:solidFill>
                  <a:prstClr val="white"/>
                </a:solidFill>
                <a:effectLst/>
                <a:uLnTx/>
                <a:uFillTx/>
                <a:latin typeface="Calibri"/>
                <a:ea typeface="+mn-ea"/>
                <a:cs typeface="+mn-cs"/>
              </a:rPr>
              <a:t>SOMEWHERE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Calibri"/>
                <a:cs typeface="Calibri"/>
              </a:rPr>
              <a:t>and </a:t>
            </a:r>
            <a:r>
              <a:rPr kumimoji="0" lang="en-US" sz="1400" b="1" i="0" u="none" strike="noStrike" kern="1200" cap="none" spc="0" normalizeH="0" baseline="0" noProof="0">
                <a:ln>
                  <a:noFill/>
                </a:ln>
                <a:solidFill>
                  <a:prstClr val="white"/>
                </a:solidFill>
                <a:effectLst/>
                <a:uLnTx/>
                <a:uFillTx/>
                <a:latin typeface="Calibri"/>
                <a:ea typeface="Calibri"/>
                <a:cs typeface="Calibri"/>
              </a:rPr>
              <a:t>must be fulfilled WHERE and WHEN they occur</a:t>
            </a:r>
          </a:p>
        </p:txBody>
      </p:sp>
      <p:sp>
        <p:nvSpPr>
          <p:cNvPr id="2" name="Rettangolo 1">
            <a:extLst>
              <a:ext uri="{FF2B5EF4-FFF2-40B4-BE49-F238E27FC236}">
                <a16:creationId xmlns:a16="http://schemas.microsoft.com/office/drawing/2014/main" id="{9366808C-1FD0-49A8-BC17-DEBC7C9E5E23}"/>
              </a:ext>
            </a:extLst>
          </p:cNvPr>
          <p:cNvSpPr/>
          <p:nvPr/>
        </p:nvSpPr>
        <p:spPr>
          <a:xfrm>
            <a:off x="5568593" y="6575461"/>
            <a:ext cx="1006868" cy="2825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97448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B7687E0-3D92-0299-5639-6A526DA89F85}"/>
              </a:ext>
            </a:extLst>
          </p:cNvPr>
          <p:cNvGraphicFramePr/>
          <p:nvPr>
            <p:extLst>
              <p:ext uri="{D42A27DB-BD31-4B8C-83A1-F6EECF244321}">
                <p14:modId xmlns:p14="http://schemas.microsoft.com/office/powerpoint/2010/main" val="3137519043"/>
              </p:ext>
            </p:extLst>
          </p:nvPr>
        </p:nvGraphicFramePr>
        <p:xfrm>
          <a:off x="2176162" y="87412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ross 5">
            <a:extLst>
              <a:ext uri="{FF2B5EF4-FFF2-40B4-BE49-F238E27FC236}">
                <a16:creationId xmlns:a16="http://schemas.microsoft.com/office/drawing/2014/main" id="{F63A41E0-2801-53F1-9767-A25B5F2C4042}"/>
              </a:ext>
            </a:extLst>
          </p:cNvPr>
          <p:cNvSpPr/>
          <p:nvPr/>
        </p:nvSpPr>
        <p:spPr>
          <a:xfrm>
            <a:off x="8915400" y="3178627"/>
            <a:ext cx="609600" cy="500743"/>
          </a:xfrm>
          <a:prstGeom prst="pl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DECF818-7056-B42D-4E0C-9E92B2E72C6D}"/>
              </a:ext>
            </a:extLst>
          </p:cNvPr>
          <p:cNvSpPr/>
          <p:nvPr/>
        </p:nvSpPr>
        <p:spPr>
          <a:xfrm>
            <a:off x="9764485" y="2492829"/>
            <a:ext cx="2286001" cy="19049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b="1">
              <a:solidFill>
                <a:schemeClr val="accent2"/>
              </a:solidFill>
            </a:endParaRPr>
          </a:p>
          <a:p>
            <a:pPr algn="ctr"/>
            <a:r>
              <a:rPr lang="en-US" sz="1200" b="1">
                <a:solidFill>
                  <a:schemeClr val="accent2"/>
                </a:solidFill>
              </a:rPr>
              <a:t>ANNEXES</a:t>
            </a:r>
          </a:p>
          <a:p>
            <a:pPr algn="ctr"/>
            <a:r>
              <a:rPr lang="en-US" sz="1200"/>
              <a:t>Annex I - Examples of Table 1 to report DSO flexibility network needs </a:t>
            </a:r>
          </a:p>
          <a:p>
            <a:pPr algn="ctr"/>
            <a:r>
              <a:rPr lang="en-US" sz="1200"/>
              <a:t>Annex II - Input data to FNA process – Type and format </a:t>
            </a:r>
          </a:p>
          <a:p>
            <a:pPr algn="ctr"/>
            <a:r>
              <a:rPr lang="en-US" sz="1200"/>
              <a:t>Annex III -  Possible topics for market barriers assessment </a:t>
            </a:r>
          </a:p>
          <a:p>
            <a:pPr algn="ctr"/>
            <a:r>
              <a:rPr lang="en-US"/>
              <a:t> </a:t>
            </a:r>
          </a:p>
        </p:txBody>
      </p:sp>
      <p:pic>
        <p:nvPicPr>
          <p:cNvPr id="1030" name="Picture 6" descr="View Icon 256x256">
            <a:extLst>
              <a:ext uri="{FF2B5EF4-FFF2-40B4-BE49-F238E27FC236}">
                <a16:creationId xmlns:a16="http://schemas.microsoft.com/office/drawing/2014/main" id="{B627784C-BB65-0DE0-FB7D-B1488D546A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001" y="1747157"/>
            <a:ext cx="1335315" cy="13353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vrupa Birliği Amblemi">
            <a:extLst>
              <a:ext uri="{FF2B5EF4-FFF2-40B4-BE49-F238E27FC236}">
                <a16:creationId xmlns:a16="http://schemas.microsoft.com/office/drawing/2014/main" id="{E248CDAC-A26A-53D0-5B94-88D2E924AE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9658" y="1937656"/>
            <a:ext cx="550402" cy="3701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0A28293-E580-CE06-B62C-52826D335595}"/>
              </a:ext>
            </a:extLst>
          </p:cNvPr>
          <p:cNvSpPr txBox="1"/>
          <p:nvPr/>
        </p:nvSpPr>
        <p:spPr>
          <a:xfrm>
            <a:off x="457200" y="357861"/>
            <a:ext cx="2090057" cy="1200329"/>
          </a:xfrm>
          <a:prstGeom prst="rect">
            <a:avLst/>
          </a:prstGeom>
          <a:noFill/>
        </p:spPr>
        <p:txBody>
          <a:bodyPr wrap="square" rtlCol="0">
            <a:spAutoFit/>
          </a:bodyPr>
          <a:lstStyle/>
          <a:p>
            <a:r>
              <a:rPr lang="en-US" sz="2400" b="1">
                <a:solidFill>
                  <a:schemeClr val="accent2"/>
                </a:solidFill>
              </a:rPr>
              <a:t>Overview of FNA Methodology</a:t>
            </a:r>
          </a:p>
        </p:txBody>
      </p:sp>
    </p:spTree>
    <p:extLst>
      <p:ext uri="{BB962C8B-B14F-4D97-AF65-F5344CB8AC3E}">
        <p14:creationId xmlns:p14="http://schemas.microsoft.com/office/powerpoint/2010/main" val="2702832012"/>
      </p:ext>
    </p:extLst>
  </p:cSld>
  <p:clrMapOvr>
    <a:masterClrMapping/>
  </p:clrMapOvr>
</p:sld>
</file>

<file path=ppt/theme/theme1.xml><?xml version="1.0" encoding="utf-8"?>
<a:theme xmlns:a="http://schemas.openxmlformats.org/drawingml/2006/main" name="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 new powerpoint template" id="{87FF9E87-0AE4-4346-B869-ED322244B928}" vid="{C9A73138-0809-40A8-A676-80666654E16B}"/>
    </a:ext>
  </a:extLst>
</a:theme>
</file>

<file path=ppt/theme/theme2.xml><?xml version="1.0" encoding="utf-8"?>
<a:theme xmlns:a="http://schemas.openxmlformats.org/drawingml/2006/main" name="2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 new powerpoint template" id="{87FF9E87-0AE4-4346-B869-ED322244B928}" vid="{4A67FAE6-60D8-4EC2-947A-337432AC6CE8}"/>
    </a:ext>
  </a:extLst>
</a:theme>
</file>

<file path=ppt/theme/theme3.xml><?xml version="1.0" encoding="utf-8"?>
<a:theme xmlns:a="http://schemas.openxmlformats.org/drawingml/2006/main" name="Kantoorthema">
  <a:themeElements>
    <a:clrScheme name="DSO ENTITY">
      <a:dk1>
        <a:srgbClr val="2C3051"/>
      </a:dk1>
      <a:lt1>
        <a:srgbClr val="FFFFFF"/>
      </a:lt1>
      <a:dk2>
        <a:srgbClr val="D86533"/>
      </a:dk2>
      <a:lt2>
        <a:srgbClr val="C1E0F7"/>
      </a:lt2>
      <a:accent1>
        <a:srgbClr val="902C57"/>
      </a:accent1>
      <a:accent2>
        <a:srgbClr val="ED7D31"/>
      </a:accent2>
      <a:accent3>
        <a:srgbClr val="C1E0F7"/>
      </a:accent3>
      <a:accent4>
        <a:srgbClr val="E9EAE9"/>
      </a:accent4>
      <a:accent5>
        <a:srgbClr val="CFD1D2"/>
      </a:accent5>
      <a:accent6>
        <a:srgbClr val="000000"/>
      </a:accent6>
      <a:hlink>
        <a:srgbClr val="D86533"/>
      </a:hlink>
      <a:folHlink>
        <a:srgbClr val="902C5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2022_DSO Entity" id="{BDA0EE5A-E135-E148-8DA8-29D1973D7E3B}" vid="{21253049-0288-FC4F-B61A-47B1E7FA8D5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225DAF73875C409069803070D92B19" ma:contentTypeVersion="10" ma:contentTypeDescription="Een nieuw document maken." ma:contentTypeScope="" ma:versionID="e6c8c975e5679730823c2a9485da27d4">
  <xsd:schema xmlns:xsd="http://www.w3.org/2001/XMLSchema" xmlns:xs="http://www.w3.org/2001/XMLSchema" xmlns:p="http://schemas.microsoft.com/office/2006/metadata/properties" xmlns:ns2="da644f38-6b49-4dae-825d-0d1b25e3b937" xmlns:ns3="6b302a46-78b7-4566-9c41-fa2765a4a5c0" targetNamespace="http://schemas.microsoft.com/office/2006/metadata/properties" ma:root="true" ma:fieldsID="088d63e0606f582433de5b2221ea6842" ns2:_="" ns3:_="">
    <xsd:import namespace="da644f38-6b49-4dae-825d-0d1b25e3b937"/>
    <xsd:import namespace="6b302a46-78b7-4566-9c41-fa2765a4a5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644f38-6b49-4dae-825d-0d1b25e3b9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302a46-78b7-4566-9c41-fa2765a4a5c0"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8C5E1E-FEFE-4374-838F-45F2ADB51CEB}">
  <ds:schemaRefs>
    <ds:schemaRef ds:uri="http://schemas.microsoft.com/sharepoint/v3/contenttype/forms"/>
  </ds:schemaRefs>
</ds:datastoreItem>
</file>

<file path=customXml/itemProps2.xml><?xml version="1.0" encoding="utf-8"?>
<ds:datastoreItem xmlns:ds="http://schemas.openxmlformats.org/officeDocument/2006/customXml" ds:itemID="{1249010B-E4D7-44F1-B27C-150CB2433D08}">
  <ds:schemaRefs>
    <ds:schemaRef ds:uri="http://www.w3.org/XML/1998/namespace"/>
    <ds:schemaRef ds:uri="http://purl.org/dc/elements/1.1/"/>
    <ds:schemaRef ds:uri="http://schemas.openxmlformats.org/package/2006/metadata/core-properties"/>
    <ds:schemaRef ds:uri="6b302a46-78b7-4566-9c41-fa2765a4a5c0"/>
    <ds:schemaRef ds:uri="http://schemas.microsoft.com/office/infopath/2007/PartnerControls"/>
    <ds:schemaRef ds:uri="da644f38-6b49-4dae-825d-0d1b25e3b937"/>
    <ds:schemaRef ds:uri="http://schemas.microsoft.com/office/2006/documentManagement/type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22A7DE49-3CB8-44C3-9259-1CAD1C0F1AAF}">
  <ds:schemaRefs>
    <ds:schemaRef ds:uri="6b302a46-78b7-4566-9c41-fa2765a4a5c0"/>
    <ds:schemaRef ds:uri="da644f38-6b49-4dae-825d-0d1b25e3b9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d65a070e-ad16-4345-879f-c1de6464f1fb}" enabled="1" method="Standard" siteId="{eccd734e-7022-4709-aba5-a5dd77929e27}" contentBits="2" removed="0"/>
</clbl:labelList>
</file>

<file path=docProps/app.xml><?xml version="1.0" encoding="utf-8"?>
<Properties xmlns="http://schemas.openxmlformats.org/officeDocument/2006/extended-properties" xmlns:vt="http://schemas.openxmlformats.org/officeDocument/2006/docPropsVTypes">
  <Template>entso-e new powerpoint template</Template>
  <TotalTime>1</TotalTime>
  <Words>4805</Words>
  <Application>Microsoft Office PowerPoint</Application>
  <PresentationFormat>Widescreen</PresentationFormat>
  <Paragraphs>708</Paragraphs>
  <Slides>34</Slides>
  <Notes>6</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34</vt:i4>
      </vt:variant>
    </vt:vector>
  </HeadingPairs>
  <TitlesOfParts>
    <vt:vector size="52" baseType="lpstr">
      <vt:lpstr>Aptos</vt:lpstr>
      <vt:lpstr>Aptos Display</vt:lpstr>
      <vt:lpstr>Arial</vt:lpstr>
      <vt:lpstr>Avenir</vt:lpstr>
      <vt:lpstr>Avenir Black</vt:lpstr>
      <vt:lpstr>Avenir Book</vt:lpstr>
      <vt:lpstr>Avenir Medium</vt:lpstr>
      <vt:lpstr>Avenir Next LT Pro Demi</vt:lpstr>
      <vt:lpstr>Calibri</vt:lpstr>
      <vt:lpstr>Courier New</vt:lpstr>
      <vt:lpstr>EUAlbertina</vt:lpstr>
      <vt:lpstr>Trebuchet MS</vt:lpstr>
      <vt:lpstr>Wingdings</vt:lpstr>
      <vt:lpstr>WordVisiCarriageReturn_MSFontService</vt:lpstr>
      <vt:lpstr>ENTSO-E Cover</vt:lpstr>
      <vt:lpstr>2_ENTSO-E Content</vt:lpstr>
      <vt:lpstr>Kantoorthema</vt:lpstr>
      <vt:lpstr>Office Theme</vt:lpstr>
      <vt:lpstr>DSO Entity and ENTSO-E Public Webinar on Flexibility Needs Assessment Methodology 24 April 2025 </vt:lpstr>
      <vt:lpstr>Opening: Agenda</vt:lpstr>
      <vt:lpstr>Assesment of Flexibility Needs: What is it about? Legal Basis: New Provisions of EMDR (EU (2024)1747)</vt:lpstr>
      <vt:lpstr>The Flexibility Needs Assesment (FNA) report adresses 5 different issues regarding the estimated flexibility needs for a period of at least the next 5 to 10 years at national level </vt:lpstr>
      <vt:lpstr>Drafting Process &amp; Stakeholder Engagement</vt:lpstr>
      <vt:lpstr>Development of the Flexibility Needs Assessment Methodology – Project Timeline</vt:lpstr>
      <vt:lpstr>Overview of the Methodology &amp; Scope</vt:lpstr>
      <vt:lpstr>PowerPoint Presentation</vt:lpstr>
      <vt:lpstr>PowerPoint Presentation</vt:lpstr>
      <vt:lpstr>Main Scope &amp; Definitions</vt:lpstr>
      <vt:lpstr>Roles and responsibilities &amp; National Implementation </vt:lpstr>
      <vt:lpstr>Art. 3-4 – Roles &amp; Responsibilities and National implementation</vt:lpstr>
      <vt:lpstr>National implementation</vt:lpstr>
      <vt:lpstr>Data &amp; Analysis </vt:lpstr>
      <vt:lpstr>Overview of data inputs &amp; needs covered</vt:lpstr>
      <vt:lpstr>Overview of data inputs &amp; needs covered – ERAA -&gt; FNA</vt:lpstr>
      <vt:lpstr>System Flexibility Needs</vt:lpstr>
      <vt:lpstr>Overview of System Needs</vt:lpstr>
      <vt:lpstr>Overview of System Needs</vt:lpstr>
      <vt:lpstr>Overview of System Needs</vt:lpstr>
      <vt:lpstr>Overview of Transmission network needs</vt:lpstr>
      <vt:lpstr>DSO Flexibility Needs </vt:lpstr>
      <vt:lpstr>Distribution Network Flexibility Needs</vt:lpstr>
      <vt:lpstr>DSOs shall deliver 5 types of data and analysis</vt:lpstr>
      <vt:lpstr>Illustrative example (not real data) of Table 2</vt:lpstr>
      <vt:lpstr>Illustrative example (not real data) of Table 2</vt:lpstr>
      <vt:lpstr>Illustrative example (not real data) of Table 2 </vt:lpstr>
      <vt:lpstr>Finetuning &amp; Guiding Criteria</vt:lpstr>
      <vt:lpstr>Fine-tuning of system needs with DSO &amp; TSO network needs + unavailability of resources</vt:lpstr>
      <vt:lpstr>Fine-tuning of RES integration need (Art 9)</vt:lpstr>
      <vt:lpstr>Guiding criteria for DSO</vt:lpstr>
      <vt:lpstr>Guiding criteria for TSOs</vt:lpstr>
      <vt:lpstr>Market Barriers and contribution of digitalisation </vt:lpstr>
      <vt:lpstr>Conclusion</vt:lpstr>
    </vt:vector>
  </TitlesOfParts>
  <Company>RTE</Company>
  <LinksUpToDate>false</LinksUpToDate>
  <SharedDoc>false</SharedDoc>
  <HyperlinkBase>https://www.evg-online.org/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ENTSO-E Vision for the Future of the Power System From 2030 to 2050</dc:title>
  <dc:subject>PowerPoint Master</dc:subject>
  <dc:creator>CORTINAS Damian</dc:creator>
  <cp:keywords>ENTSO-E PowerPoint</cp:keywords>
  <cp:lastModifiedBy>Shilpa Bindu</cp:lastModifiedBy>
  <cp:revision>3</cp:revision>
  <cp:lastPrinted>2025-04-23T07:12:54Z</cp:lastPrinted>
  <dcterms:created xsi:type="dcterms:W3CDTF">2020-12-09T09:33:57Z</dcterms:created>
  <dcterms:modified xsi:type="dcterms:W3CDTF">2025-05-06T10:59:01Z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0x010100DB225DAF73875C409069803070D92B19</vt:lpwstr>
  </property>
  <property fmtid="{D5CDD505-2E9C-101B-9397-08002B2CF9AE}" pid="3" name="MSIP_Label_55b74f4c-7570-4ac9-8413-c450456f7dc6_Enabled">
    <vt:lpwstr>true</vt:lpwstr>
  </property>
  <property fmtid="{D5CDD505-2E9C-101B-9397-08002B2CF9AE}" pid="4" name="MSIP_Label_55b74f4c-7570-4ac9-8413-c450456f7dc6_SetDate">
    <vt:lpwstr>2021-08-25T09:28:20Z</vt:lpwstr>
  </property>
  <property fmtid="{D5CDD505-2E9C-101B-9397-08002B2CF9AE}" pid="5" name="MSIP_Label_55b74f4c-7570-4ac9-8413-c450456f7dc6_Method">
    <vt:lpwstr>Privileged</vt:lpwstr>
  </property>
  <property fmtid="{D5CDD505-2E9C-101B-9397-08002B2CF9AE}" pid="6" name="MSIP_Label_55b74f4c-7570-4ac9-8413-c450456f7dc6_Name">
    <vt:lpwstr>Statnett intern_0</vt:lpwstr>
  </property>
  <property fmtid="{D5CDD505-2E9C-101B-9397-08002B2CF9AE}" pid="7" name="MSIP_Label_55b74f4c-7570-4ac9-8413-c450456f7dc6_SiteId">
    <vt:lpwstr>a8d61462-f252-44b2-bf6a-d7231960c041</vt:lpwstr>
  </property>
  <property fmtid="{D5CDD505-2E9C-101B-9397-08002B2CF9AE}" pid="8" name="MSIP_Label_55b74f4c-7570-4ac9-8413-c450456f7dc6_ActionId">
    <vt:lpwstr>8ae24a37-df46-443e-88fd-e069680f1bd5</vt:lpwstr>
  </property>
  <property fmtid="{D5CDD505-2E9C-101B-9397-08002B2CF9AE}" pid="9" name="MSIP_Label_55b74f4c-7570-4ac9-8413-c450456f7dc6_ContentBits">
    <vt:lpwstr>0</vt:lpwstr>
  </property>
  <property fmtid="{D5CDD505-2E9C-101B-9397-08002B2CF9AE}" pid="10" name="MSIP_Label_d65a070e-ad16-4345-879f-c1de6464f1fb_Enabled">
    <vt:lpwstr>true</vt:lpwstr>
  </property>
  <property fmtid="{D5CDD505-2E9C-101B-9397-08002B2CF9AE}" pid="11" name="MSIP_Label_d65a070e-ad16-4345-879f-c1de6464f1fb_SetDate">
    <vt:lpwstr>2023-03-22T13:10:53Z</vt:lpwstr>
  </property>
  <property fmtid="{D5CDD505-2E9C-101B-9397-08002B2CF9AE}" pid="12" name="MSIP_Label_d65a070e-ad16-4345-879f-c1de6464f1fb_Method">
    <vt:lpwstr>Standard</vt:lpwstr>
  </property>
  <property fmtid="{D5CDD505-2E9C-101B-9397-08002B2CF9AE}" pid="13" name="MSIP_Label_d65a070e-ad16-4345-879f-c1de6464f1fb_Name">
    <vt:lpwstr>USO INTERNO - Con etichetta</vt:lpwstr>
  </property>
  <property fmtid="{D5CDD505-2E9C-101B-9397-08002B2CF9AE}" pid="14" name="MSIP_Label_d65a070e-ad16-4345-879f-c1de6464f1fb_SiteId">
    <vt:lpwstr>eccd734e-7022-4709-aba5-a5dd77929e27</vt:lpwstr>
  </property>
  <property fmtid="{D5CDD505-2E9C-101B-9397-08002B2CF9AE}" pid="15" name="MSIP_Label_d65a070e-ad16-4345-879f-c1de6464f1fb_ActionId">
    <vt:lpwstr>9445242d-e2d8-40f2-a166-84a5a1a95495</vt:lpwstr>
  </property>
  <property fmtid="{D5CDD505-2E9C-101B-9397-08002B2CF9AE}" pid="16" name="MSIP_Label_d65a070e-ad16-4345-879f-c1de6464f1fb_ContentBits">
    <vt:lpwstr>2</vt:lpwstr>
  </property>
  <property fmtid="{D5CDD505-2E9C-101B-9397-08002B2CF9AE}" pid="17" name="ClassificationContentMarkingFooterLocations">
    <vt:lpwstr>5_ENTSO-E Cover:3\ENTSO-E Cover:6\3_ENTSO-E Cover:6\2_ENTSO-E Cover:6\4_ENTSO-E Cover:6\2_ENTSO-E Content:3\13_blank slide:3</vt:lpwstr>
  </property>
  <property fmtid="{D5CDD505-2E9C-101B-9397-08002B2CF9AE}" pid="18" name="ClassificationContentMarkingFooterText">
    <vt:lpwstr>ISC - Uso INTERNO / INTERNAL Use</vt:lpwstr>
  </property>
  <property fmtid="{D5CDD505-2E9C-101B-9397-08002B2CF9AE}" pid="19" name="TaxKeyword">
    <vt:lpwstr>4078;#ENTSO-E PowerPoint|6e3f1693-d05d-43c6-ad09-86e7e46fc6db</vt:lpwstr>
  </property>
  <property fmtid="{D5CDD505-2E9C-101B-9397-08002B2CF9AE}" pid="20" name="Level of Disclosure">
    <vt:lpwstr/>
  </property>
  <property fmtid="{D5CDD505-2E9C-101B-9397-08002B2CF9AE}" pid="21" name="Data Origin">
    <vt:lpwstr/>
  </property>
  <property fmtid="{D5CDD505-2E9C-101B-9397-08002B2CF9AE}" pid="22" name="Data Classification">
    <vt:lpwstr/>
  </property>
  <property fmtid="{D5CDD505-2E9C-101B-9397-08002B2CF9AE}" pid="23" name="Confidentiality">
    <vt:lpwstr>12;#Open within ENTSO-E|6a19b609-8ea2-481a-bf1b-4c83b1d5b4b7</vt:lpwstr>
  </property>
  <property fmtid="{D5CDD505-2E9C-101B-9397-08002B2CF9AE}" pid="24" name="MYENTSOE_Classification2">
    <vt:lpwstr/>
  </property>
  <property fmtid="{D5CDD505-2E9C-101B-9397-08002B2CF9AE}" pid="25" name="MediaServiceImageTags">
    <vt:lpwstr/>
  </property>
  <property fmtid="{D5CDD505-2E9C-101B-9397-08002B2CF9AE}" pid="26" name="MYENTSOE_Classification3">
    <vt:lpwstr/>
  </property>
  <property fmtid="{D5CDD505-2E9C-101B-9397-08002B2CF9AE}" pid="27" name="MYENTSOE_PublicType">
    <vt:lpwstr>7;#Extranet|922fc1ba-0c8d-4fbf-b30d-83722d0f30f2</vt:lpwstr>
  </property>
  <property fmtid="{D5CDD505-2E9C-101B-9397-08002B2CF9AE}" pid="28" name="MYENTSOE_Section">
    <vt:lpwstr>8;#RDIC|30c411b0-04d4-48b2-a982-57ce39d3b0ed</vt:lpwstr>
  </property>
  <property fmtid="{D5CDD505-2E9C-101B-9397-08002B2CF9AE}" pid="29" name="MYENTSOE_Classification4">
    <vt:lpwstr/>
  </property>
  <property fmtid="{D5CDD505-2E9C-101B-9397-08002B2CF9AE}" pid="30" name="MYENTSOE_SharingType">
    <vt:lpwstr>9;#Shared|04da8cfa-2b68-4725-9db5-e7b66ab623e6</vt:lpwstr>
  </property>
  <property fmtid="{D5CDD505-2E9C-101B-9397-08002B2CF9AE}" pid="31" name="MYENTSOE_Classification1">
    <vt:lpwstr>11;#TWG3|81c1aecc-f4b5-4e9a-9398-0244e1da913a</vt:lpwstr>
  </property>
  <property fmtid="{D5CDD505-2E9C-101B-9397-08002B2CF9AE}" pid="32" name="MYENTSOE_DocumentClassification">
    <vt:lpwstr/>
  </property>
  <property fmtid="{D5CDD505-2E9C-101B-9397-08002B2CF9AE}" pid="33" name="MYENTSOE_DataClassification">
    <vt:lpwstr/>
  </property>
  <property fmtid="{D5CDD505-2E9C-101B-9397-08002B2CF9AE}" pid="34" name="MYENTSOE_SiteType">
    <vt:lpwstr>MYENTSOE</vt:lpwstr>
  </property>
  <property fmtid="{D5CDD505-2E9C-101B-9397-08002B2CF9AE}" pid="35" name="Open to ACER">
    <vt:bool>false</vt:bool>
  </property>
  <property fmtid="{D5CDD505-2E9C-101B-9397-08002B2CF9AE}" pid="36" name="Open to EC">
    <vt:bool>false</vt:bool>
  </property>
  <property fmtid="{D5CDD505-2E9C-101B-9397-08002B2CF9AE}" pid="37" name="MSIP_Label_797ad33d-ed35-43c0-b526-22bc83c17deb_SiteId">
    <vt:lpwstr>d539d4bf-5610-471a-afc2-1c76685cfefa</vt:lpwstr>
  </property>
  <property fmtid="{D5CDD505-2E9C-101B-9397-08002B2CF9AE}" pid="38" name="MSIP_Label_797ad33d-ed35-43c0-b526-22bc83c17deb_Enabled">
    <vt:lpwstr>true</vt:lpwstr>
  </property>
  <property fmtid="{D5CDD505-2E9C-101B-9397-08002B2CF9AE}" pid="39" name="ClassificationContentMarkingHeaderLocations">
    <vt:lpwstr>ENTSO-E Cover:8\2_ENTSO-E Content:4</vt:lpwstr>
  </property>
  <property fmtid="{D5CDD505-2E9C-101B-9397-08002B2CF9AE}" pid="40" name="MSIP_Label_797ad33d-ed35-43c0-b526-22bc83c17deb_Method">
    <vt:lpwstr>Standard</vt:lpwstr>
  </property>
  <property fmtid="{D5CDD505-2E9C-101B-9397-08002B2CF9AE}" pid="41" name="MSIP_Label_797ad33d-ed35-43c0-b526-22bc83c17deb_SetDate">
    <vt:lpwstr>2025-02-28T12:27:42Z</vt:lpwstr>
  </property>
  <property fmtid="{D5CDD505-2E9C-101B-9397-08002B2CF9AE}" pid="42" name="MSIP_Label_797ad33d-ed35-43c0-b526-22bc83c17deb_Name">
    <vt:lpwstr>797ad33d-ed35-43c0-b526-22bc83c17deb</vt:lpwstr>
  </property>
  <property fmtid="{D5CDD505-2E9C-101B-9397-08002B2CF9AE}" pid="43" name="ClassificationContentMarkingHeaderText">
    <vt:lpwstr>INTERNAL</vt:lpwstr>
  </property>
  <property fmtid="{D5CDD505-2E9C-101B-9397-08002B2CF9AE}" pid="44" name="MSIP_Label_797ad33d-ed35-43c0-b526-22bc83c17deb_ActionId">
    <vt:lpwstr>c37813a4-38e5-4662-9b1a-bdc789fc625b</vt:lpwstr>
  </property>
  <property fmtid="{D5CDD505-2E9C-101B-9397-08002B2CF9AE}" pid="45" name="MSIP_Label_797ad33d-ed35-43c0-b526-22bc83c17deb_ContentBits">
    <vt:lpwstr>1</vt:lpwstr>
  </property>
</Properties>
</file>