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 id="2147483777" r:id="rId2"/>
  </p:sldMasterIdLst>
  <p:notesMasterIdLst>
    <p:notesMasterId r:id="rId35"/>
  </p:notesMasterIdLst>
  <p:handoutMasterIdLst>
    <p:handoutMasterId r:id="rId36"/>
  </p:handoutMasterIdLst>
  <p:sldIdLst>
    <p:sldId id="349" r:id="rId3"/>
    <p:sldId id="320" r:id="rId4"/>
    <p:sldId id="319" r:id="rId5"/>
    <p:sldId id="318" r:id="rId6"/>
    <p:sldId id="321" r:id="rId7"/>
    <p:sldId id="329" r:id="rId8"/>
    <p:sldId id="323" r:id="rId9"/>
    <p:sldId id="330" r:id="rId10"/>
    <p:sldId id="331" r:id="rId11"/>
    <p:sldId id="332" r:id="rId12"/>
    <p:sldId id="333" r:id="rId13"/>
    <p:sldId id="334" r:id="rId14"/>
    <p:sldId id="335" r:id="rId15"/>
    <p:sldId id="336" r:id="rId16"/>
    <p:sldId id="337" r:id="rId17"/>
    <p:sldId id="338" r:id="rId18"/>
    <p:sldId id="324" r:id="rId19"/>
    <p:sldId id="340" r:id="rId20"/>
    <p:sldId id="339" r:id="rId21"/>
    <p:sldId id="341" r:id="rId22"/>
    <p:sldId id="325" r:id="rId23"/>
    <p:sldId id="342" r:id="rId24"/>
    <p:sldId id="343" r:id="rId25"/>
    <p:sldId id="326" r:id="rId26"/>
    <p:sldId id="345" r:id="rId27"/>
    <p:sldId id="344" r:id="rId28"/>
    <p:sldId id="346" r:id="rId29"/>
    <p:sldId id="317" r:id="rId30"/>
    <p:sldId id="327" r:id="rId31"/>
    <p:sldId id="348" r:id="rId32"/>
    <p:sldId id="350" r:id="rId33"/>
    <p:sldId id="322"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068C03B6-1DD9-4AC0-9C58-EF7681B9E2D9}">
          <p14:sldIdLst>
            <p14:sldId id="349"/>
            <p14:sldId id="320"/>
          </p14:sldIdLst>
        </p14:section>
        <p14:section name="1. Welcome and introduction" id="{CE784937-587E-43B8-8CCD-A3520122D1FD}">
          <p14:sldIdLst>
            <p14:sldId id="319"/>
            <p14:sldId id="318"/>
            <p14:sldId id="321"/>
            <p14:sldId id="329"/>
          </p14:sldIdLst>
        </p14:section>
        <p14:section name="2. European Resource Adequacy Assessment methodology (ERAA)" id="{617B8AE3-EAB7-4E90-9EE9-3261C4DD7FC8}">
          <p14:sldIdLst>
            <p14:sldId id="323"/>
            <p14:sldId id="330"/>
            <p14:sldId id="331"/>
            <p14:sldId id="332"/>
            <p14:sldId id="333"/>
            <p14:sldId id="334"/>
            <p14:sldId id="335"/>
            <p14:sldId id="336"/>
            <p14:sldId id="337"/>
            <p14:sldId id="338"/>
          </p14:sldIdLst>
        </p14:section>
        <p14:section name="3. Value of Lost Load methodology (VOLL)" id="{0CB091DC-07E3-4693-A0D5-B3E4C4522C74}">
          <p14:sldIdLst>
            <p14:sldId id="324"/>
            <p14:sldId id="340"/>
            <p14:sldId id="339"/>
            <p14:sldId id="341"/>
          </p14:sldIdLst>
        </p14:section>
        <p14:section name="4. Cost of new entry methodology (CONE)" id="{3DB39DE2-5820-41E1-98E5-E8ED93AB3AB7}">
          <p14:sldIdLst>
            <p14:sldId id="325"/>
            <p14:sldId id="342"/>
            <p14:sldId id="343"/>
          </p14:sldIdLst>
        </p14:section>
        <p14:section name="5. Reliability standard methodology (RS)" id="{149512BD-7BD2-4CFB-8C8C-7C98B7EE2F82}">
          <p14:sldIdLst>
            <p14:sldId id="326"/>
            <p14:sldId id="345"/>
            <p14:sldId id="344"/>
            <p14:sldId id="346"/>
            <p14:sldId id="317"/>
          </p14:sldIdLst>
        </p14:section>
        <p14:section name="6. Next steps on methodologies and conclusions" id="{DECECEA4-36DF-4105-82D8-8E4299BB6B62}">
          <p14:sldIdLst>
            <p14:sldId id="327"/>
            <p14:sldId id="348"/>
            <p14:sldId id="350"/>
          </p14:sldIdLst>
        </p14:section>
        <p14:section name="A. Appendices" id="{D25B0B9D-AAF6-4FE6-BD06-A8F35B43EE58}">
          <p14:sldIdLst>
            <p14:sldId id="322"/>
          </p14:sldIdLst>
        </p14:section>
      </p14:sectionLst>
    </p:ext>
    <p:ext uri="{EFAFB233-063F-42B5-8137-9DF3F51BA10A}">
      <p15:sldGuideLst xmlns:p15="http://schemas.microsoft.com/office/powerpoint/2012/main">
        <p15:guide id="2" pos="3840" userDrawn="1">
          <p15:clr>
            <a:srgbClr val="A4A3A4"/>
          </p15:clr>
        </p15:guide>
        <p15:guide id="3" orient="horz" pos="84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FFF"/>
    <a:srgbClr val="FCD9AA"/>
    <a:srgbClr val="FAC57E"/>
    <a:srgbClr val="F7A431"/>
    <a:srgbClr val="F37020"/>
    <a:srgbClr val="183F7C"/>
    <a:srgbClr val="003A64"/>
    <a:srgbClr val="002060"/>
    <a:srgbClr val="102A52"/>
    <a:srgbClr val="0094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ittlere Formatvorlag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ittlere Formatvorlage 1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ittlere Formatvorlage 1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ittlere Formatvorlage 1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75DCB02-9BB8-47FD-8907-85C794F793BA}" styleName="Designformatvorlage 1 - Akz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Stijl, licht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Stijl, licht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Stijl, licht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718" autoAdjust="0"/>
  </p:normalViewPr>
  <p:slideViewPr>
    <p:cSldViewPr showGuides="1">
      <p:cViewPr varScale="1">
        <p:scale>
          <a:sx n="52" d="100"/>
          <a:sy n="52" d="100"/>
        </p:scale>
        <p:origin x="312" y="48"/>
      </p:cViewPr>
      <p:guideLst>
        <p:guide pos="3840"/>
        <p:guide orient="horz" pos="845"/>
      </p:guideLst>
    </p:cSldViewPr>
  </p:slideViewPr>
  <p:notesTextViewPr>
    <p:cViewPr>
      <p:scale>
        <a:sx n="1" d="1"/>
        <a:sy n="1" d="1"/>
      </p:scale>
      <p:origin x="0" y="0"/>
    </p:cViewPr>
  </p:notesTextViewPr>
  <p:notesViewPr>
    <p:cSldViewPr>
      <p:cViewPr varScale="1">
        <p:scale>
          <a:sx n="97" d="100"/>
          <a:sy n="97" d="100"/>
        </p:scale>
        <p:origin x="3120" y="20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F37020"/>
            </a:solidFill>
            <a:ln>
              <a:noFill/>
            </a:ln>
            <a:effectLst/>
          </c:spPr>
          <c:invertIfNegative val="0"/>
          <c:cat>
            <c:strRef>
              <c:f>Export!$D$24:$J$24</c:f>
              <c:strCache>
                <c:ptCount val="7"/>
                <c:pt idx="0">
                  <c:v>Ministry/ Competent Authority</c:v>
                </c:pt>
                <c:pt idx="1">
                  <c:v>NRA</c:v>
                </c:pt>
                <c:pt idx="2">
                  <c:v>TSOs / RSCs</c:v>
                </c:pt>
                <c:pt idx="3">
                  <c:v>DSOs</c:v>
                </c:pt>
                <c:pt idx="4">
                  <c:v>Generators</c:v>
                </c:pt>
                <c:pt idx="5">
                  <c:v>Consumers</c:v>
                </c:pt>
                <c:pt idx="6">
                  <c:v>Other</c:v>
                </c:pt>
              </c:strCache>
            </c:strRef>
          </c:cat>
          <c:val>
            <c:numRef>
              <c:f>Export!$D$25:$J$25</c:f>
              <c:numCache>
                <c:formatCode>General</c:formatCode>
                <c:ptCount val="7"/>
                <c:pt idx="0">
                  <c:v>2</c:v>
                </c:pt>
                <c:pt idx="1">
                  <c:v>0</c:v>
                </c:pt>
                <c:pt idx="2">
                  <c:v>1</c:v>
                </c:pt>
                <c:pt idx="3">
                  <c:v>2</c:v>
                </c:pt>
                <c:pt idx="4">
                  <c:v>7</c:v>
                </c:pt>
                <c:pt idx="5">
                  <c:v>2</c:v>
                </c:pt>
                <c:pt idx="6">
                  <c:v>12</c:v>
                </c:pt>
              </c:numCache>
            </c:numRef>
          </c:val>
          <c:extLst>
            <c:ext xmlns:c16="http://schemas.microsoft.com/office/drawing/2014/chart" uri="{C3380CC4-5D6E-409C-BE32-E72D297353CC}">
              <c16:uniqueId val="{00000000-3CB0-4B0D-A05A-A0966DFD6ADC}"/>
            </c:ext>
          </c:extLst>
        </c:ser>
        <c:dLbls>
          <c:showLegendKey val="0"/>
          <c:showVal val="0"/>
          <c:showCatName val="0"/>
          <c:showSerName val="0"/>
          <c:showPercent val="0"/>
          <c:showBubbleSize val="0"/>
        </c:dLbls>
        <c:gapWidth val="100"/>
        <c:axId val="1232425264"/>
        <c:axId val="1165335504"/>
      </c:barChart>
      <c:catAx>
        <c:axId val="1232425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165335504"/>
        <c:crosses val="autoZero"/>
        <c:auto val="1"/>
        <c:lblAlgn val="ctr"/>
        <c:lblOffset val="100"/>
        <c:noMultiLvlLbl val="0"/>
      </c:catAx>
      <c:valAx>
        <c:axId val="116533550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a:t>Number of respondents</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123242526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a:solidFill>
        <a:srgbClr val="0073C8"/>
      </a:solidFill>
    </a:ln>
    <a:effectLst/>
  </c:spPr>
  <c:txPr>
    <a:bodyPr/>
    <a:lstStyle/>
    <a:p>
      <a:pPr>
        <a:defRPr sz="1800" b="1">
          <a:solidFill>
            <a:schemeClr val="tx1"/>
          </a:solidFill>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F37020"/>
            </a:solidFill>
            <a:ln>
              <a:noFill/>
            </a:ln>
            <a:effectLst/>
          </c:spPr>
          <c:invertIfNegative val="0"/>
          <c:cat>
            <c:strRef>
              <c:f>Sheet1!$D$20:$J$20</c:f>
              <c:strCache>
                <c:ptCount val="7"/>
                <c:pt idx="0">
                  <c:v>Ministry/ Competent Authority</c:v>
                </c:pt>
                <c:pt idx="1">
                  <c:v>NRA</c:v>
                </c:pt>
                <c:pt idx="2">
                  <c:v>TSOs / RSCs</c:v>
                </c:pt>
                <c:pt idx="3">
                  <c:v>DSOs</c:v>
                </c:pt>
                <c:pt idx="4">
                  <c:v>Generators</c:v>
                </c:pt>
                <c:pt idx="5">
                  <c:v>Consumers</c:v>
                </c:pt>
                <c:pt idx="6">
                  <c:v>Other</c:v>
                </c:pt>
              </c:strCache>
            </c:strRef>
          </c:cat>
          <c:val>
            <c:numRef>
              <c:f>Sheet1!$D$21:$J$21</c:f>
              <c:numCache>
                <c:formatCode>General</c:formatCode>
                <c:ptCount val="7"/>
                <c:pt idx="0">
                  <c:v>1</c:v>
                </c:pt>
                <c:pt idx="1">
                  <c:v>0</c:v>
                </c:pt>
                <c:pt idx="2">
                  <c:v>0</c:v>
                </c:pt>
                <c:pt idx="3">
                  <c:v>3</c:v>
                </c:pt>
                <c:pt idx="4">
                  <c:v>8</c:v>
                </c:pt>
                <c:pt idx="5">
                  <c:v>3</c:v>
                </c:pt>
                <c:pt idx="6">
                  <c:v>10</c:v>
                </c:pt>
              </c:numCache>
            </c:numRef>
          </c:val>
          <c:extLst>
            <c:ext xmlns:c16="http://schemas.microsoft.com/office/drawing/2014/chart" uri="{C3380CC4-5D6E-409C-BE32-E72D297353CC}">
              <c16:uniqueId val="{00000000-FEA0-4075-8CA3-112428B55681}"/>
            </c:ext>
          </c:extLst>
        </c:ser>
        <c:dLbls>
          <c:showLegendKey val="0"/>
          <c:showVal val="0"/>
          <c:showCatName val="0"/>
          <c:showSerName val="0"/>
          <c:showPercent val="0"/>
          <c:showBubbleSize val="0"/>
        </c:dLbls>
        <c:gapWidth val="100"/>
        <c:axId val="1221375792"/>
        <c:axId val="1232774496"/>
      </c:barChart>
      <c:catAx>
        <c:axId val="1221375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232774496"/>
        <c:crosses val="autoZero"/>
        <c:auto val="1"/>
        <c:lblAlgn val="ctr"/>
        <c:lblOffset val="100"/>
        <c:noMultiLvlLbl val="0"/>
      </c:catAx>
      <c:valAx>
        <c:axId val="123277449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nl-BE"/>
                  <a:t>Number of respondents</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22137579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a:solidFill>
        <a:schemeClr val="accent6"/>
      </a:solidFill>
    </a:ln>
    <a:effectLst/>
  </c:spPr>
  <c:txPr>
    <a:bodyPr/>
    <a:lstStyle/>
    <a:p>
      <a:pPr>
        <a:defRPr sz="1400" b="1">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DAC4D7-E809-3C42-8861-7253F4E2F86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605ABE4-7D4C-EB44-877F-96C2F4B4655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55A7DDC-5DB1-6244-9F79-DA6A8A626651}" type="datetimeFigureOut">
              <a:rPr lang="en-GB" smtClean="0"/>
              <a:t>17/04/2020</a:t>
            </a:fld>
            <a:endParaRPr lang="en-GB"/>
          </a:p>
        </p:txBody>
      </p:sp>
      <p:sp>
        <p:nvSpPr>
          <p:cNvPr id="4" name="Footer Placeholder 3">
            <a:extLst>
              <a:ext uri="{FF2B5EF4-FFF2-40B4-BE49-F238E27FC236}">
                <a16:creationId xmlns:a16="http://schemas.microsoft.com/office/drawing/2014/main" id="{49D3555D-255B-734E-9D75-8A5DABF465A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3BF88CAD-A74E-4D49-B670-8C8BEAA6E9A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B0514D-EA06-A748-83B4-912498E611A8}" type="slidenum">
              <a:rPr lang="en-GB" smtClean="0"/>
              <a:t>‹#›</a:t>
            </a:fld>
            <a:endParaRPr lang="en-GB"/>
          </a:p>
        </p:txBody>
      </p:sp>
    </p:spTree>
    <p:extLst>
      <p:ext uri="{BB962C8B-B14F-4D97-AF65-F5344CB8AC3E}">
        <p14:creationId xmlns:p14="http://schemas.microsoft.com/office/powerpoint/2010/main" val="4026226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59A86B-9331-47F8-9CB8-30AFD1F6D4A5}" type="datetimeFigureOut">
              <a:rPr lang="de-DE" smtClean="0"/>
              <a:t>17.04.2020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7DFC0B-81FF-47CA-B58A-4F5611807459}" type="slidenum">
              <a:rPr lang="de-DE" smtClean="0"/>
              <a:t>‹#›</a:t>
            </a:fld>
            <a:endParaRPr lang="de-DE"/>
          </a:p>
        </p:txBody>
      </p:sp>
    </p:spTree>
    <p:extLst>
      <p:ext uri="{BB962C8B-B14F-4D97-AF65-F5344CB8AC3E}">
        <p14:creationId xmlns:p14="http://schemas.microsoft.com/office/powerpoint/2010/main" val="278019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ENTSO-E: if we include stakeholders’ feedbacks and comments analysis before starting the assessment the practical timeline shows that we would not be able to release ERAA every year, but rather every 2 years (as TYNDP). As we consider yearly updates as important, we will consider ongoing feedback in the next year edition. However, country-data prepared by the TSOs should be aligned with national stakeholders and NECPs. In case of major change at Member State level (e.g. mistake about NECP) we will try our best to update within current ERAA edition. </a:t>
            </a:r>
            <a:endParaRPr lang="en-US" dirty="0"/>
          </a:p>
        </p:txBody>
      </p:sp>
      <p:sp>
        <p:nvSpPr>
          <p:cNvPr id="4" name="Slide Number Placeholder 3"/>
          <p:cNvSpPr>
            <a:spLocks noGrp="1"/>
          </p:cNvSpPr>
          <p:nvPr>
            <p:ph type="sldNum" sz="quarter" idx="10"/>
          </p:nvPr>
        </p:nvSpPr>
        <p:spPr/>
        <p:txBody>
          <a:bodyPr/>
          <a:lstStyle/>
          <a:p>
            <a:fld id="{527DFC0B-81FF-47CA-B58A-4F5611807459}" type="slidenum">
              <a:rPr lang="de-DE" smtClean="0"/>
              <a:t>12</a:t>
            </a:fld>
            <a:endParaRPr lang="de-DE"/>
          </a:p>
        </p:txBody>
      </p:sp>
    </p:spTree>
    <p:extLst>
      <p:ext uri="{BB962C8B-B14F-4D97-AF65-F5344CB8AC3E}">
        <p14:creationId xmlns:p14="http://schemas.microsoft.com/office/powerpoint/2010/main" val="601084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ENTSO-E Chapter Cover Page">
    <p:spTree>
      <p:nvGrpSpPr>
        <p:cNvPr id="1" name=""/>
        <p:cNvGrpSpPr/>
        <p:nvPr/>
      </p:nvGrpSpPr>
      <p:grpSpPr>
        <a:xfrm>
          <a:off x="0" y="0"/>
          <a:ext cx="0" cy="0"/>
          <a:chOff x="0" y="0"/>
          <a:chExt cx="0" cy="0"/>
        </a:xfrm>
      </p:grpSpPr>
      <p:sp>
        <p:nvSpPr>
          <p:cNvPr id="4" name="Titel 5">
            <a:extLst>
              <a:ext uri="{FF2B5EF4-FFF2-40B4-BE49-F238E27FC236}">
                <a16:creationId xmlns:a16="http://schemas.microsoft.com/office/drawing/2014/main" id="{0C954197-7D64-4D34-8F28-1EF6B400116D}"/>
              </a:ext>
            </a:extLst>
          </p:cNvPr>
          <p:cNvSpPr>
            <a:spLocks noGrp="1"/>
          </p:cNvSpPr>
          <p:nvPr>
            <p:ph type="title" hasCustomPrompt="1"/>
          </p:nvPr>
        </p:nvSpPr>
        <p:spPr>
          <a:xfrm>
            <a:off x="382588" y="462201"/>
            <a:ext cx="11617788" cy="356467"/>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dirty="0"/>
              <a:t>Headline 1</a:t>
            </a:r>
          </a:p>
        </p:txBody>
      </p:sp>
      <p:sp>
        <p:nvSpPr>
          <p:cNvPr id="5" name="Textplatzhalter 11">
            <a:extLst>
              <a:ext uri="{FF2B5EF4-FFF2-40B4-BE49-F238E27FC236}">
                <a16:creationId xmlns:a16="http://schemas.microsoft.com/office/drawing/2014/main" id="{8D6C9DB8-295B-4A24-93FC-21EEC3EFA22B}"/>
              </a:ext>
            </a:extLst>
          </p:cNvPr>
          <p:cNvSpPr>
            <a:spLocks noGrp="1"/>
          </p:cNvSpPr>
          <p:nvPr>
            <p:ph type="body" sz="quarter" idx="12" hasCustomPrompt="1"/>
          </p:nvPr>
        </p:nvSpPr>
        <p:spPr>
          <a:xfrm>
            <a:off x="382588" y="1073346"/>
            <a:ext cx="11617788" cy="442428"/>
          </a:xfrm>
          <a:prstGeom prst="rect">
            <a:avLst/>
          </a:prstGeom>
          <a:ln>
            <a:noFill/>
          </a:ln>
        </p:spPr>
        <p:txBody>
          <a:bodyPr anchor="ctr">
            <a:normAutofit/>
          </a:bodyPr>
          <a:lstStyle>
            <a:lvl1pPr marL="0" indent="0">
              <a:lnSpc>
                <a:spcPts val="2600"/>
              </a:lnSpc>
              <a:spcBef>
                <a:spcPts val="0"/>
              </a:spcBef>
              <a:buNone/>
              <a:defRPr sz="2000" b="1">
                <a:solidFill>
                  <a:srgbClr val="00947F"/>
                </a:solidFill>
                <a:latin typeface="Calibri" panose="020F0502020204030204" pitchFamily="34" charset="0"/>
                <a:cs typeface="Calibri" panose="020F0502020204030204" pitchFamily="34" charset="0"/>
              </a:defRPr>
            </a:lvl1pPr>
          </a:lstStyle>
          <a:p>
            <a:pPr lvl="0"/>
            <a:r>
              <a:rPr lang="de-DE" dirty="0"/>
              <a:t>Click </a:t>
            </a:r>
            <a:r>
              <a:rPr lang="de-DE" dirty="0" err="1"/>
              <a:t>here</a:t>
            </a:r>
            <a:r>
              <a:rPr lang="de-DE" dirty="0"/>
              <a:t> </a:t>
            </a:r>
            <a:r>
              <a:rPr lang="de-DE" dirty="0" err="1"/>
              <a:t>to</a:t>
            </a:r>
            <a:r>
              <a:rPr lang="de-DE" dirty="0"/>
              <a:t> </a:t>
            </a:r>
            <a:r>
              <a:rPr lang="de-DE" dirty="0" err="1"/>
              <a:t>edit</a:t>
            </a:r>
            <a:r>
              <a:rPr lang="de-DE" dirty="0"/>
              <a:t> Headline 2 </a:t>
            </a:r>
          </a:p>
        </p:txBody>
      </p:sp>
      <p:sp>
        <p:nvSpPr>
          <p:cNvPr id="6" name="Rechteck 1">
            <a:extLst>
              <a:ext uri="{FF2B5EF4-FFF2-40B4-BE49-F238E27FC236}">
                <a16:creationId xmlns:a16="http://schemas.microsoft.com/office/drawing/2014/main" id="{85D10C7F-02F8-4973-9189-D765EE913151}"/>
              </a:ext>
            </a:extLst>
          </p:cNvPr>
          <p:cNvSpPr/>
          <p:nvPr userDrawn="1"/>
        </p:nvSpPr>
        <p:spPr>
          <a:xfrm flipH="1">
            <a:off x="272877" y="332736"/>
            <a:ext cx="62483" cy="720000"/>
          </a:xfrm>
          <a:prstGeom prst="rect">
            <a:avLst/>
          </a:prstGeom>
          <a:solidFill>
            <a:srgbClr val="FF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dirty="0">
              <a:solidFill>
                <a:schemeClr val="accent2"/>
              </a:solidFill>
            </a:endParaRPr>
          </a:p>
        </p:txBody>
      </p:sp>
      <p:sp>
        <p:nvSpPr>
          <p:cNvPr id="7" name="Textplatzhalter 3">
            <a:extLst>
              <a:ext uri="{FF2B5EF4-FFF2-40B4-BE49-F238E27FC236}">
                <a16:creationId xmlns:a16="http://schemas.microsoft.com/office/drawing/2014/main" id="{775BEC16-E675-4BAF-B113-35B0D486722B}"/>
              </a:ext>
            </a:extLst>
          </p:cNvPr>
          <p:cNvSpPr>
            <a:spLocks noGrp="1"/>
          </p:cNvSpPr>
          <p:nvPr>
            <p:ph type="body" sz="quarter" idx="16" hasCustomPrompt="1"/>
          </p:nvPr>
        </p:nvSpPr>
        <p:spPr>
          <a:xfrm>
            <a:off x="387128" y="1592263"/>
            <a:ext cx="11616265" cy="367709"/>
          </a:xfrm>
          <a:prstGeom prst="rect">
            <a:avLst/>
          </a:prstGeom>
        </p:spPr>
        <p:txBody>
          <a:bodyPr>
            <a:normAutofit/>
          </a:bodyPr>
          <a:lstStyle>
            <a:lvl1pPr>
              <a:defRPr sz="1800" b="1">
                <a:solidFill>
                  <a:srgbClr val="0F218B"/>
                </a:solidFill>
                <a:latin typeface="Calibri" panose="020F0502020204030204" pitchFamily="34" charset="0"/>
                <a:cs typeface="Calibri" panose="020F0502020204030204" pitchFamily="34" charset="0"/>
              </a:defRPr>
            </a:lvl1pPr>
          </a:lstStyle>
          <a:p>
            <a:pPr lvl="0"/>
            <a:r>
              <a:rPr lang="de-DE" dirty="0"/>
              <a:t>Headline 3</a:t>
            </a:r>
          </a:p>
        </p:txBody>
      </p:sp>
    </p:spTree>
    <p:extLst>
      <p:ext uri="{BB962C8B-B14F-4D97-AF65-F5344CB8AC3E}">
        <p14:creationId xmlns:p14="http://schemas.microsoft.com/office/powerpoint/2010/main" val="326323012"/>
      </p:ext>
    </p:extLst>
  </p:cSld>
  <p:clrMapOvr>
    <a:masterClrMapping/>
  </p:clrMapOvr>
  <p:extLst>
    <p:ext uri="{DCECCB84-F9BA-43D5-87BE-67443E8EF086}">
      <p15:sldGuideLst xmlns:p15="http://schemas.microsoft.com/office/powerpoint/2012/main">
        <p15:guide id="1" orient="horz" pos="391">
          <p15:clr>
            <a:srgbClr val="A4A3A4"/>
          </p15:clr>
        </p15:guide>
        <p15:guide id="2" orient="horz" pos="1911">
          <p15:clr>
            <a:srgbClr val="A4A3A4"/>
          </p15:clr>
        </p15:guide>
        <p15:guide id="3" orient="horz" pos="1003">
          <p15:clr>
            <a:srgbClr val="A4A3A4"/>
          </p15:clr>
        </p15:guide>
        <p15:guide id="4" orient="horz" pos="913">
          <p15:clr>
            <a:srgbClr val="A4A3A4"/>
          </p15:clr>
        </p15:guide>
        <p15:guide id="5" pos="181">
          <p15:clr>
            <a:srgbClr val="A4A3A4"/>
          </p15:clr>
        </p15:guide>
        <p15:guide id="6" pos="7499">
          <p15:clr>
            <a:srgbClr val="A4A3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Blank page with logo and page nb">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4E6D71C-ACD7-49D2-9689-F9C4024FAC38}" type="slidenum">
              <a:rPr lang="en-IE" smtClean="0"/>
              <a:pPr/>
              <a:t>‹#›</a:t>
            </a:fld>
            <a:endParaRPr lang="en-IE" dirty="0"/>
          </a:p>
        </p:txBody>
      </p:sp>
      <p:sp>
        <p:nvSpPr>
          <p:cNvPr id="5" name="Text Placeholder 4"/>
          <p:cNvSpPr>
            <a:spLocks noGrp="1"/>
          </p:cNvSpPr>
          <p:nvPr>
            <p:ph type="body" sz="quarter" idx="11" hasCustomPrompt="1"/>
          </p:nvPr>
        </p:nvSpPr>
        <p:spPr>
          <a:xfrm>
            <a:off x="414337" y="456139"/>
            <a:ext cx="11160125" cy="708025"/>
          </a:xfrm>
        </p:spPr>
        <p:txBody>
          <a:bodyPr>
            <a:normAutofit/>
          </a:bodyPr>
          <a:lstStyle>
            <a:lvl1pPr marL="0" indent="0">
              <a:buNone/>
              <a:defRPr sz="4000" b="1">
                <a:latin typeface="Century Gothic" panose="020B0502020202020204" pitchFamily="34" charset="0"/>
              </a:defRPr>
            </a:lvl1pPr>
          </a:lstStyle>
          <a:p>
            <a:pPr lvl="0"/>
            <a:r>
              <a:rPr lang="en-US" dirty="0"/>
              <a:t>CLICK TO EDIT MASTER TEXT STYLE</a:t>
            </a:r>
          </a:p>
        </p:txBody>
      </p:sp>
    </p:spTree>
    <p:extLst>
      <p:ext uri="{BB962C8B-B14F-4D97-AF65-F5344CB8AC3E}">
        <p14:creationId xmlns:p14="http://schemas.microsoft.com/office/powerpoint/2010/main" val="1896118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of presentatio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4E6D71C-ACD7-49D2-9689-F9C4024FAC38}" type="slidenum">
              <a:rPr lang="en-IE" smtClean="0"/>
              <a:t>‹#›</a:t>
            </a:fld>
            <a:endParaRPr lang="en-IE" dirty="0"/>
          </a:p>
        </p:txBody>
      </p:sp>
      <p:sp>
        <p:nvSpPr>
          <p:cNvPr id="4" name="Rectangle 3"/>
          <p:cNvSpPr/>
          <p:nvPr userDrawn="1"/>
        </p:nvSpPr>
        <p:spPr>
          <a:xfrm>
            <a:off x="515939" y="549275"/>
            <a:ext cx="11160124" cy="5759450"/>
          </a:xfrm>
          <a:prstGeom prst="rect">
            <a:avLst/>
          </a:prstGeom>
          <a:solidFill>
            <a:srgbClr val="034F84">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cxnSp>
        <p:nvCxnSpPr>
          <p:cNvPr id="5" name="Straight Connector 4"/>
          <p:cNvCxnSpPr/>
          <p:nvPr userDrawn="1"/>
        </p:nvCxnSpPr>
        <p:spPr>
          <a:xfrm>
            <a:off x="1794933" y="5584775"/>
            <a:ext cx="8619112"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9"/>
          <p:cNvSpPr>
            <a:spLocks noGrp="1"/>
          </p:cNvSpPr>
          <p:nvPr>
            <p:ph type="title" hasCustomPrompt="1"/>
          </p:nvPr>
        </p:nvSpPr>
        <p:spPr>
          <a:xfrm>
            <a:off x="1794933" y="2002342"/>
            <a:ext cx="8753895" cy="1470288"/>
          </a:xfrm>
        </p:spPr>
        <p:txBody>
          <a:bodyPr/>
          <a:lstStyle>
            <a:lvl1pPr algn="r">
              <a:defRPr sz="6600">
                <a:solidFill>
                  <a:schemeClr val="bg1"/>
                </a:solidFill>
              </a:defRPr>
            </a:lvl1pPr>
          </a:lstStyle>
          <a:p>
            <a:r>
              <a:rPr lang="en-US" sz="6000" dirty="0"/>
              <a:t>TITLE OF THE PRESENTATION</a:t>
            </a:r>
          </a:p>
        </p:txBody>
      </p:sp>
      <p:sp>
        <p:nvSpPr>
          <p:cNvPr id="14" name="Content Placeholder 13"/>
          <p:cNvSpPr>
            <a:spLocks noGrp="1"/>
          </p:cNvSpPr>
          <p:nvPr>
            <p:ph sz="quarter" idx="11" hasCustomPrompt="1"/>
          </p:nvPr>
        </p:nvSpPr>
        <p:spPr>
          <a:xfrm>
            <a:off x="6163092" y="3778245"/>
            <a:ext cx="4326467" cy="946155"/>
          </a:xfrm>
        </p:spPr>
        <p:txBody>
          <a:bodyPr/>
          <a:lstStyle>
            <a:lvl1pPr marL="0" indent="0" algn="r">
              <a:lnSpc>
                <a:spcPct val="100000"/>
              </a:lnSpc>
              <a:buNone/>
              <a:defRPr lang="en-US" sz="2400" b="1" i="0" kern="1200" baseline="0" dirty="0" smtClean="0">
                <a:solidFill>
                  <a:schemeClr val="bg1"/>
                </a:solidFill>
                <a:latin typeface="Arial" charset="0"/>
                <a:ea typeface="Arial" charset="0"/>
                <a:cs typeface="Arial" charset="0"/>
              </a:defRPr>
            </a:lvl1pPr>
          </a:lstStyle>
          <a:p>
            <a:r>
              <a:rPr lang="en-US" sz="2400" dirty="0"/>
              <a:t>Name of the presenter</a:t>
            </a:r>
          </a:p>
          <a:p>
            <a:r>
              <a:rPr lang="en-US" sz="2400" b="0" dirty="0"/>
              <a:t>Title of the presenter</a:t>
            </a:r>
          </a:p>
        </p:txBody>
      </p:sp>
      <p:sp>
        <p:nvSpPr>
          <p:cNvPr id="19" name="Text Placeholder 18"/>
          <p:cNvSpPr>
            <a:spLocks noGrp="1"/>
          </p:cNvSpPr>
          <p:nvPr>
            <p:ph type="body" sz="quarter" idx="12" hasCustomPrompt="1"/>
          </p:nvPr>
        </p:nvSpPr>
        <p:spPr>
          <a:xfrm>
            <a:off x="6162675" y="4724400"/>
            <a:ext cx="4327525" cy="787400"/>
          </a:xfrm>
        </p:spPr>
        <p:txBody>
          <a:bodyPr>
            <a:normAutofit/>
          </a:bodyPr>
          <a:lstStyle>
            <a:lvl1pPr marL="0" indent="0" algn="r" defTabSz="914400" rtl="0" eaLnBrk="1" latinLnBrk="0" hangingPunct="1">
              <a:lnSpc>
                <a:spcPct val="90000"/>
              </a:lnSpc>
              <a:spcBef>
                <a:spcPct val="0"/>
              </a:spcBef>
              <a:buNone/>
              <a:defRPr lang="en-US" sz="1400" b="1" i="0" kern="1200" baseline="0" dirty="0" smtClean="0">
                <a:solidFill>
                  <a:schemeClr val="bg1"/>
                </a:solidFill>
                <a:latin typeface="Arial" charset="0"/>
                <a:ea typeface="Arial" charset="0"/>
                <a:cs typeface="Arial" charset="0"/>
              </a:defRPr>
            </a:lvl1pPr>
          </a:lstStyle>
          <a:p>
            <a:r>
              <a:rPr lang="en-US" sz="1400" dirty="0"/>
              <a:t>Name of the event</a:t>
            </a:r>
          </a:p>
          <a:p>
            <a:r>
              <a:rPr lang="en-US" sz="1400" b="0" dirty="0"/>
              <a:t>Date of the event</a:t>
            </a:r>
          </a:p>
        </p:txBody>
      </p:sp>
    </p:spTree>
    <p:extLst>
      <p:ext uri="{BB962C8B-B14F-4D97-AF65-F5344CB8AC3E}">
        <p14:creationId xmlns:p14="http://schemas.microsoft.com/office/powerpoint/2010/main" val="4066483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hapters">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11425237" y="6189133"/>
            <a:ext cx="480817" cy="307245"/>
          </a:xfrm>
        </p:spPr>
        <p:txBody>
          <a:bodyPr/>
          <a:lstStyle/>
          <a:p>
            <a:fld id="{D4E6D71C-ACD7-49D2-9689-F9C4024FAC38}" type="slidenum">
              <a:rPr lang="en-IE" smtClean="0"/>
              <a:t>‹#›</a:t>
            </a:fld>
            <a:endParaRPr lang="en-IE" dirty="0"/>
          </a:p>
        </p:txBody>
      </p:sp>
      <p:sp>
        <p:nvSpPr>
          <p:cNvPr id="14" name="Rectangle 13" title="WHAT WE ARE"/>
          <p:cNvSpPr/>
          <p:nvPr userDrawn="1"/>
        </p:nvSpPr>
        <p:spPr>
          <a:xfrm>
            <a:off x="515938" y="1438275"/>
            <a:ext cx="11160125" cy="4066651"/>
          </a:xfrm>
          <a:prstGeom prst="rect">
            <a:avLst/>
          </a:prstGeom>
          <a:solidFill>
            <a:srgbClr val="034F84">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16" name="Straight Connector 15"/>
          <p:cNvCxnSpPr/>
          <p:nvPr userDrawn="1"/>
        </p:nvCxnSpPr>
        <p:spPr>
          <a:xfrm>
            <a:off x="1786467" y="4960363"/>
            <a:ext cx="862315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itle 9"/>
          <p:cNvSpPr>
            <a:spLocks noGrp="1"/>
          </p:cNvSpPr>
          <p:nvPr>
            <p:ph type="title" hasCustomPrompt="1"/>
          </p:nvPr>
        </p:nvSpPr>
        <p:spPr>
          <a:xfrm>
            <a:off x="1655723" y="2096730"/>
            <a:ext cx="8753895" cy="739608"/>
          </a:xfrm>
        </p:spPr>
        <p:txBody>
          <a:bodyPr/>
          <a:lstStyle>
            <a:lvl1pPr algn="l">
              <a:defRPr sz="4800" baseline="0">
                <a:solidFill>
                  <a:schemeClr val="bg1"/>
                </a:solidFill>
              </a:defRPr>
            </a:lvl1pPr>
          </a:lstStyle>
          <a:p>
            <a:r>
              <a:rPr lang="en-US" sz="6000" dirty="0"/>
              <a:t>CHAPTER’S NAME</a:t>
            </a:r>
          </a:p>
        </p:txBody>
      </p:sp>
      <p:sp>
        <p:nvSpPr>
          <p:cNvPr id="12" name="Text Placeholder 11"/>
          <p:cNvSpPr>
            <a:spLocks noGrp="1"/>
          </p:cNvSpPr>
          <p:nvPr>
            <p:ph type="body" sz="quarter" idx="14" hasCustomPrompt="1"/>
          </p:nvPr>
        </p:nvSpPr>
        <p:spPr>
          <a:xfrm>
            <a:off x="1672168" y="3022049"/>
            <a:ext cx="8737450" cy="1935361"/>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b="1">
                <a:solidFill>
                  <a:schemeClr val="bg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SUBTITLE OF THE CHAPTER</a:t>
            </a:r>
          </a:p>
        </p:txBody>
      </p:sp>
    </p:spTree>
    <p:extLst>
      <p:ext uri="{BB962C8B-B14F-4D97-AF65-F5344CB8AC3E}">
        <p14:creationId xmlns:p14="http://schemas.microsoft.com/office/powerpoint/2010/main" val="2426171676"/>
      </p:ext>
    </p:extLst>
  </p:cSld>
  <p:clrMapOvr>
    <a:masterClrMapping/>
  </p:clrMapOvr>
  <p:extLst>
    <p:ext uri="{DCECCB84-F9BA-43D5-87BE-67443E8EF086}">
      <p15:sldGuideLst xmlns:p15="http://schemas.microsoft.com/office/powerpoint/2012/main">
        <p15:guide id="4" orient="horz" pos="386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96108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ing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664636B-F6EE-43D4-9658-9D7D8F5893B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97000"/>
            <a:ext cx="12192000" cy="4064000"/>
          </a:xfrm>
          <a:prstGeom prst="rect">
            <a:avLst/>
          </a:prstGeom>
        </p:spPr>
      </p:pic>
    </p:spTree>
    <p:extLst>
      <p:ext uri="{BB962C8B-B14F-4D97-AF65-F5344CB8AC3E}">
        <p14:creationId xmlns:p14="http://schemas.microsoft.com/office/powerpoint/2010/main" val="245461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ENTSO-E Chapter Cover Page">
    <p:spTree>
      <p:nvGrpSpPr>
        <p:cNvPr id="1" name=""/>
        <p:cNvGrpSpPr/>
        <p:nvPr/>
      </p:nvGrpSpPr>
      <p:grpSpPr>
        <a:xfrm>
          <a:off x="0" y="0"/>
          <a:ext cx="0" cy="0"/>
          <a:chOff x="0" y="0"/>
          <a:chExt cx="0" cy="0"/>
        </a:xfrm>
      </p:grpSpPr>
      <p:sp>
        <p:nvSpPr>
          <p:cNvPr id="4" name="Titel 5">
            <a:extLst>
              <a:ext uri="{FF2B5EF4-FFF2-40B4-BE49-F238E27FC236}">
                <a16:creationId xmlns:a16="http://schemas.microsoft.com/office/drawing/2014/main" id="{0C954197-7D64-4D34-8F28-1EF6B400116D}"/>
              </a:ext>
            </a:extLst>
          </p:cNvPr>
          <p:cNvSpPr>
            <a:spLocks noGrp="1"/>
          </p:cNvSpPr>
          <p:nvPr>
            <p:ph type="title" hasCustomPrompt="1"/>
          </p:nvPr>
        </p:nvSpPr>
        <p:spPr>
          <a:xfrm>
            <a:off x="285639" y="3074577"/>
            <a:ext cx="11617788" cy="356467"/>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dirty="0"/>
              <a:t>Chapter </a:t>
            </a:r>
            <a:r>
              <a:rPr lang="de-DE" dirty="0" err="1"/>
              <a:t>slide</a:t>
            </a:r>
            <a:endParaRPr lang="de-DE" dirty="0"/>
          </a:p>
        </p:txBody>
      </p:sp>
      <p:sp>
        <p:nvSpPr>
          <p:cNvPr id="6" name="Rechteck 1">
            <a:extLst>
              <a:ext uri="{FF2B5EF4-FFF2-40B4-BE49-F238E27FC236}">
                <a16:creationId xmlns:a16="http://schemas.microsoft.com/office/drawing/2014/main" id="{85D10C7F-02F8-4973-9189-D765EE913151}"/>
              </a:ext>
            </a:extLst>
          </p:cNvPr>
          <p:cNvSpPr/>
          <p:nvPr userDrawn="1"/>
        </p:nvSpPr>
        <p:spPr>
          <a:xfrm flipH="1">
            <a:off x="254397" y="2892810"/>
            <a:ext cx="62483" cy="720000"/>
          </a:xfrm>
          <a:prstGeom prst="rect">
            <a:avLst/>
          </a:prstGeom>
          <a:solidFill>
            <a:srgbClr val="FF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dirty="0">
              <a:solidFill>
                <a:schemeClr val="accent2"/>
              </a:solidFill>
            </a:endParaRPr>
          </a:p>
        </p:txBody>
      </p:sp>
    </p:spTree>
    <p:extLst>
      <p:ext uri="{BB962C8B-B14F-4D97-AF65-F5344CB8AC3E}">
        <p14:creationId xmlns:p14="http://schemas.microsoft.com/office/powerpoint/2010/main" val="656199218"/>
      </p:ext>
    </p:extLst>
  </p:cSld>
  <p:clrMapOvr>
    <a:masterClrMapping/>
  </p:clrMapOvr>
  <p:extLst>
    <p:ext uri="{DCECCB84-F9BA-43D5-87BE-67443E8EF086}">
      <p15:sldGuideLst xmlns:p15="http://schemas.microsoft.com/office/powerpoint/2012/main">
        <p15:guide id="1" orient="horz" pos="391">
          <p15:clr>
            <a:srgbClr val="A4A3A4"/>
          </p15:clr>
        </p15:guide>
        <p15:guide id="2" orient="horz" pos="1911">
          <p15:clr>
            <a:srgbClr val="A4A3A4"/>
          </p15:clr>
        </p15:guide>
        <p15:guide id="3" orient="horz" pos="1003">
          <p15:clr>
            <a:srgbClr val="A4A3A4"/>
          </p15:clr>
        </p15:guide>
        <p15:guide id="4" orient="horz" pos="913">
          <p15:clr>
            <a:srgbClr val="A4A3A4"/>
          </p15:clr>
        </p15:guide>
        <p15:guide id="5" pos="181">
          <p15:clr>
            <a:srgbClr val="A4A3A4"/>
          </p15:clr>
        </p15:guide>
        <p15:guide id="6" pos="7499">
          <p15:clr>
            <a:srgbClr val="A4A3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ENTSO-E One Column">
    <p:spTree>
      <p:nvGrpSpPr>
        <p:cNvPr id="1" name=""/>
        <p:cNvGrpSpPr/>
        <p:nvPr/>
      </p:nvGrpSpPr>
      <p:grpSpPr>
        <a:xfrm>
          <a:off x="0" y="0"/>
          <a:ext cx="0" cy="0"/>
          <a:chOff x="0" y="0"/>
          <a:chExt cx="0" cy="0"/>
        </a:xfrm>
      </p:grpSpPr>
      <p:sp>
        <p:nvSpPr>
          <p:cNvPr id="13" name="Inhaltsplatzhalter 2"/>
          <p:cNvSpPr>
            <a:spLocks noGrp="1"/>
          </p:cNvSpPr>
          <p:nvPr>
            <p:ph idx="1" hasCustomPrompt="1"/>
          </p:nvPr>
        </p:nvSpPr>
        <p:spPr>
          <a:xfrm>
            <a:off x="287866" y="1988840"/>
            <a:ext cx="11616268" cy="3815866"/>
          </a:xfrm>
          <a:prstGeom prst="rect">
            <a:avLst/>
          </a:prstGeom>
        </p:spPr>
        <p:txBody>
          <a:bodyPr/>
          <a:lstStyle>
            <a:lvl1pPr>
              <a:lnSpc>
                <a:spcPct val="90000"/>
              </a:lnSpc>
              <a:defRPr sz="1800">
                <a:latin typeface="Calibri" panose="020F0502020204030204" pitchFamily="34" charset="0"/>
                <a:cs typeface="Calibri" panose="020F0502020204030204" pitchFamily="34" charset="0"/>
              </a:defRPr>
            </a:lvl1pPr>
            <a:lvl2pPr>
              <a:lnSpc>
                <a:spcPct val="90000"/>
              </a:lnSpc>
              <a:defRPr sz="1400">
                <a:latin typeface="Calibri" panose="020F0502020204030204" pitchFamily="34" charset="0"/>
                <a:cs typeface="Calibri" panose="020F0502020204030204" pitchFamily="34" charset="0"/>
              </a:defRPr>
            </a:lvl2pPr>
            <a:lvl3pPr>
              <a:lnSpc>
                <a:spcPct val="90000"/>
              </a:lnSpc>
              <a:defRPr sz="1400">
                <a:latin typeface="Calibri" panose="020F0502020204030204" pitchFamily="34" charset="0"/>
                <a:cs typeface="Calibri" panose="020F0502020204030204" pitchFamily="34" charset="0"/>
              </a:defRPr>
            </a:lvl3pPr>
            <a:lvl4pPr>
              <a:lnSpc>
                <a:spcPct val="90000"/>
              </a:lnSpc>
              <a:defRPr sz="1200">
                <a:latin typeface="Calibri" panose="020F0502020204030204" pitchFamily="34" charset="0"/>
                <a:cs typeface="Calibri" panose="020F0502020204030204" pitchFamily="34" charset="0"/>
              </a:defRPr>
            </a:lvl4pPr>
            <a:lvl5pPr>
              <a:lnSpc>
                <a:spcPct val="90000"/>
              </a:lnSpc>
              <a:defRPr sz="1200">
                <a:latin typeface="Calibri" panose="020F0502020204030204" pitchFamily="34" charset="0"/>
                <a:cs typeface="Calibri" panose="020F0502020204030204" pitchFamily="34" charset="0"/>
              </a:defRPr>
            </a:lvl5pPr>
          </a:lstStyle>
          <a:p>
            <a:pPr lvl="0"/>
            <a:r>
              <a:rPr lang="de-DE" dirty="0"/>
              <a:t>Edit </a:t>
            </a:r>
            <a:r>
              <a:rPr lang="de-DE" dirty="0" err="1"/>
              <a:t>the</a:t>
            </a:r>
            <a:r>
              <a:rPr lang="de-DE" dirty="0"/>
              <a:t> </a:t>
            </a:r>
            <a:r>
              <a:rPr lang="de-DE" dirty="0" err="1"/>
              <a:t>text</a:t>
            </a:r>
            <a:r>
              <a:rPr lang="de-DE" dirty="0"/>
              <a:t> </a:t>
            </a:r>
            <a:r>
              <a:rPr lang="de-DE" dirty="0" err="1"/>
              <a:t>here</a:t>
            </a:r>
            <a:r>
              <a:rPr lang="de-DE" dirty="0"/>
              <a:t>; First </a:t>
            </a:r>
            <a:r>
              <a:rPr lang="de-DE" dirty="0" err="1"/>
              <a:t>level</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p:txBody>
      </p:sp>
      <p:sp>
        <p:nvSpPr>
          <p:cNvPr id="5" name="Titel 5">
            <a:extLst>
              <a:ext uri="{FF2B5EF4-FFF2-40B4-BE49-F238E27FC236}">
                <a16:creationId xmlns:a16="http://schemas.microsoft.com/office/drawing/2014/main" id="{35782FA8-C442-48E6-B4AE-F8E71F1528C6}"/>
              </a:ext>
            </a:extLst>
          </p:cNvPr>
          <p:cNvSpPr>
            <a:spLocks noGrp="1"/>
          </p:cNvSpPr>
          <p:nvPr>
            <p:ph type="title" hasCustomPrompt="1"/>
          </p:nvPr>
        </p:nvSpPr>
        <p:spPr>
          <a:xfrm>
            <a:off x="382588" y="296863"/>
            <a:ext cx="11617788" cy="356467"/>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dirty="0"/>
              <a:t>Click </a:t>
            </a:r>
            <a:r>
              <a:rPr lang="de-DE" dirty="0" err="1"/>
              <a:t>here</a:t>
            </a:r>
            <a:r>
              <a:rPr lang="de-DE" dirty="0"/>
              <a:t> </a:t>
            </a:r>
            <a:r>
              <a:rPr lang="de-DE" dirty="0" err="1"/>
              <a:t>to</a:t>
            </a:r>
            <a:r>
              <a:rPr lang="de-DE" dirty="0"/>
              <a:t> </a:t>
            </a:r>
            <a:r>
              <a:rPr lang="de-DE" dirty="0" err="1"/>
              <a:t>edit</a:t>
            </a:r>
            <a:r>
              <a:rPr lang="de-DE" dirty="0"/>
              <a:t> Headline 1</a:t>
            </a:r>
          </a:p>
        </p:txBody>
      </p:sp>
    </p:spTree>
    <p:extLst>
      <p:ext uri="{BB962C8B-B14F-4D97-AF65-F5344CB8AC3E}">
        <p14:creationId xmlns:p14="http://schemas.microsoft.com/office/powerpoint/2010/main" val="469645859"/>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pos="181">
          <p15:clr>
            <a:srgbClr val="A4A3A4"/>
          </p15:clr>
        </p15:guide>
        <p15:guide id="6" pos="7499">
          <p15:clr>
            <a:srgbClr val="A4A3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ENTSO-E One column bullet points">
    <p:spTree>
      <p:nvGrpSpPr>
        <p:cNvPr id="1" name=""/>
        <p:cNvGrpSpPr/>
        <p:nvPr/>
      </p:nvGrpSpPr>
      <p:grpSpPr>
        <a:xfrm>
          <a:off x="0" y="0"/>
          <a:ext cx="0" cy="0"/>
          <a:chOff x="0" y="0"/>
          <a:chExt cx="0" cy="0"/>
        </a:xfrm>
      </p:grpSpPr>
      <p:sp>
        <p:nvSpPr>
          <p:cNvPr id="6" name="Inhaltsplatzhalter 2">
            <a:extLst>
              <a:ext uri="{FF2B5EF4-FFF2-40B4-BE49-F238E27FC236}">
                <a16:creationId xmlns:a16="http://schemas.microsoft.com/office/drawing/2014/main" id="{935407F8-9A7B-4A34-BB6A-ACBE6B64DA8C}"/>
              </a:ext>
            </a:extLst>
          </p:cNvPr>
          <p:cNvSpPr>
            <a:spLocks noGrp="1"/>
          </p:cNvSpPr>
          <p:nvPr>
            <p:ph idx="16" hasCustomPrompt="1"/>
          </p:nvPr>
        </p:nvSpPr>
        <p:spPr>
          <a:xfrm>
            <a:off x="286346" y="2060848"/>
            <a:ext cx="11616268" cy="3311525"/>
          </a:xfrm>
          <a:prstGeom prst="rect">
            <a:avLst/>
          </a:prstGeom>
        </p:spPr>
        <p:txBody>
          <a:bodyPr>
            <a:normAutofit/>
          </a:bodyPr>
          <a:lstStyle>
            <a:lvl1pPr marL="269875"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800" kern="1200" dirty="0" smtClean="0">
                <a:solidFill>
                  <a:schemeClr val="tx1"/>
                </a:solidFill>
                <a:latin typeface="Calibri" panose="020F0502020204030204" pitchFamily="34" charset="0"/>
                <a:ea typeface="+mn-ea"/>
                <a:cs typeface="Calibri" panose="020F0502020204030204" pitchFamily="34" charset="0"/>
              </a:defRPr>
            </a:lvl1pPr>
            <a:lvl2pPr marL="538163"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400" kern="1200" dirty="0" smtClean="0">
                <a:solidFill>
                  <a:schemeClr val="tx1"/>
                </a:solidFill>
                <a:latin typeface="Calibri" panose="020F0502020204030204" pitchFamily="34" charset="0"/>
                <a:ea typeface="+mn-ea"/>
                <a:cs typeface="Calibri" panose="020F0502020204030204" pitchFamily="34" charset="0"/>
              </a:defRPr>
            </a:lvl2pPr>
            <a:lvl3pPr marL="808038"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400" kern="1200" dirty="0" smtClean="0">
                <a:solidFill>
                  <a:schemeClr val="tx1"/>
                </a:solidFill>
                <a:latin typeface="Calibri" panose="020F0502020204030204" pitchFamily="34" charset="0"/>
                <a:ea typeface="+mn-ea"/>
                <a:cs typeface="Calibri" panose="020F0502020204030204" pitchFamily="34" charset="0"/>
              </a:defRPr>
            </a:lvl3pPr>
            <a:lvl4pPr marL="1076325"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200" kern="1200" dirty="0" smtClean="0">
                <a:solidFill>
                  <a:schemeClr val="tx1"/>
                </a:solidFill>
                <a:latin typeface="Calibri" panose="020F0502020204030204" pitchFamily="34" charset="0"/>
                <a:ea typeface="+mn-ea"/>
                <a:cs typeface="Calibri" panose="020F0502020204030204" pitchFamily="34" charset="0"/>
              </a:defRPr>
            </a:lvl4pPr>
            <a:lvl5pPr marL="1346200" indent="-266700" algn="l" defTabSz="914400" rtl="0" eaLnBrk="1" latinLnBrk="0" hangingPunct="1">
              <a:lnSpc>
                <a:spcPct val="90000"/>
              </a:lnSpc>
              <a:spcBef>
                <a:spcPts val="500"/>
              </a:spcBef>
              <a:buClr>
                <a:srgbClr val="707F86"/>
              </a:buClr>
              <a:buFont typeface="Arial" panose="020B0604020202020204" pitchFamily="34" charset="0"/>
              <a:buChar char="•"/>
              <a:defRPr lang="de-DE" sz="1200" kern="1200" dirty="0">
                <a:solidFill>
                  <a:schemeClr val="tx1"/>
                </a:solidFill>
                <a:latin typeface="Calibri" panose="020F0502020204030204" pitchFamily="34" charset="0"/>
                <a:ea typeface="+mn-ea"/>
                <a:cs typeface="Calibri" panose="020F0502020204030204" pitchFamily="34" charset="0"/>
              </a:defRPr>
            </a:lvl5pPr>
          </a:lstStyle>
          <a:p>
            <a:pPr lvl="0"/>
            <a:r>
              <a:rPr lang="de-DE" dirty="0"/>
              <a:t>Bullet </a:t>
            </a:r>
            <a:r>
              <a:rPr lang="de-DE" dirty="0" err="1"/>
              <a:t>points</a:t>
            </a:r>
            <a:r>
              <a:rPr lang="de-DE" dirty="0"/>
              <a:t> </a:t>
            </a:r>
            <a:r>
              <a:rPr lang="de-DE" dirty="0" err="1"/>
              <a:t>first</a:t>
            </a:r>
            <a:r>
              <a:rPr lang="de-DE" dirty="0"/>
              <a:t> </a:t>
            </a:r>
            <a:r>
              <a:rPr lang="de-DE" dirty="0" err="1"/>
              <a:t>level</a:t>
            </a:r>
            <a:r>
              <a:rPr lang="de-DE" dirty="0"/>
              <a:t> </a:t>
            </a:r>
          </a:p>
          <a:p>
            <a:pPr lvl="1"/>
            <a:r>
              <a:rPr lang="de-DE" dirty="0"/>
              <a:t>Second </a:t>
            </a:r>
            <a:r>
              <a:rPr lang="de-DE" dirty="0" err="1"/>
              <a:t>level</a:t>
            </a:r>
            <a:r>
              <a:rPr lang="de-DE" dirty="0"/>
              <a:t> </a:t>
            </a:r>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p:txBody>
      </p:sp>
      <p:sp>
        <p:nvSpPr>
          <p:cNvPr id="5" name="Titel 5">
            <a:extLst>
              <a:ext uri="{FF2B5EF4-FFF2-40B4-BE49-F238E27FC236}">
                <a16:creationId xmlns:a16="http://schemas.microsoft.com/office/drawing/2014/main" id="{9D00A475-8F1F-43A8-B9D4-0E2195454A9F}"/>
              </a:ext>
            </a:extLst>
          </p:cNvPr>
          <p:cNvSpPr>
            <a:spLocks noGrp="1"/>
          </p:cNvSpPr>
          <p:nvPr>
            <p:ph type="title" hasCustomPrompt="1"/>
          </p:nvPr>
        </p:nvSpPr>
        <p:spPr>
          <a:xfrm>
            <a:off x="382588" y="296863"/>
            <a:ext cx="11617788" cy="356467"/>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dirty="0"/>
              <a:t>Click </a:t>
            </a:r>
            <a:r>
              <a:rPr lang="de-DE" dirty="0" err="1"/>
              <a:t>here</a:t>
            </a:r>
            <a:r>
              <a:rPr lang="de-DE" dirty="0"/>
              <a:t> </a:t>
            </a:r>
            <a:r>
              <a:rPr lang="de-DE" dirty="0" err="1"/>
              <a:t>to</a:t>
            </a:r>
            <a:r>
              <a:rPr lang="de-DE" dirty="0"/>
              <a:t> </a:t>
            </a:r>
            <a:r>
              <a:rPr lang="de-DE" dirty="0" err="1"/>
              <a:t>edit</a:t>
            </a:r>
            <a:r>
              <a:rPr lang="de-DE" dirty="0"/>
              <a:t> Headline 1</a:t>
            </a:r>
          </a:p>
        </p:txBody>
      </p:sp>
    </p:spTree>
    <p:extLst>
      <p:ext uri="{BB962C8B-B14F-4D97-AF65-F5344CB8AC3E}">
        <p14:creationId xmlns:p14="http://schemas.microsoft.com/office/powerpoint/2010/main" val="1081166372"/>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orient="horz" pos="1480">
          <p15:clr>
            <a:srgbClr val="A4A3A4"/>
          </p15:clr>
        </p15:guide>
        <p15:guide id="6" orient="horz" pos="1548">
          <p15:clr>
            <a:srgbClr val="A4A3A4"/>
          </p15:clr>
        </p15:guide>
        <p15:guide id="9" pos="7499">
          <p15:clr>
            <a:srgbClr val="A4A3A4"/>
          </p15:clr>
        </p15:guide>
        <p15:guide id="10" pos="181">
          <p15:clr>
            <a:srgbClr val="A4A3A4"/>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ENTSO-E Two columns">
    <p:spTree>
      <p:nvGrpSpPr>
        <p:cNvPr id="1" name=""/>
        <p:cNvGrpSpPr/>
        <p:nvPr/>
      </p:nvGrpSpPr>
      <p:grpSpPr>
        <a:xfrm>
          <a:off x="0" y="0"/>
          <a:ext cx="0" cy="0"/>
          <a:chOff x="0" y="0"/>
          <a:chExt cx="0" cy="0"/>
        </a:xfrm>
      </p:grpSpPr>
      <p:sp>
        <p:nvSpPr>
          <p:cNvPr id="9" name="Inhaltsplatzhalter 2"/>
          <p:cNvSpPr>
            <a:spLocks noGrp="1"/>
          </p:cNvSpPr>
          <p:nvPr>
            <p:ph idx="1" hasCustomPrompt="1"/>
          </p:nvPr>
        </p:nvSpPr>
        <p:spPr>
          <a:xfrm>
            <a:off x="287867" y="2492897"/>
            <a:ext cx="5664117" cy="3311810"/>
          </a:xfrm>
          <a:prstGeom prst="rect">
            <a:avLst/>
          </a:prstGeom>
        </p:spPr>
        <p:txBody>
          <a:bodyPr/>
          <a:lstStyle>
            <a:lvl1pPr algn="l">
              <a:defRPr sz="1800">
                <a:latin typeface="Calibri" panose="020F0502020204030204" pitchFamily="34" charset="0"/>
                <a:cs typeface="Calibri" panose="020F0502020204030204" pitchFamily="34" charset="0"/>
              </a:defRPr>
            </a:lvl1pPr>
            <a:lvl2pPr>
              <a:defRPr sz="1400">
                <a:latin typeface="Calibri" panose="020F0502020204030204" pitchFamily="34" charset="0"/>
                <a:cs typeface="Calibri" panose="020F0502020204030204" pitchFamily="34" charset="0"/>
              </a:defRPr>
            </a:lvl2pPr>
            <a:lvl3pPr>
              <a:defRPr sz="1400">
                <a:latin typeface="Calibri" panose="020F0502020204030204" pitchFamily="34" charset="0"/>
                <a:cs typeface="Calibri" panose="020F0502020204030204" pitchFamily="34" charset="0"/>
              </a:defRPr>
            </a:lvl3pPr>
            <a:lvl4pPr>
              <a:defRPr sz="1200">
                <a:latin typeface="Calibri" panose="020F0502020204030204" pitchFamily="34" charset="0"/>
                <a:cs typeface="Calibri" panose="020F0502020204030204" pitchFamily="34" charset="0"/>
              </a:defRPr>
            </a:lvl4pPr>
            <a:lvl5pPr>
              <a:defRPr sz="1200">
                <a:latin typeface="Calibri" panose="020F0502020204030204" pitchFamily="34" charset="0"/>
                <a:cs typeface="Calibri" panose="020F0502020204030204" pitchFamily="34" charset="0"/>
              </a:defRPr>
            </a:lvl5pPr>
          </a:lstStyle>
          <a:p>
            <a:pPr lvl="0"/>
            <a:r>
              <a:rPr lang="de-DE" dirty="0"/>
              <a:t>Edit </a:t>
            </a:r>
            <a:r>
              <a:rPr lang="de-DE" dirty="0" err="1"/>
              <a:t>the</a:t>
            </a:r>
            <a:r>
              <a:rPr lang="de-DE" dirty="0"/>
              <a:t> </a:t>
            </a:r>
            <a:r>
              <a:rPr lang="de-DE" dirty="0" err="1"/>
              <a:t>text</a:t>
            </a:r>
            <a:r>
              <a:rPr lang="de-DE" dirty="0"/>
              <a:t> </a:t>
            </a:r>
            <a:r>
              <a:rPr lang="de-DE" dirty="0" err="1"/>
              <a:t>here</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p:txBody>
      </p:sp>
      <p:sp>
        <p:nvSpPr>
          <p:cNvPr id="10" name="Inhaltsplatzhalter 2"/>
          <p:cNvSpPr>
            <a:spLocks noGrp="1"/>
          </p:cNvSpPr>
          <p:nvPr>
            <p:ph idx="13" hasCustomPrompt="1"/>
          </p:nvPr>
        </p:nvSpPr>
        <p:spPr>
          <a:xfrm>
            <a:off x="6240016" y="2492897"/>
            <a:ext cx="5664117" cy="3311810"/>
          </a:xfrm>
          <a:prstGeom prst="rect">
            <a:avLst/>
          </a:prstGeom>
        </p:spPr>
        <p:txBody>
          <a:bodyPr/>
          <a:lstStyle>
            <a:lvl1pPr>
              <a:defRPr sz="1800">
                <a:latin typeface="Calibri" panose="020F0502020204030204" pitchFamily="34" charset="0"/>
                <a:cs typeface="Calibri" panose="020F0502020204030204" pitchFamily="34" charset="0"/>
              </a:defRPr>
            </a:lvl1pPr>
            <a:lvl2pPr>
              <a:defRPr sz="1400">
                <a:latin typeface="Calibri" panose="020F0502020204030204" pitchFamily="34" charset="0"/>
                <a:cs typeface="Calibri" panose="020F0502020204030204" pitchFamily="34" charset="0"/>
              </a:defRPr>
            </a:lvl2pPr>
            <a:lvl3pPr>
              <a:defRPr sz="1400">
                <a:latin typeface="Calibri" panose="020F0502020204030204" pitchFamily="34" charset="0"/>
                <a:cs typeface="Calibri" panose="020F0502020204030204" pitchFamily="34" charset="0"/>
              </a:defRPr>
            </a:lvl3pPr>
            <a:lvl4pPr>
              <a:defRPr sz="1200">
                <a:latin typeface="Calibri" panose="020F0502020204030204" pitchFamily="34" charset="0"/>
                <a:cs typeface="Calibri" panose="020F0502020204030204" pitchFamily="34" charset="0"/>
              </a:defRPr>
            </a:lvl4pPr>
            <a:lvl5pPr>
              <a:defRPr sz="1200">
                <a:latin typeface="Calibri" panose="020F0502020204030204" pitchFamily="34" charset="0"/>
                <a:cs typeface="Calibri" panose="020F0502020204030204" pitchFamily="34" charset="0"/>
              </a:defRPr>
            </a:lvl5pPr>
          </a:lstStyle>
          <a:p>
            <a:pPr lvl="0"/>
            <a:r>
              <a:rPr lang="de-DE" dirty="0"/>
              <a:t>Edit </a:t>
            </a:r>
            <a:r>
              <a:rPr lang="de-DE" dirty="0" err="1"/>
              <a:t>the</a:t>
            </a:r>
            <a:r>
              <a:rPr lang="de-DE" dirty="0"/>
              <a:t> </a:t>
            </a:r>
            <a:r>
              <a:rPr lang="de-DE" dirty="0" err="1"/>
              <a:t>text</a:t>
            </a:r>
            <a:r>
              <a:rPr lang="de-DE" dirty="0"/>
              <a:t> </a:t>
            </a:r>
            <a:r>
              <a:rPr lang="de-DE" dirty="0" err="1"/>
              <a:t>here</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p:txBody>
      </p:sp>
      <p:sp>
        <p:nvSpPr>
          <p:cNvPr id="6" name="Titel 5">
            <a:extLst>
              <a:ext uri="{FF2B5EF4-FFF2-40B4-BE49-F238E27FC236}">
                <a16:creationId xmlns:a16="http://schemas.microsoft.com/office/drawing/2014/main" id="{BF868832-6945-4F2F-8DEC-A69FB10BA62E}"/>
              </a:ext>
            </a:extLst>
          </p:cNvPr>
          <p:cNvSpPr>
            <a:spLocks noGrp="1"/>
          </p:cNvSpPr>
          <p:nvPr>
            <p:ph type="title" hasCustomPrompt="1"/>
          </p:nvPr>
        </p:nvSpPr>
        <p:spPr>
          <a:xfrm>
            <a:off x="382868" y="296863"/>
            <a:ext cx="11617788" cy="356467"/>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dirty="0"/>
              <a:t>Click </a:t>
            </a:r>
            <a:r>
              <a:rPr lang="de-DE" dirty="0" err="1"/>
              <a:t>here</a:t>
            </a:r>
            <a:r>
              <a:rPr lang="de-DE" dirty="0"/>
              <a:t> </a:t>
            </a:r>
            <a:r>
              <a:rPr lang="de-DE" dirty="0" err="1"/>
              <a:t>to</a:t>
            </a:r>
            <a:r>
              <a:rPr lang="de-DE" dirty="0"/>
              <a:t> </a:t>
            </a:r>
            <a:r>
              <a:rPr lang="de-DE" dirty="0" err="1"/>
              <a:t>edit</a:t>
            </a:r>
            <a:r>
              <a:rPr lang="de-DE" dirty="0"/>
              <a:t> Headline 1</a:t>
            </a:r>
          </a:p>
        </p:txBody>
      </p:sp>
    </p:spTree>
    <p:extLst>
      <p:ext uri="{BB962C8B-B14F-4D97-AF65-F5344CB8AC3E}">
        <p14:creationId xmlns:p14="http://schemas.microsoft.com/office/powerpoint/2010/main" val="402978877"/>
      </p:ext>
    </p:extLst>
  </p:cSld>
  <p:clrMapOvr>
    <a:masterClrMapping/>
  </p:clrMapOvr>
  <p:extLst>
    <p:ext uri="{DCECCB84-F9BA-43D5-87BE-67443E8EF086}">
      <p15:sldGuideLst xmlns:p15="http://schemas.microsoft.com/office/powerpoint/2012/main">
        <p15:guide id="2" orient="horz" pos="368">
          <p15:clr>
            <a:srgbClr val="A4A3A4"/>
          </p15:clr>
        </p15:guide>
        <p15:guide id="3" orient="horz" pos="913">
          <p15:clr>
            <a:srgbClr val="A4A3A4"/>
          </p15:clr>
        </p15:guide>
        <p15:guide id="4" pos="181">
          <p15:clr>
            <a:srgbClr val="A4A3A4"/>
          </p15:clr>
        </p15:guide>
        <p15:guide id="5" pos="7499">
          <p15:clr>
            <a:srgbClr val="A4A3A4"/>
          </p15:clr>
        </p15:guide>
        <p15:guide id="6" orient="horz" pos="3634">
          <p15:clr>
            <a:srgbClr val="A4A3A4"/>
          </p15:clr>
        </p15:guide>
        <p15:guide id="7" orient="horz" pos="1049">
          <p15:clr>
            <a:srgbClr val="A4A3A4"/>
          </p15:clr>
        </p15:guide>
        <p15:guide id="8" pos="3749">
          <p15:clr>
            <a:srgbClr val="A4A3A4"/>
          </p15:clr>
        </p15:guide>
        <p15:guide id="9" pos="3931">
          <p15:clr>
            <a:srgbClr val="A4A3A4"/>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ENTSO-E Three columns">
    <p:spTree>
      <p:nvGrpSpPr>
        <p:cNvPr id="1" name=""/>
        <p:cNvGrpSpPr/>
        <p:nvPr/>
      </p:nvGrpSpPr>
      <p:grpSpPr>
        <a:xfrm>
          <a:off x="0" y="0"/>
          <a:ext cx="0" cy="0"/>
          <a:chOff x="0" y="0"/>
          <a:chExt cx="0" cy="0"/>
        </a:xfrm>
      </p:grpSpPr>
      <p:sp>
        <p:nvSpPr>
          <p:cNvPr id="13" name="Textplatzhalter 3"/>
          <p:cNvSpPr>
            <a:spLocks noGrp="1"/>
          </p:cNvSpPr>
          <p:nvPr>
            <p:ph type="body" sz="quarter" idx="16" hasCustomPrompt="1"/>
          </p:nvPr>
        </p:nvSpPr>
        <p:spPr>
          <a:xfrm>
            <a:off x="382588" y="1297579"/>
            <a:ext cx="11616265" cy="367709"/>
          </a:xfrm>
          <a:prstGeom prst="rect">
            <a:avLst/>
          </a:prstGeom>
        </p:spPr>
        <p:txBody>
          <a:bodyPr>
            <a:normAutofit/>
          </a:bodyPr>
          <a:lstStyle>
            <a:lvl1pPr>
              <a:defRPr sz="1800" b="1">
                <a:solidFill>
                  <a:srgbClr val="0F218B"/>
                </a:solidFill>
                <a:latin typeface="Calibri" panose="020F0502020204030204" pitchFamily="34" charset="0"/>
                <a:cs typeface="Calibri" panose="020F0502020204030204" pitchFamily="34" charset="0"/>
              </a:defRPr>
            </a:lvl1pPr>
          </a:lstStyle>
          <a:p>
            <a:pPr lvl="0"/>
            <a:r>
              <a:rPr lang="de-DE" dirty="0"/>
              <a:t>Headline 3</a:t>
            </a:r>
          </a:p>
        </p:txBody>
      </p:sp>
      <p:sp>
        <p:nvSpPr>
          <p:cNvPr id="14" name="Inhaltsplatzhalter 2">
            <a:extLst>
              <a:ext uri="{FF2B5EF4-FFF2-40B4-BE49-F238E27FC236}">
                <a16:creationId xmlns:a16="http://schemas.microsoft.com/office/drawing/2014/main" id="{9341F4E3-0CAE-4A14-AD42-9C698E28F0E7}"/>
              </a:ext>
            </a:extLst>
          </p:cNvPr>
          <p:cNvSpPr>
            <a:spLocks noGrp="1"/>
          </p:cNvSpPr>
          <p:nvPr>
            <p:ph idx="18" hasCustomPrompt="1"/>
          </p:nvPr>
        </p:nvSpPr>
        <p:spPr>
          <a:xfrm>
            <a:off x="287867" y="2457451"/>
            <a:ext cx="3648000" cy="3311525"/>
          </a:xfrm>
          <a:prstGeom prst="rect">
            <a:avLst/>
          </a:prstGeom>
        </p:spPr>
        <p:txBody>
          <a:bodyPr>
            <a:normAutofit/>
          </a:bodyPr>
          <a:lstStyle>
            <a:lvl1pPr marL="269875"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800" kern="1200" dirty="0" smtClean="0">
                <a:solidFill>
                  <a:schemeClr val="tx1"/>
                </a:solidFill>
                <a:latin typeface="Calibri" panose="020F0502020204030204" pitchFamily="34" charset="0"/>
                <a:ea typeface="+mn-ea"/>
                <a:cs typeface="Calibri" panose="020F0502020204030204" pitchFamily="34" charset="0"/>
              </a:defRPr>
            </a:lvl1pPr>
            <a:lvl2pPr marL="538163"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400" kern="1200" dirty="0" smtClean="0">
                <a:solidFill>
                  <a:schemeClr val="tx1"/>
                </a:solidFill>
                <a:latin typeface="Calibri" panose="020F0502020204030204" pitchFamily="34" charset="0"/>
                <a:ea typeface="+mn-ea"/>
                <a:cs typeface="Calibri" panose="020F0502020204030204" pitchFamily="34" charset="0"/>
              </a:defRPr>
            </a:lvl2pPr>
            <a:lvl3pPr marL="808038"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400" kern="1200" dirty="0" smtClean="0">
                <a:solidFill>
                  <a:schemeClr val="tx1"/>
                </a:solidFill>
                <a:latin typeface="Calibri" panose="020F0502020204030204" pitchFamily="34" charset="0"/>
                <a:ea typeface="+mn-ea"/>
                <a:cs typeface="Calibri" panose="020F0502020204030204" pitchFamily="34" charset="0"/>
              </a:defRPr>
            </a:lvl3pPr>
            <a:lvl4pPr marL="1076325"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200" kern="1200" dirty="0" smtClean="0">
                <a:solidFill>
                  <a:schemeClr val="tx1"/>
                </a:solidFill>
                <a:latin typeface="Calibri" panose="020F0502020204030204" pitchFamily="34" charset="0"/>
                <a:ea typeface="+mn-ea"/>
                <a:cs typeface="Calibri" panose="020F0502020204030204" pitchFamily="34" charset="0"/>
              </a:defRPr>
            </a:lvl4pPr>
            <a:lvl5pPr marL="1346200" indent="-266700" algn="l" defTabSz="914400" rtl="0" eaLnBrk="1" latinLnBrk="0" hangingPunct="1">
              <a:lnSpc>
                <a:spcPct val="90000"/>
              </a:lnSpc>
              <a:spcBef>
                <a:spcPts val="500"/>
              </a:spcBef>
              <a:buClr>
                <a:srgbClr val="707F86"/>
              </a:buClr>
              <a:buFont typeface="Arial" panose="020B0604020202020204" pitchFamily="34" charset="0"/>
              <a:buChar char="•"/>
              <a:defRPr lang="de-DE" sz="1200" kern="1200" dirty="0">
                <a:solidFill>
                  <a:schemeClr val="tx1"/>
                </a:solidFill>
                <a:latin typeface="Calibri" panose="020F0502020204030204" pitchFamily="34" charset="0"/>
                <a:ea typeface="+mn-ea"/>
                <a:cs typeface="Calibri" panose="020F0502020204030204" pitchFamily="34" charset="0"/>
              </a:defRPr>
            </a:lvl5pPr>
          </a:lstStyle>
          <a:p>
            <a:pPr lvl="0"/>
            <a:r>
              <a:rPr lang="de-DE" dirty="0"/>
              <a:t>Bullet </a:t>
            </a:r>
            <a:r>
              <a:rPr lang="de-DE" dirty="0" err="1"/>
              <a:t>points</a:t>
            </a:r>
            <a:r>
              <a:rPr lang="de-DE" dirty="0"/>
              <a:t> </a:t>
            </a:r>
            <a:r>
              <a:rPr lang="de-DE" dirty="0" err="1"/>
              <a:t>first</a:t>
            </a:r>
            <a:r>
              <a:rPr lang="de-DE" dirty="0"/>
              <a:t> </a:t>
            </a:r>
            <a:r>
              <a:rPr lang="de-DE" dirty="0" err="1"/>
              <a:t>level</a:t>
            </a:r>
            <a:r>
              <a:rPr lang="de-DE" dirty="0"/>
              <a:t> </a:t>
            </a:r>
          </a:p>
          <a:p>
            <a:pPr lvl="1"/>
            <a:r>
              <a:rPr lang="de-DE" dirty="0"/>
              <a:t>Second </a:t>
            </a:r>
            <a:r>
              <a:rPr lang="de-DE" dirty="0" err="1"/>
              <a:t>level</a:t>
            </a:r>
            <a:r>
              <a:rPr lang="de-DE" dirty="0"/>
              <a:t> </a:t>
            </a:r>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p:txBody>
      </p:sp>
      <p:sp>
        <p:nvSpPr>
          <p:cNvPr id="15" name="Inhaltsplatzhalter 2">
            <a:extLst>
              <a:ext uri="{FF2B5EF4-FFF2-40B4-BE49-F238E27FC236}">
                <a16:creationId xmlns:a16="http://schemas.microsoft.com/office/drawing/2014/main" id="{E742937F-ADF9-487A-AB88-EE6EE0E8FD08}"/>
              </a:ext>
            </a:extLst>
          </p:cNvPr>
          <p:cNvSpPr>
            <a:spLocks noGrp="1"/>
          </p:cNvSpPr>
          <p:nvPr>
            <p:ph idx="19" hasCustomPrompt="1"/>
          </p:nvPr>
        </p:nvSpPr>
        <p:spPr>
          <a:xfrm>
            <a:off x="8256133" y="2457450"/>
            <a:ext cx="3648000" cy="3311525"/>
          </a:xfrm>
          <a:prstGeom prst="rect">
            <a:avLst/>
          </a:prstGeom>
        </p:spPr>
        <p:txBody>
          <a:bodyPr>
            <a:normAutofit/>
          </a:bodyPr>
          <a:lstStyle>
            <a:lvl1pPr marL="269875"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800" kern="1200" dirty="0" smtClean="0">
                <a:solidFill>
                  <a:schemeClr val="tx1"/>
                </a:solidFill>
                <a:latin typeface="Calibri" panose="020F0502020204030204" pitchFamily="34" charset="0"/>
                <a:ea typeface="+mn-ea"/>
                <a:cs typeface="Calibri" panose="020F0502020204030204" pitchFamily="34" charset="0"/>
              </a:defRPr>
            </a:lvl1pPr>
            <a:lvl2pPr marL="538163"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400" kern="1200" dirty="0" smtClean="0">
                <a:solidFill>
                  <a:schemeClr val="tx1"/>
                </a:solidFill>
                <a:latin typeface="Calibri" panose="020F0502020204030204" pitchFamily="34" charset="0"/>
                <a:ea typeface="+mn-ea"/>
                <a:cs typeface="Calibri" panose="020F0502020204030204" pitchFamily="34" charset="0"/>
              </a:defRPr>
            </a:lvl2pPr>
            <a:lvl3pPr marL="808038"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400" kern="1200" dirty="0" smtClean="0">
                <a:solidFill>
                  <a:schemeClr val="tx1"/>
                </a:solidFill>
                <a:latin typeface="Calibri" panose="020F0502020204030204" pitchFamily="34" charset="0"/>
                <a:ea typeface="+mn-ea"/>
                <a:cs typeface="Calibri" panose="020F0502020204030204" pitchFamily="34" charset="0"/>
              </a:defRPr>
            </a:lvl3pPr>
            <a:lvl4pPr marL="1076325"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200" kern="1200" dirty="0" smtClean="0">
                <a:solidFill>
                  <a:schemeClr val="tx1"/>
                </a:solidFill>
                <a:latin typeface="Calibri" panose="020F0502020204030204" pitchFamily="34" charset="0"/>
                <a:ea typeface="+mn-ea"/>
                <a:cs typeface="Calibri" panose="020F0502020204030204" pitchFamily="34" charset="0"/>
              </a:defRPr>
            </a:lvl4pPr>
            <a:lvl5pPr marL="1346200" indent="-266700" algn="l" defTabSz="914400" rtl="0" eaLnBrk="1" latinLnBrk="0" hangingPunct="1">
              <a:lnSpc>
                <a:spcPct val="90000"/>
              </a:lnSpc>
              <a:spcBef>
                <a:spcPts val="500"/>
              </a:spcBef>
              <a:buClr>
                <a:srgbClr val="707F86"/>
              </a:buClr>
              <a:buFont typeface="Arial" panose="020B0604020202020204" pitchFamily="34" charset="0"/>
              <a:buChar char="•"/>
              <a:defRPr lang="de-DE" sz="1200" kern="1200" dirty="0">
                <a:solidFill>
                  <a:schemeClr val="tx1"/>
                </a:solidFill>
                <a:latin typeface="Calibri" panose="020F0502020204030204" pitchFamily="34" charset="0"/>
                <a:ea typeface="+mn-ea"/>
                <a:cs typeface="Calibri" panose="020F0502020204030204" pitchFamily="34" charset="0"/>
              </a:defRPr>
            </a:lvl5pPr>
          </a:lstStyle>
          <a:p>
            <a:pPr lvl="0"/>
            <a:r>
              <a:rPr lang="de-DE" dirty="0"/>
              <a:t>Bullet </a:t>
            </a:r>
            <a:r>
              <a:rPr lang="de-DE" dirty="0" err="1"/>
              <a:t>points</a:t>
            </a:r>
            <a:r>
              <a:rPr lang="de-DE" dirty="0"/>
              <a:t> </a:t>
            </a:r>
            <a:r>
              <a:rPr lang="de-DE" dirty="0" err="1"/>
              <a:t>first</a:t>
            </a:r>
            <a:r>
              <a:rPr lang="de-DE" dirty="0"/>
              <a:t> </a:t>
            </a:r>
            <a:r>
              <a:rPr lang="de-DE" dirty="0" err="1"/>
              <a:t>level</a:t>
            </a:r>
            <a:r>
              <a:rPr lang="de-DE" dirty="0"/>
              <a:t> </a:t>
            </a:r>
          </a:p>
          <a:p>
            <a:pPr lvl="1"/>
            <a:r>
              <a:rPr lang="de-DE" dirty="0"/>
              <a:t>Second </a:t>
            </a:r>
            <a:r>
              <a:rPr lang="de-DE" dirty="0" err="1"/>
              <a:t>level</a:t>
            </a:r>
            <a:r>
              <a:rPr lang="de-DE" dirty="0"/>
              <a:t> </a:t>
            </a:r>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p:txBody>
      </p:sp>
      <p:sp>
        <p:nvSpPr>
          <p:cNvPr id="17" name="Inhaltsplatzhalter 2">
            <a:extLst>
              <a:ext uri="{FF2B5EF4-FFF2-40B4-BE49-F238E27FC236}">
                <a16:creationId xmlns:a16="http://schemas.microsoft.com/office/drawing/2014/main" id="{C1294B06-543C-439B-844D-292C65223D9D}"/>
              </a:ext>
            </a:extLst>
          </p:cNvPr>
          <p:cNvSpPr>
            <a:spLocks noGrp="1"/>
          </p:cNvSpPr>
          <p:nvPr>
            <p:ph idx="20" hasCustomPrompt="1"/>
          </p:nvPr>
        </p:nvSpPr>
        <p:spPr>
          <a:xfrm>
            <a:off x="4272000" y="2457449"/>
            <a:ext cx="3648000" cy="3311525"/>
          </a:xfrm>
          <a:prstGeom prst="rect">
            <a:avLst/>
          </a:prstGeom>
        </p:spPr>
        <p:txBody>
          <a:bodyPr>
            <a:normAutofit/>
          </a:bodyPr>
          <a:lstStyle>
            <a:lvl1pPr marL="269875"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800" kern="1200" dirty="0" smtClean="0">
                <a:solidFill>
                  <a:schemeClr val="tx1"/>
                </a:solidFill>
                <a:latin typeface="Calibri" panose="020F0502020204030204" pitchFamily="34" charset="0"/>
                <a:ea typeface="+mn-ea"/>
                <a:cs typeface="Calibri" panose="020F0502020204030204" pitchFamily="34" charset="0"/>
              </a:defRPr>
            </a:lvl1pPr>
            <a:lvl2pPr marL="538163"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400" kern="1200" dirty="0" smtClean="0">
                <a:solidFill>
                  <a:schemeClr val="tx1"/>
                </a:solidFill>
                <a:latin typeface="Calibri" panose="020F0502020204030204" pitchFamily="34" charset="0"/>
                <a:ea typeface="+mn-ea"/>
                <a:cs typeface="Calibri" panose="020F0502020204030204" pitchFamily="34" charset="0"/>
              </a:defRPr>
            </a:lvl2pPr>
            <a:lvl3pPr marL="808038"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400" kern="1200" dirty="0" smtClean="0">
                <a:solidFill>
                  <a:schemeClr val="tx1"/>
                </a:solidFill>
                <a:latin typeface="Calibri" panose="020F0502020204030204" pitchFamily="34" charset="0"/>
                <a:ea typeface="+mn-ea"/>
                <a:cs typeface="Calibri" panose="020F0502020204030204" pitchFamily="34" charset="0"/>
              </a:defRPr>
            </a:lvl3pPr>
            <a:lvl4pPr marL="1076325"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200" kern="1200" dirty="0" smtClean="0">
                <a:solidFill>
                  <a:schemeClr val="tx1"/>
                </a:solidFill>
                <a:latin typeface="Calibri" panose="020F0502020204030204" pitchFamily="34" charset="0"/>
                <a:ea typeface="+mn-ea"/>
                <a:cs typeface="Calibri" panose="020F0502020204030204" pitchFamily="34" charset="0"/>
              </a:defRPr>
            </a:lvl4pPr>
            <a:lvl5pPr marL="1346200" indent="-266700" algn="l" defTabSz="914400" rtl="0" eaLnBrk="1" latinLnBrk="0" hangingPunct="1">
              <a:lnSpc>
                <a:spcPct val="90000"/>
              </a:lnSpc>
              <a:spcBef>
                <a:spcPts val="500"/>
              </a:spcBef>
              <a:buClr>
                <a:srgbClr val="707F86"/>
              </a:buClr>
              <a:buFont typeface="Arial" panose="020B0604020202020204" pitchFamily="34" charset="0"/>
              <a:buChar char="•"/>
              <a:defRPr lang="de-DE" sz="1200" kern="1200" dirty="0">
                <a:solidFill>
                  <a:schemeClr val="tx1"/>
                </a:solidFill>
                <a:latin typeface="Calibri" panose="020F0502020204030204" pitchFamily="34" charset="0"/>
                <a:ea typeface="+mn-ea"/>
                <a:cs typeface="Calibri" panose="020F0502020204030204" pitchFamily="34" charset="0"/>
              </a:defRPr>
            </a:lvl5pPr>
          </a:lstStyle>
          <a:p>
            <a:pPr lvl="0"/>
            <a:r>
              <a:rPr lang="de-DE" dirty="0"/>
              <a:t>Bullet </a:t>
            </a:r>
            <a:r>
              <a:rPr lang="de-DE" dirty="0" err="1"/>
              <a:t>points</a:t>
            </a:r>
            <a:r>
              <a:rPr lang="de-DE" dirty="0"/>
              <a:t> </a:t>
            </a:r>
            <a:r>
              <a:rPr lang="de-DE" dirty="0" err="1"/>
              <a:t>first</a:t>
            </a:r>
            <a:r>
              <a:rPr lang="de-DE" dirty="0"/>
              <a:t> </a:t>
            </a:r>
            <a:r>
              <a:rPr lang="de-DE" dirty="0" err="1"/>
              <a:t>level</a:t>
            </a:r>
            <a:r>
              <a:rPr lang="de-DE" dirty="0"/>
              <a:t> </a:t>
            </a:r>
          </a:p>
          <a:p>
            <a:pPr lvl="1"/>
            <a:r>
              <a:rPr lang="de-DE" dirty="0"/>
              <a:t>Second </a:t>
            </a:r>
            <a:r>
              <a:rPr lang="de-DE" dirty="0" err="1"/>
              <a:t>level</a:t>
            </a:r>
            <a:r>
              <a:rPr lang="de-DE" dirty="0"/>
              <a:t> </a:t>
            </a:r>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p:txBody>
      </p:sp>
      <p:sp>
        <p:nvSpPr>
          <p:cNvPr id="9" name="Titel 5">
            <a:extLst>
              <a:ext uri="{FF2B5EF4-FFF2-40B4-BE49-F238E27FC236}">
                <a16:creationId xmlns:a16="http://schemas.microsoft.com/office/drawing/2014/main" id="{009D75ED-94BB-4DB3-A55E-CFA85E39F7A3}"/>
              </a:ext>
            </a:extLst>
          </p:cNvPr>
          <p:cNvSpPr>
            <a:spLocks noGrp="1"/>
          </p:cNvSpPr>
          <p:nvPr>
            <p:ph type="title" hasCustomPrompt="1"/>
          </p:nvPr>
        </p:nvSpPr>
        <p:spPr>
          <a:xfrm>
            <a:off x="380339" y="260648"/>
            <a:ext cx="11617788" cy="431325"/>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dirty="0"/>
              <a:t>Click </a:t>
            </a:r>
            <a:r>
              <a:rPr lang="de-DE" dirty="0" err="1"/>
              <a:t>here</a:t>
            </a:r>
            <a:r>
              <a:rPr lang="de-DE" dirty="0"/>
              <a:t> </a:t>
            </a:r>
            <a:r>
              <a:rPr lang="de-DE" dirty="0" err="1"/>
              <a:t>to</a:t>
            </a:r>
            <a:r>
              <a:rPr lang="de-DE" dirty="0"/>
              <a:t> </a:t>
            </a:r>
            <a:r>
              <a:rPr lang="de-DE" dirty="0" err="1"/>
              <a:t>edit</a:t>
            </a:r>
            <a:r>
              <a:rPr lang="de-DE" dirty="0"/>
              <a:t> Headline 1</a:t>
            </a:r>
          </a:p>
        </p:txBody>
      </p:sp>
      <p:sp>
        <p:nvSpPr>
          <p:cNvPr id="11" name="Textplatzhalter 11">
            <a:extLst>
              <a:ext uri="{FF2B5EF4-FFF2-40B4-BE49-F238E27FC236}">
                <a16:creationId xmlns:a16="http://schemas.microsoft.com/office/drawing/2014/main" id="{CDA0278C-3CB1-4B5A-B6A3-7F8C901572EF}"/>
              </a:ext>
            </a:extLst>
          </p:cNvPr>
          <p:cNvSpPr>
            <a:spLocks noGrp="1"/>
          </p:cNvSpPr>
          <p:nvPr>
            <p:ph type="body" sz="quarter" idx="12" hasCustomPrompt="1"/>
          </p:nvPr>
        </p:nvSpPr>
        <p:spPr>
          <a:xfrm>
            <a:off x="382588" y="785744"/>
            <a:ext cx="11617788" cy="442428"/>
          </a:xfrm>
          <a:prstGeom prst="rect">
            <a:avLst/>
          </a:prstGeom>
          <a:ln>
            <a:noFill/>
          </a:ln>
        </p:spPr>
        <p:txBody>
          <a:bodyPr anchor="ctr">
            <a:normAutofit/>
          </a:bodyPr>
          <a:lstStyle>
            <a:lvl1pPr marL="0" indent="0">
              <a:lnSpc>
                <a:spcPts val="2600"/>
              </a:lnSpc>
              <a:spcBef>
                <a:spcPts val="0"/>
              </a:spcBef>
              <a:buNone/>
              <a:defRPr sz="2000" b="1">
                <a:solidFill>
                  <a:srgbClr val="00947F"/>
                </a:solidFill>
                <a:latin typeface="Calibri" panose="020F0502020204030204" pitchFamily="34" charset="0"/>
                <a:cs typeface="Calibri" panose="020F0502020204030204" pitchFamily="34" charset="0"/>
              </a:defRPr>
            </a:lvl1pPr>
          </a:lstStyle>
          <a:p>
            <a:pPr lvl="0"/>
            <a:r>
              <a:rPr lang="de-DE" dirty="0"/>
              <a:t>Click </a:t>
            </a:r>
            <a:r>
              <a:rPr lang="de-DE" dirty="0" err="1"/>
              <a:t>here</a:t>
            </a:r>
            <a:r>
              <a:rPr lang="de-DE" dirty="0"/>
              <a:t> </a:t>
            </a:r>
            <a:r>
              <a:rPr lang="de-DE" dirty="0" err="1"/>
              <a:t>to</a:t>
            </a:r>
            <a:r>
              <a:rPr lang="de-DE" dirty="0"/>
              <a:t> </a:t>
            </a:r>
            <a:r>
              <a:rPr lang="de-DE" dirty="0" err="1"/>
              <a:t>edit</a:t>
            </a:r>
            <a:r>
              <a:rPr lang="de-DE" dirty="0"/>
              <a:t> Headline 2 </a:t>
            </a:r>
          </a:p>
        </p:txBody>
      </p:sp>
    </p:spTree>
    <p:extLst>
      <p:ext uri="{BB962C8B-B14F-4D97-AF65-F5344CB8AC3E}">
        <p14:creationId xmlns:p14="http://schemas.microsoft.com/office/powerpoint/2010/main" val="932663051"/>
      </p:ext>
    </p:extLst>
  </p:cSld>
  <p:clrMapOvr>
    <a:masterClrMapping/>
  </p:clrMapOvr>
  <p:extLst>
    <p:ext uri="{DCECCB84-F9BA-43D5-87BE-67443E8EF086}">
      <p15:sldGuideLst xmlns:p15="http://schemas.microsoft.com/office/powerpoint/2012/main">
        <p15:guide id="2" orient="horz" pos="368">
          <p15:clr>
            <a:srgbClr val="A4A3A4"/>
          </p15:clr>
        </p15:guide>
        <p15:guide id="3" orient="horz" pos="913">
          <p15:clr>
            <a:srgbClr val="A4A3A4"/>
          </p15:clr>
        </p15:guide>
        <p15:guide id="4" orient="horz" pos="1049">
          <p15:clr>
            <a:srgbClr val="A4A3A4"/>
          </p15:clr>
        </p15:guide>
        <p15:guide id="5" orient="horz" pos="1480">
          <p15:clr>
            <a:srgbClr val="A4A3A4"/>
          </p15:clr>
        </p15:guide>
        <p15:guide id="6" orient="horz" pos="1548">
          <p15:clr>
            <a:srgbClr val="A4A3A4"/>
          </p15:clr>
        </p15:guide>
        <p15:guide id="7" orient="horz" pos="3634">
          <p15:clr>
            <a:srgbClr val="A4A3A4"/>
          </p15:clr>
        </p15:guide>
        <p15:guide id="8" pos="181">
          <p15:clr>
            <a:srgbClr val="A4A3A4"/>
          </p15:clr>
        </p15:guide>
        <p15:guide id="9" pos="7499">
          <p15:clr>
            <a:srgbClr val="A4A3A4"/>
          </p15:clr>
        </p15:guide>
        <p15:guide id="10" pos="3931">
          <p15:clr>
            <a:srgbClr val="A4A3A4"/>
          </p15:clr>
        </p15:guide>
        <p15:guide id="11" pos="3749">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ENTSO-E Thank you slide">
    <p:spTree>
      <p:nvGrpSpPr>
        <p:cNvPr id="1" name=""/>
        <p:cNvGrpSpPr/>
        <p:nvPr/>
      </p:nvGrpSpPr>
      <p:grpSpPr>
        <a:xfrm>
          <a:off x="0" y="0"/>
          <a:ext cx="0" cy="0"/>
          <a:chOff x="0" y="0"/>
          <a:chExt cx="0" cy="0"/>
        </a:xfrm>
      </p:grpSpPr>
      <p:sp>
        <p:nvSpPr>
          <p:cNvPr id="9" name="Titel 5">
            <a:extLst>
              <a:ext uri="{FF2B5EF4-FFF2-40B4-BE49-F238E27FC236}">
                <a16:creationId xmlns:a16="http://schemas.microsoft.com/office/drawing/2014/main" id="{2969A1AE-602A-4090-9F07-9C4BA829BCF0}"/>
              </a:ext>
            </a:extLst>
          </p:cNvPr>
          <p:cNvSpPr>
            <a:spLocks noGrp="1"/>
          </p:cNvSpPr>
          <p:nvPr>
            <p:ph type="title" hasCustomPrompt="1"/>
          </p:nvPr>
        </p:nvSpPr>
        <p:spPr>
          <a:xfrm>
            <a:off x="2495600" y="2780928"/>
            <a:ext cx="11617788" cy="936104"/>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dirty="0" err="1"/>
              <a:t>Thank</a:t>
            </a:r>
            <a:r>
              <a:rPr lang="de-DE" dirty="0"/>
              <a:t> </a:t>
            </a:r>
            <a:r>
              <a:rPr lang="de-DE" dirty="0" err="1"/>
              <a:t>you</a:t>
            </a:r>
            <a:r>
              <a:rPr lang="de-DE" dirty="0"/>
              <a:t> </a:t>
            </a:r>
            <a:r>
              <a:rPr lang="de-DE" dirty="0" err="1"/>
              <a:t>very</a:t>
            </a:r>
            <a:r>
              <a:rPr lang="de-DE" dirty="0"/>
              <a:t> </a:t>
            </a:r>
            <a:r>
              <a:rPr lang="de-DE" dirty="0" err="1"/>
              <a:t>much</a:t>
            </a:r>
            <a:r>
              <a:rPr lang="de-DE" dirty="0"/>
              <a:t> </a:t>
            </a:r>
            <a:r>
              <a:rPr lang="de-DE" dirty="0" err="1"/>
              <a:t>for</a:t>
            </a:r>
            <a:r>
              <a:rPr lang="de-DE" dirty="0"/>
              <a:t> </a:t>
            </a:r>
            <a:r>
              <a:rPr lang="de-DE" dirty="0" err="1"/>
              <a:t>your</a:t>
            </a:r>
            <a:r>
              <a:rPr lang="de-DE" dirty="0"/>
              <a:t> </a:t>
            </a:r>
            <a:r>
              <a:rPr lang="de-DE" dirty="0" err="1"/>
              <a:t>attention</a:t>
            </a:r>
            <a:r>
              <a:rPr lang="de-DE" dirty="0"/>
              <a:t> </a:t>
            </a:r>
          </a:p>
        </p:txBody>
      </p:sp>
    </p:spTree>
    <p:extLst>
      <p:ext uri="{BB962C8B-B14F-4D97-AF65-F5344CB8AC3E}">
        <p14:creationId xmlns:p14="http://schemas.microsoft.com/office/powerpoint/2010/main" val="32915775"/>
      </p:ext>
    </p:extLst>
  </p:cSld>
  <p:clrMapOvr>
    <a:masterClrMapping/>
  </p:clrMapOvr>
  <p:extLst>
    <p:ext uri="{DCECCB84-F9BA-43D5-87BE-67443E8EF086}">
      <p15:sldGuideLst xmlns:p15="http://schemas.microsoft.com/office/powerpoint/2012/main">
        <p15:guide id="1" orient="horz" pos="391">
          <p15:clr>
            <a:srgbClr val="A4A3A4"/>
          </p15:clr>
        </p15:guide>
        <p15:guide id="2" orient="horz" pos="1911">
          <p15:clr>
            <a:srgbClr val="A4A3A4"/>
          </p15:clr>
        </p15:guide>
        <p15:guide id="3" orient="horz" pos="1003">
          <p15:clr>
            <a:srgbClr val="A4A3A4"/>
          </p15:clr>
        </p15:guide>
        <p15:guide id="4" orient="horz" pos="913">
          <p15:clr>
            <a:srgbClr val="A4A3A4"/>
          </p15:clr>
        </p15:guide>
        <p15:guide id="5" pos="181">
          <p15:clr>
            <a:srgbClr val="A4A3A4"/>
          </p15:clr>
        </p15:guide>
        <p15:guide id="6" pos="7499">
          <p15:clr>
            <a:srgbClr val="A4A3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ENTSO-E Key take-aways">
    <p:spTree>
      <p:nvGrpSpPr>
        <p:cNvPr id="1" name=""/>
        <p:cNvGrpSpPr/>
        <p:nvPr/>
      </p:nvGrpSpPr>
      <p:grpSpPr>
        <a:xfrm>
          <a:off x="0" y="0"/>
          <a:ext cx="0" cy="0"/>
          <a:chOff x="0" y="0"/>
          <a:chExt cx="0" cy="0"/>
        </a:xfrm>
      </p:grpSpPr>
      <p:sp>
        <p:nvSpPr>
          <p:cNvPr id="9" name="Titel 5">
            <a:extLst>
              <a:ext uri="{FF2B5EF4-FFF2-40B4-BE49-F238E27FC236}">
                <a16:creationId xmlns:a16="http://schemas.microsoft.com/office/drawing/2014/main" id="{2969A1AE-602A-4090-9F07-9C4BA829BCF0}"/>
              </a:ext>
            </a:extLst>
          </p:cNvPr>
          <p:cNvSpPr>
            <a:spLocks noGrp="1"/>
          </p:cNvSpPr>
          <p:nvPr>
            <p:ph type="title" hasCustomPrompt="1"/>
          </p:nvPr>
        </p:nvSpPr>
        <p:spPr>
          <a:xfrm>
            <a:off x="286346" y="476672"/>
            <a:ext cx="11617788" cy="936104"/>
          </a:xfrm>
          <a:prstGeom prst="rect">
            <a:avLst/>
          </a:prstGeom>
          <a:ln>
            <a:noFill/>
          </a:ln>
        </p:spPr>
        <p:txBody>
          <a:bodyPr anchor="t"/>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dirty="0"/>
              <a:t>Key </a:t>
            </a:r>
            <a:r>
              <a:rPr lang="de-DE" dirty="0" err="1"/>
              <a:t>take-aways</a:t>
            </a:r>
            <a:endParaRPr lang="de-DE" dirty="0"/>
          </a:p>
        </p:txBody>
      </p:sp>
      <p:sp>
        <p:nvSpPr>
          <p:cNvPr id="10" name="Textplatzhalter 11">
            <a:extLst>
              <a:ext uri="{FF2B5EF4-FFF2-40B4-BE49-F238E27FC236}">
                <a16:creationId xmlns:a16="http://schemas.microsoft.com/office/drawing/2014/main" id="{1EA47735-D6D7-44D9-B6A3-427A4B272959}"/>
              </a:ext>
            </a:extLst>
          </p:cNvPr>
          <p:cNvSpPr>
            <a:spLocks noGrp="1"/>
          </p:cNvSpPr>
          <p:nvPr>
            <p:ph type="body" sz="quarter" idx="12" hasCustomPrompt="1"/>
          </p:nvPr>
        </p:nvSpPr>
        <p:spPr>
          <a:xfrm>
            <a:off x="286346" y="1546412"/>
            <a:ext cx="11617788" cy="4330860"/>
          </a:xfrm>
          <a:prstGeom prst="rect">
            <a:avLst/>
          </a:prstGeom>
          <a:ln>
            <a:noFill/>
          </a:ln>
        </p:spPr>
        <p:txBody>
          <a:bodyPr anchor="ctr">
            <a:normAutofit/>
          </a:bodyPr>
          <a:lstStyle>
            <a:lvl1pPr marL="0" indent="0">
              <a:lnSpc>
                <a:spcPts val="2600"/>
              </a:lnSpc>
              <a:spcBef>
                <a:spcPts val="0"/>
              </a:spcBef>
              <a:buNone/>
              <a:defRPr sz="2000" b="0">
                <a:solidFill>
                  <a:schemeClr val="tx1"/>
                </a:solidFill>
                <a:latin typeface="Calibri" panose="020F0502020204030204" pitchFamily="34" charset="0"/>
                <a:cs typeface="Calibri" panose="020F0502020204030204" pitchFamily="34" charset="0"/>
              </a:defRPr>
            </a:lvl1pPr>
          </a:lstStyle>
          <a:p>
            <a:pPr lvl="0"/>
            <a:r>
              <a:rPr lang="de-DE" dirty="0"/>
              <a:t>Text</a:t>
            </a:r>
          </a:p>
        </p:txBody>
      </p:sp>
      <p:sp>
        <p:nvSpPr>
          <p:cNvPr id="4" name="Rechteck 1">
            <a:extLst>
              <a:ext uri="{FF2B5EF4-FFF2-40B4-BE49-F238E27FC236}">
                <a16:creationId xmlns:a16="http://schemas.microsoft.com/office/drawing/2014/main" id="{9B4626A2-3A46-4841-8EA9-2789E9CF76F6}"/>
              </a:ext>
            </a:extLst>
          </p:cNvPr>
          <p:cNvSpPr/>
          <p:nvPr userDrawn="1"/>
        </p:nvSpPr>
        <p:spPr>
          <a:xfrm flipH="1">
            <a:off x="272877" y="332736"/>
            <a:ext cx="62483" cy="720000"/>
          </a:xfrm>
          <a:prstGeom prst="rect">
            <a:avLst/>
          </a:prstGeom>
          <a:solidFill>
            <a:srgbClr val="FF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dirty="0">
              <a:solidFill>
                <a:schemeClr val="accent2"/>
              </a:solidFill>
            </a:endParaRPr>
          </a:p>
        </p:txBody>
      </p:sp>
    </p:spTree>
    <p:extLst>
      <p:ext uri="{BB962C8B-B14F-4D97-AF65-F5344CB8AC3E}">
        <p14:creationId xmlns:p14="http://schemas.microsoft.com/office/powerpoint/2010/main" val="4233410963"/>
      </p:ext>
    </p:extLst>
  </p:cSld>
  <p:clrMapOvr>
    <a:masterClrMapping/>
  </p:clrMapOvr>
  <p:extLst>
    <p:ext uri="{DCECCB84-F9BA-43D5-87BE-67443E8EF086}">
      <p15:sldGuideLst xmlns:p15="http://schemas.microsoft.com/office/powerpoint/2012/main">
        <p15:guide id="1" orient="horz" pos="391">
          <p15:clr>
            <a:srgbClr val="A4A3A4"/>
          </p15:clr>
        </p15:guide>
        <p15:guide id="2" orient="horz" pos="1911">
          <p15:clr>
            <a:srgbClr val="A4A3A4"/>
          </p15:clr>
        </p15:guide>
        <p15:guide id="3" orient="horz" pos="1003">
          <p15:clr>
            <a:srgbClr val="A4A3A4"/>
          </p15:clr>
        </p15:guide>
        <p15:guide id="4" orient="horz" pos="913">
          <p15:clr>
            <a:srgbClr val="A4A3A4"/>
          </p15:clr>
        </p15:guide>
        <p15:guide id="5" pos="181">
          <p15:clr>
            <a:srgbClr val="A4A3A4"/>
          </p15:clr>
        </p15:guide>
        <p15:guide id="6" pos="7499">
          <p15:clr>
            <a:srgbClr val="A4A3A4"/>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1_ENTSO-E Questions">
    <p:spTree>
      <p:nvGrpSpPr>
        <p:cNvPr id="1" name=""/>
        <p:cNvGrpSpPr/>
        <p:nvPr/>
      </p:nvGrpSpPr>
      <p:grpSpPr>
        <a:xfrm>
          <a:off x="0" y="0"/>
          <a:ext cx="0" cy="0"/>
          <a:chOff x="0" y="0"/>
          <a:chExt cx="0" cy="0"/>
        </a:xfrm>
      </p:grpSpPr>
      <p:sp>
        <p:nvSpPr>
          <p:cNvPr id="10" name="Textplatzhalter 11">
            <a:extLst>
              <a:ext uri="{FF2B5EF4-FFF2-40B4-BE49-F238E27FC236}">
                <a16:creationId xmlns:a16="http://schemas.microsoft.com/office/drawing/2014/main" id="{1EA47735-D6D7-44D9-B6A3-427A4B272959}"/>
              </a:ext>
            </a:extLst>
          </p:cNvPr>
          <p:cNvSpPr>
            <a:spLocks noGrp="1"/>
          </p:cNvSpPr>
          <p:nvPr>
            <p:ph type="body" sz="quarter" idx="12" hasCustomPrompt="1"/>
          </p:nvPr>
        </p:nvSpPr>
        <p:spPr>
          <a:xfrm>
            <a:off x="286346" y="1546412"/>
            <a:ext cx="11617788" cy="4330860"/>
          </a:xfrm>
          <a:prstGeom prst="rect">
            <a:avLst/>
          </a:prstGeom>
          <a:ln>
            <a:noFill/>
          </a:ln>
        </p:spPr>
        <p:txBody>
          <a:bodyPr anchor="ctr">
            <a:normAutofit/>
          </a:bodyPr>
          <a:lstStyle>
            <a:lvl1pPr marL="0" indent="0" algn="ctr">
              <a:lnSpc>
                <a:spcPts val="2600"/>
              </a:lnSpc>
              <a:spcBef>
                <a:spcPts val="0"/>
              </a:spcBef>
              <a:buNone/>
              <a:tabLst>
                <a:tab pos="3763963" algn="l"/>
              </a:tabLst>
              <a:defRPr sz="2800" b="1">
                <a:solidFill>
                  <a:srgbClr val="0F218B"/>
                </a:solidFill>
                <a:latin typeface="Calibri" panose="020F0502020204030204" pitchFamily="34" charset="0"/>
                <a:cs typeface="Calibri" panose="020F0502020204030204" pitchFamily="34" charset="0"/>
              </a:defRPr>
            </a:lvl1pPr>
          </a:lstStyle>
          <a:p>
            <a:pPr lvl="0"/>
            <a:r>
              <a:rPr lang="de-DE" dirty="0"/>
              <a:t>Questions?</a:t>
            </a:r>
          </a:p>
        </p:txBody>
      </p:sp>
      <p:sp>
        <p:nvSpPr>
          <p:cNvPr id="2" name="TextBox 1">
            <a:extLst>
              <a:ext uri="{FF2B5EF4-FFF2-40B4-BE49-F238E27FC236}">
                <a16:creationId xmlns:a16="http://schemas.microsoft.com/office/drawing/2014/main" id="{ED24F55E-FB99-4958-B7AF-F28A79322EB2}"/>
              </a:ext>
            </a:extLst>
          </p:cNvPr>
          <p:cNvSpPr txBox="1"/>
          <p:nvPr userDrawn="1"/>
        </p:nvSpPr>
        <p:spPr>
          <a:xfrm>
            <a:off x="5447928" y="4149080"/>
            <a:ext cx="3384376" cy="369332"/>
          </a:xfrm>
          <a:prstGeom prst="rect">
            <a:avLst/>
          </a:prstGeom>
          <a:noFill/>
        </p:spPr>
        <p:txBody>
          <a:bodyPr wrap="square" rtlCol="0">
            <a:spAutoFit/>
          </a:bodyPr>
          <a:lstStyle/>
          <a:p>
            <a:r>
              <a:rPr lang="en-US" dirty="0">
                <a:solidFill>
                  <a:srgbClr val="0F218B"/>
                </a:solidFill>
                <a:latin typeface="Calibri" panose="020F0502020204030204" pitchFamily="34" charset="0"/>
                <a:cs typeface="Calibri" panose="020F0502020204030204" pitchFamily="34" charset="0"/>
              </a:rPr>
              <a:t>contact:</a:t>
            </a:r>
            <a:endParaRPr lang="en-GB" dirty="0">
              <a:solidFill>
                <a:srgbClr val="0F218B"/>
              </a:solidFill>
              <a:latin typeface="Calibri" panose="020F0502020204030204" pitchFamily="34" charset="0"/>
              <a:cs typeface="Calibri" panose="020F0502020204030204" pitchFamily="34" charset="0"/>
            </a:endParaRPr>
          </a:p>
        </p:txBody>
      </p:sp>
      <p:sp>
        <p:nvSpPr>
          <p:cNvPr id="5" name="Rechteck 1">
            <a:extLst>
              <a:ext uri="{FF2B5EF4-FFF2-40B4-BE49-F238E27FC236}">
                <a16:creationId xmlns:a16="http://schemas.microsoft.com/office/drawing/2014/main" id="{C2D06D34-321E-4E67-BD6C-917AD342E7D4}"/>
              </a:ext>
            </a:extLst>
          </p:cNvPr>
          <p:cNvSpPr/>
          <p:nvPr userDrawn="1"/>
        </p:nvSpPr>
        <p:spPr>
          <a:xfrm rot="5400000" flipH="1">
            <a:off x="6064640" y="3063656"/>
            <a:ext cx="61200" cy="1800000"/>
          </a:xfrm>
          <a:prstGeom prst="rect">
            <a:avLst/>
          </a:prstGeom>
          <a:solidFill>
            <a:srgbClr val="FF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dirty="0">
              <a:solidFill>
                <a:schemeClr val="accent2"/>
              </a:solidFill>
            </a:endParaRPr>
          </a:p>
        </p:txBody>
      </p:sp>
    </p:spTree>
    <p:extLst>
      <p:ext uri="{BB962C8B-B14F-4D97-AF65-F5344CB8AC3E}">
        <p14:creationId xmlns:p14="http://schemas.microsoft.com/office/powerpoint/2010/main" val="3766495935"/>
      </p:ext>
    </p:extLst>
  </p:cSld>
  <p:clrMapOvr>
    <a:masterClrMapping/>
  </p:clrMapOvr>
  <p:extLst>
    <p:ext uri="{DCECCB84-F9BA-43D5-87BE-67443E8EF086}">
      <p15:sldGuideLst xmlns:p15="http://schemas.microsoft.com/office/powerpoint/2012/main">
        <p15:guide id="1" orient="horz" pos="391">
          <p15:clr>
            <a:srgbClr val="A4A3A4"/>
          </p15:clr>
        </p15:guide>
        <p15:guide id="2" orient="horz" pos="1911">
          <p15:clr>
            <a:srgbClr val="A4A3A4"/>
          </p15:clr>
        </p15:guide>
        <p15:guide id="3" orient="horz" pos="1003">
          <p15:clr>
            <a:srgbClr val="A4A3A4"/>
          </p15:clr>
        </p15:guide>
        <p15:guide id="4" orient="horz" pos="913">
          <p15:clr>
            <a:srgbClr val="A4A3A4"/>
          </p15:clr>
        </p15:guide>
        <p15:guide id="5" pos="181">
          <p15:clr>
            <a:srgbClr val="A4A3A4"/>
          </p15:clr>
        </p15:guide>
        <p15:guide id="6" pos="7499">
          <p15:clr>
            <a:srgbClr val="A4A3A4"/>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4" name="Textplatzhalter 2"/>
          <p:cNvSpPr>
            <a:spLocks noGrp="1"/>
          </p:cNvSpPr>
          <p:nvPr>
            <p:ph type="body" idx="1"/>
          </p:nvPr>
        </p:nvSpPr>
        <p:spPr>
          <a:xfrm>
            <a:off x="287354" y="2523218"/>
            <a:ext cx="11616780" cy="3311326"/>
          </a:xfrm>
          <a:prstGeom prst="rect">
            <a:avLst/>
          </a:prstGeom>
          <a:ln>
            <a:noFill/>
          </a:ln>
        </p:spPr>
        <p:txBody>
          <a:bodyPr vert="horz" lIns="91440" tIns="45720" rIns="91440" bIns="45720" rtlCol="0">
            <a:normAutofit/>
          </a:bodyPr>
          <a:lstStyle/>
          <a:p>
            <a:pPr lvl="0"/>
            <a:r>
              <a:rPr lang="de-DE" dirty="0"/>
              <a:t>Edit </a:t>
            </a:r>
            <a:r>
              <a:rPr lang="de-DE" dirty="0" err="1"/>
              <a:t>the</a:t>
            </a:r>
            <a:r>
              <a:rPr lang="de-DE" dirty="0"/>
              <a:t> </a:t>
            </a:r>
            <a:r>
              <a:rPr lang="de-DE" dirty="0" err="1"/>
              <a:t>text</a:t>
            </a:r>
            <a:r>
              <a:rPr lang="de-DE" dirty="0"/>
              <a:t> </a:t>
            </a:r>
            <a:r>
              <a:rPr lang="de-DE" dirty="0" err="1"/>
              <a:t>here</a:t>
            </a:r>
            <a:r>
              <a:rPr lang="de-DE" dirty="0"/>
              <a:t>; First </a:t>
            </a:r>
            <a:r>
              <a:rPr lang="de-DE" dirty="0" err="1"/>
              <a:t>level</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p:txBody>
      </p:sp>
      <p:sp>
        <p:nvSpPr>
          <p:cNvPr id="8" name="Datumsplatzhalter 4"/>
          <p:cNvSpPr txBox="1">
            <a:spLocks/>
          </p:cNvSpPr>
          <p:nvPr userDrawn="1"/>
        </p:nvSpPr>
        <p:spPr>
          <a:xfrm>
            <a:off x="6168008" y="6237313"/>
            <a:ext cx="5832649" cy="365125"/>
          </a:xfrm>
          <a:prstGeom prst="rect">
            <a:avLst/>
          </a:prstGeom>
        </p:spPr>
        <p:txBody>
          <a:bodyPr vert="horz" lIns="91440" tIns="45720" rIns="91440" bIns="45720" rtlCol="0" anchor="ctr"/>
          <a:lstStyle>
            <a:defPPr>
              <a:defRPr lang="en-US"/>
            </a:defPPr>
            <a:lvl1pPr marL="0" indent="0" algn="l" defTabSz="685783" rtl="0" eaLnBrk="1" latinLnBrk="0" hangingPunct="1">
              <a:lnSpc>
                <a:spcPts val="900"/>
              </a:lnSpc>
              <a:spcBef>
                <a:spcPts val="0"/>
              </a:spcBef>
              <a:buFont typeface="Arial"/>
              <a:buNone/>
              <a:defRPr lang="pt-BR" sz="900" b="0" i="0" kern="1200" smtClean="0">
                <a:solidFill>
                  <a:srgbClr val="005B9C"/>
                </a:solidFill>
                <a:effectLst/>
                <a:latin typeface="+mn-lt"/>
                <a:ea typeface="Microsoft YaHei" pitchFamily="34" charset="-122"/>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de-DE" sz="900" dirty="0">
                <a:solidFill>
                  <a:schemeClr val="accent1"/>
                </a:solidFill>
              </a:rPr>
              <a:t> </a:t>
            </a:r>
            <a:fld id="{9D8EEF28-5ABD-4429-9AD9-DE956F602A14}" type="slidenum">
              <a:rPr lang="de-DE" sz="900" smtClean="0">
                <a:solidFill>
                  <a:schemeClr val="tx1">
                    <a:lumMod val="50000"/>
                  </a:schemeClr>
                </a:solidFill>
              </a:rPr>
              <a:pPr algn="r"/>
              <a:t>‹#›</a:t>
            </a:fld>
            <a:endParaRPr lang="de-DE" sz="900" dirty="0">
              <a:solidFill>
                <a:schemeClr val="tx1">
                  <a:lumMod val="50000"/>
                </a:schemeClr>
              </a:solidFill>
            </a:endParaRPr>
          </a:p>
        </p:txBody>
      </p:sp>
      <p:pic>
        <p:nvPicPr>
          <p:cNvPr id="5" name="Picture 4">
            <a:extLst>
              <a:ext uri="{FF2B5EF4-FFF2-40B4-BE49-F238E27FC236}">
                <a16:creationId xmlns:a16="http://schemas.microsoft.com/office/drawing/2014/main" id="{38D89FAA-E980-408C-B430-CBF368494B7B}"/>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776520" y="6314495"/>
            <a:ext cx="778960" cy="210759"/>
          </a:xfrm>
          <a:prstGeom prst="rect">
            <a:avLst/>
          </a:prstGeom>
        </p:spPr>
      </p:pic>
    </p:spTree>
    <p:extLst>
      <p:ext uri="{BB962C8B-B14F-4D97-AF65-F5344CB8AC3E}">
        <p14:creationId xmlns:p14="http://schemas.microsoft.com/office/powerpoint/2010/main" val="159032727"/>
      </p:ext>
    </p:extLst>
  </p:cSld>
  <p:clrMap bg1="lt1" tx1="dk1" bg2="lt2" tx2="dk2" accent1="accent1" accent2="accent2" accent3="accent3" accent4="accent4" accent5="accent5" accent6="accent6" hlink="hlink" folHlink="folHlink"/>
  <p:sldLayoutIdLst>
    <p:sldLayoutId id="2147483730" r:id="rId1"/>
    <p:sldLayoutId id="2147483776" r:id="rId2"/>
    <p:sldLayoutId id="2147483731" r:id="rId3"/>
    <p:sldLayoutId id="2147483732" r:id="rId4"/>
    <p:sldLayoutId id="2147483733" r:id="rId5"/>
    <p:sldLayoutId id="2147483742" r:id="rId6"/>
    <p:sldLayoutId id="2147483736" r:id="rId7"/>
    <p:sldLayoutId id="2147483771" r:id="rId8"/>
    <p:sldLayoutId id="2147483775" r:id="rId9"/>
    <p:sldLayoutId id="2147483780" r:id="rId10"/>
    <p:sldLayoutId id="2147483781" r:id="rId11"/>
    <p:sldLayoutId id="2147483782" r:id="rId12"/>
  </p:sldLayoutIdLst>
  <p:txStyles>
    <p:titleStyle>
      <a:lvl1pPr algn="l" defTabSz="914400" rtl="0" eaLnBrk="1" latinLnBrk="0" hangingPunct="1">
        <a:lnSpc>
          <a:spcPct val="90000"/>
        </a:lnSpc>
        <a:spcBef>
          <a:spcPct val="0"/>
        </a:spcBef>
        <a:buNone/>
        <a:defRPr lang="de-DE" sz="3000" kern="1200" dirty="0">
          <a:solidFill>
            <a:srgbClr val="005CA9"/>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Calibri" panose="020F0502020204030204" pitchFamily="34" charset="0"/>
          <a:ea typeface="+mn-ea"/>
          <a:cs typeface="Calibri" panose="020F050202020403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Calibri" panose="020F0502020204030204" pitchFamily="34" charset="0"/>
          <a:ea typeface="+mn-ea"/>
          <a:cs typeface="Calibri" panose="020F050202020403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Calibri" panose="020F0502020204030204" pitchFamily="34" charset="0"/>
          <a:ea typeface="+mn-ea"/>
          <a:cs typeface="Calibri" panose="020F050202020403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41">
          <p15:clr>
            <a:srgbClr val="F26B43"/>
          </p15:clr>
        </p15:guide>
        <p15:guide id="2" pos="7439">
          <p15:clr>
            <a:srgbClr val="F26B43"/>
          </p15:clr>
        </p15:guide>
        <p15:guide id="6" orient="horz" pos="4133">
          <p15:clr>
            <a:srgbClr val="F26B43"/>
          </p15:clr>
        </p15:guide>
        <p15:guide id="7" orient="horz" pos="187">
          <p15:clr>
            <a:srgbClr val="F26B43"/>
          </p15:clr>
        </p15:guide>
        <p15:guide id="8" orient="horz" pos="2160">
          <p15:clr>
            <a:srgbClr val="F26B43"/>
          </p15:clr>
        </p15:guide>
        <p15:guide id="13"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9166082"/>
      </p:ext>
    </p:extLst>
  </p:cSld>
  <p:clrMap bg1="lt1" tx1="dk1" bg2="lt2" tx2="dk2" accent1="accent1" accent2="accent2" accent3="accent3" accent4="accent4" accent5="accent5" accent6="accent6" hlink="hlink" folHlink="folHlink"/>
  <p:sldLayoutIdLst>
    <p:sldLayoutId id="2147483778" r:id="rId1"/>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7FC02B-F0EC-4E2F-974A-4D1D6EC21B75}"/>
              </a:ext>
            </a:extLst>
          </p:cNvPr>
          <p:cNvSpPr>
            <a:spLocks noGrp="1"/>
          </p:cNvSpPr>
          <p:nvPr>
            <p:ph type="title"/>
          </p:nvPr>
        </p:nvSpPr>
        <p:spPr>
          <a:xfrm>
            <a:off x="1726922" y="1556792"/>
            <a:ext cx="8753895" cy="1470288"/>
          </a:xfrm>
        </p:spPr>
        <p:txBody>
          <a:bodyPr/>
          <a:lstStyle/>
          <a:p>
            <a:r>
              <a:rPr lang="en-GB" dirty="0"/>
              <a:t>Resource Adequacy Methodologies</a:t>
            </a:r>
            <a:endParaRPr lang="en-BE" dirty="0"/>
          </a:p>
        </p:txBody>
      </p:sp>
      <p:sp>
        <p:nvSpPr>
          <p:cNvPr id="3" name="Tijdelijke aanduiding voor inhoud 2">
            <a:extLst>
              <a:ext uri="{FF2B5EF4-FFF2-40B4-BE49-F238E27FC236}">
                <a16:creationId xmlns:a16="http://schemas.microsoft.com/office/drawing/2014/main" id="{D1BBF36E-BABB-4BFB-8C8D-BC4079C06932}"/>
              </a:ext>
            </a:extLst>
          </p:cNvPr>
          <p:cNvSpPr>
            <a:spLocks noGrp="1"/>
          </p:cNvSpPr>
          <p:nvPr>
            <p:ph sz="quarter" idx="11"/>
          </p:nvPr>
        </p:nvSpPr>
        <p:spPr>
          <a:xfrm>
            <a:off x="1818857" y="3573016"/>
            <a:ext cx="8570023" cy="946155"/>
          </a:xfrm>
        </p:spPr>
        <p:txBody>
          <a:bodyPr>
            <a:noAutofit/>
          </a:bodyPr>
          <a:lstStyle/>
          <a:p>
            <a:r>
              <a:rPr lang="en-US" sz="1400" dirty="0"/>
              <a:t>Daniel Huertas Hernando, Task Force Adequacy Convener</a:t>
            </a:r>
          </a:p>
          <a:p>
            <a:r>
              <a:rPr lang="en-US" sz="1400" dirty="0"/>
              <a:t> Isabelle </a:t>
            </a:r>
            <a:r>
              <a:rPr lang="en-US" sz="1400" dirty="0" err="1"/>
              <a:t>Bailleul</a:t>
            </a:r>
            <a:r>
              <a:rPr lang="en-US" sz="1400" dirty="0"/>
              <a:t>, Task Force VOLL Convener</a:t>
            </a:r>
          </a:p>
          <a:p>
            <a:r>
              <a:rPr lang="en-US" sz="1400" dirty="0"/>
              <a:t>Alban </a:t>
            </a:r>
            <a:r>
              <a:rPr lang="en-US" sz="1400" dirty="0" err="1"/>
              <a:t>Joyeau</a:t>
            </a:r>
            <a:r>
              <a:rPr lang="en-US" sz="1400" dirty="0"/>
              <a:t>, Adequacy Manager</a:t>
            </a:r>
          </a:p>
          <a:p>
            <a:endParaRPr lang="en-US" sz="1400" dirty="0"/>
          </a:p>
          <a:p>
            <a:endParaRPr lang="en-BE" sz="1400" dirty="0"/>
          </a:p>
        </p:txBody>
      </p:sp>
      <p:sp>
        <p:nvSpPr>
          <p:cNvPr id="4" name="Tijdelijke aanduiding voor tekst 3">
            <a:extLst>
              <a:ext uri="{FF2B5EF4-FFF2-40B4-BE49-F238E27FC236}">
                <a16:creationId xmlns:a16="http://schemas.microsoft.com/office/drawing/2014/main" id="{6A6943DB-E012-4AA0-B46B-D1937F72EFC2}"/>
              </a:ext>
            </a:extLst>
          </p:cNvPr>
          <p:cNvSpPr>
            <a:spLocks noGrp="1"/>
          </p:cNvSpPr>
          <p:nvPr>
            <p:ph type="body" sz="quarter" idx="12"/>
          </p:nvPr>
        </p:nvSpPr>
        <p:spPr/>
        <p:txBody>
          <a:bodyPr/>
          <a:lstStyle/>
          <a:p>
            <a:r>
              <a:rPr lang="en-US" dirty="0"/>
              <a:t>Stakeholder Webinar: State of play on the European Resource Adequacy Assessment Methodologies</a:t>
            </a:r>
            <a:endParaRPr lang="en-BE" dirty="0"/>
          </a:p>
        </p:txBody>
      </p:sp>
    </p:spTree>
    <p:extLst>
      <p:ext uri="{BB962C8B-B14F-4D97-AF65-F5344CB8AC3E}">
        <p14:creationId xmlns:p14="http://schemas.microsoft.com/office/powerpoint/2010/main" val="1271794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70355F0-DA22-48A5-AA28-F1CCD9A91763}"/>
              </a:ext>
            </a:extLst>
          </p:cNvPr>
          <p:cNvSpPr>
            <a:spLocks noGrp="1"/>
          </p:cNvSpPr>
          <p:nvPr>
            <p:ph type="body" sz="quarter" idx="11"/>
          </p:nvPr>
        </p:nvSpPr>
        <p:spPr/>
        <p:txBody>
          <a:bodyPr>
            <a:normAutofit fontScale="55000" lnSpcReduction="20000"/>
          </a:bodyPr>
          <a:lstStyle/>
          <a:p>
            <a:r>
              <a:rPr lang="en-US" dirty="0"/>
              <a:t>ERAA – Main topic #3</a:t>
            </a:r>
          </a:p>
          <a:p>
            <a:r>
              <a:rPr lang="en-US" dirty="0"/>
              <a:t>Modelling of strategic reserves </a:t>
            </a:r>
            <a:endParaRPr lang="en-BE" dirty="0"/>
          </a:p>
        </p:txBody>
      </p:sp>
      <p:sp>
        <p:nvSpPr>
          <p:cNvPr id="4" name="Tekstvak 3">
            <a:extLst>
              <a:ext uri="{FF2B5EF4-FFF2-40B4-BE49-F238E27FC236}">
                <a16:creationId xmlns:a16="http://schemas.microsoft.com/office/drawing/2014/main" id="{CB44AE81-2866-443A-8436-797C1204332E}"/>
              </a:ext>
            </a:extLst>
          </p:cNvPr>
          <p:cNvSpPr txBox="1"/>
          <p:nvPr/>
        </p:nvSpPr>
        <p:spPr>
          <a:xfrm>
            <a:off x="382588" y="1772816"/>
            <a:ext cx="11426825" cy="1231106"/>
          </a:xfrm>
          <a:prstGeom prst="rect">
            <a:avLst/>
          </a:prstGeom>
          <a:noFill/>
        </p:spPr>
        <p:txBody>
          <a:bodyPr wrap="square" rtlCol="0">
            <a:spAutoFit/>
          </a:bodyPr>
          <a:lstStyle/>
          <a:p>
            <a:pPr>
              <a:spcAft>
                <a:spcPts val="600"/>
              </a:spcAft>
            </a:pPr>
            <a:r>
              <a:rPr lang="en-US" sz="1600" b="1" dirty="0"/>
              <a:t>Strategic reserves should be considered in the main assessment with capacity mechanisms</a:t>
            </a:r>
            <a:r>
              <a:rPr lang="en-US" sz="1600" dirty="0"/>
              <a:t>, as:</a:t>
            </a:r>
          </a:p>
          <a:p>
            <a:pPr marL="285750" indent="-285750">
              <a:spcAft>
                <a:spcPts val="600"/>
              </a:spcAft>
              <a:buFont typeface="Arial" panose="020B0604020202020204" pitchFamily="34" charset="0"/>
              <a:buChar char="•"/>
            </a:pPr>
            <a:r>
              <a:rPr lang="en-US" sz="1600" dirty="0"/>
              <a:t>Strategic reserves can be considered to be part of capacity mechanisms. Excluding strategic reserves from the main assessment with capacity mechanisms therefore poses a contradiction.</a:t>
            </a:r>
          </a:p>
          <a:p>
            <a:pPr marL="285750" indent="-285750">
              <a:spcAft>
                <a:spcPts val="600"/>
              </a:spcAft>
              <a:buFont typeface="Arial" panose="020B0604020202020204" pitchFamily="34" charset="0"/>
              <a:buChar char="•"/>
            </a:pPr>
            <a:r>
              <a:rPr lang="en-US" sz="1600" dirty="0"/>
              <a:t>In addition, even if out of the market, strategic reserves contribute to adequacy. </a:t>
            </a:r>
            <a:endParaRPr lang="en-BE" sz="1600" dirty="0"/>
          </a:p>
        </p:txBody>
      </p:sp>
      <p:sp>
        <p:nvSpPr>
          <p:cNvPr id="5" name="Tekstvak 4">
            <a:extLst>
              <a:ext uri="{FF2B5EF4-FFF2-40B4-BE49-F238E27FC236}">
                <a16:creationId xmlns:a16="http://schemas.microsoft.com/office/drawing/2014/main" id="{9B309011-FEC3-4F3A-BA1E-A887EFFB88C9}"/>
              </a:ext>
            </a:extLst>
          </p:cNvPr>
          <p:cNvSpPr txBox="1"/>
          <p:nvPr/>
        </p:nvSpPr>
        <p:spPr>
          <a:xfrm>
            <a:off x="382587" y="3854877"/>
            <a:ext cx="11426825" cy="1231106"/>
          </a:xfrm>
          <a:prstGeom prst="rect">
            <a:avLst/>
          </a:prstGeom>
          <a:noFill/>
        </p:spPr>
        <p:txBody>
          <a:bodyPr wrap="square" rtlCol="0">
            <a:spAutoFit/>
          </a:bodyPr>
          <a:lstStyle/>
          <a:p>
            <a:pPr>
              <a:spcAft>
                <a:spcPts val="600"/>
              </a:spcAft>
            </a:pPr>
            <a:r>
              <a:rPr lang="en-US" sz="1600" dirty="0">
                <a:solidFill>
                  <a:schemeClr val="accent6">
                    <a:lumMod val="75000"/>
                  </a:schemeClr>
                </a:solidFill>
              </a:rPr>
              <a:t>We acknowledge the stakeholder feedback on strategic reserves. </a:t>
            </a:r>
          </a:p>
          <a:p>
            <a:pPr marL="285750" indent="-285750">
              <a:spcAft>
                <a:spcPts val="600"/>
              </a:spcAft>
              <a:buFont typeface="Arial" panose="020B0604020202020204" pitchFamily="34" charset="0"/>
              <a:buChar char="•"/>
            </a:pPr>
            <a:r>
              <a:rPr lang="en-US" sz="1600" b="1" dirty="0">
                <a:solidFill>
                  <a:schemeClr val="accent6">
                    <a:lumMod val="75000"/>
                  </a:schemeClr>
                </a:solidFill>
              </a:rPr>
              <a:t>Strategic reserves will be considered in the scenario with capacity mechanisms</a:t>
            </a:r>
            <a:r>
              <a:rPr lang="en-US" sz="1600" dirty="0">
                <a:solidFill>
                  <a:schemeClr val="accent6">
                    <a:lumMod val="75000"/>
                  </a:schemeClr>
                </a:solidFill>
              </a:rPr>
              <a:t>, whenever feasible and under a specific framework.</a:t>
            </a:r>
          </a:p>
          <a:p>
            <a:pPr marL="285750" indent="-285750">
              <a:spcAft>
                <a:spcPts val="600"/>
              </a:spcAft>
              <a:buFont typeface="Arial" panose="020B0604020202020204" pitchFamily="34" charset="0"/>
              <a:buChar char="•"/>
            </a:pPr>
            <a:r>
              <a:rPr lang="en-US" sz="1600" dirty="0">
                <a:solidFill>
                  <a:schemeClr val="accent6">
                    <a:lumMod val="75000"/>
                  </a:schemeClr>
                </a:solidFill>
              </a:rPr>
              <a:t>The methodology was updated accordingly.</a:t>
            </a:r>
            <a:endParaRPr lang="en-BE" sz="1600" dirty="0">
              <a:solidFill>
                <a:schemeClr val="accent6">
                  <a:lumMod val="75000"/>
                </a:schemeClr>
              </a:solidFill>
            </a:endParaRPr>
          </a:p>
        </p:txBody>
      </p:sp>
      <p:sp>
        <p:nvSpPr>
          <p:cNvPr id="8" name="Rechthoek 7">
            <a:extLst>
              <a:ext uri="{FF2B5EF4-FFF2-40B4-BE49-F238E27FC236}">
                <a16:creationId xmlns:a16="http://schemas.microsoft.com/office/drawing/2014/main" id="{A44E6A3B-54C9-48E8-A348-081865BEA70F}"/>
              </a:ext>
            </a:extLst>
          </p:cNvPr>
          <p:cNvSpPr/>
          <p:nvPr/>
        </p:nvSpPr>
        <p:spPr>
          <a:xfrm>
            <a:off x="406050" y="1350187"/>
            <a:ext cx="5220000"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Stakeholders’ comment</a:t>
            </a:r>
            <a:endParaRPr lang="en-BE" b="1" dirty="0">
              <a:solidFill>
                <a:schemeClr val="bg1"/>
              </a:solidFill>
            </a:endParaRPr>
          </a:p>
        </p:txBody>
      </p:sp>
      <p:sp>
        <p:nvSpPr>
          <p:cNvPr id="9" name="Rechthoek 8">
            <a:extLst>
              <a:ext uri="{FF2B5EF4-FFF2-40B4-BE49-F238E27FC236}">
                <a16:creationId xmlns:a16="http://schemas.microsoft.com/office/drawing/2014/main" id="{4AFB8B8E-8E8B-4176-AC12-026A56F99631}"/>
              </a:ext>
            </a:extLst>
          </p:cNvPr>
          <p:cNvSpPr/>
          <p:nvPr/>
        </p:nvSpPr>
        <p:spPr>
          <a:xfrm>
            <a:off x="414337" y="3429000"/>
            <a:ext cx="5220000"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ENTSO-E position</a:t>
            </a:r>
            <a:endParaRPr lang="en-BE" b="1" dirty="0">
              <a:solidFill>
                <a:schemeClr val="bg1"/>
              </a:solidFill>
            </a:endParaRPr>
          </a:p>
        </p:txBody>
      </p:sp>
      <p:pic>
        <p:nvPicPr>
          <p:cNvPr id="11" name="Picture 10">
            <a:extLst>
              <a:ext uri="{FF2B5EF4-FFF2-40B4-BE49-F238E27FC236}">
                <a16:creationId xmlns:a16="http://schemas.microsoft.com/office/drawing/2014/main" id="{A0FD4869-5FA4-4E2F-8FAF-A4946341BBE0}"/>
              </a:ext>
            </a:extLst>
          </p:cNvPr>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142378" y="335156"/>
            <a:ext cx="612624" cy="612624"/>
          </a:xfrm>
          <a:prstGeom prst="rect">
            <a:avLst/>
          </a:prstGeom>
        </p:spPr>
      </p:pic>
    </p:spTree>
    <p:extLst>
      <p:ext uri="{BB962C8B-B14F-4D97-AF65-F5344CB8AC3E}">
        <p14:creationId xmlns:p14="http://schemas.microsoft.com/office/powerpoint/2010/main" val="3810101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70355F0-DA22-48A5-AA28-F1CCD9A91763}"/>
              </a:ext>
            </a:extLst>
          </p:cNvPr>
          <p:cNvSpPr>
            <a:spLocks noGrp="1"/>
          </p:cNvSpPr>
          <p:nvPr>
            <p:ph type="body" sz="quarter" idx="11"/>
          </p:nvPr>
        </p:nvSpPr>
        <p:spPr>
          <a:xfrm>
            <a:off x="414337" y="456139"/>
            <a:ext cx="11160125" cy="708025"/>
          </a:xfrm>
        </p:spPr>
        <p:txBody>
          <a:bodyPr>
            <a:normAutofit fontScale="55000" lnSpcReduction="20000"/>
          </a:bodyPr>
          <a:lstStyle/>
          <a:p>
            <a:r>
              <a:rPr lang="en-US" dirty="0"/>
              <a:t>ERAA – Main topic #4</a:t>
            </a:r>
          </a:p>
          <a:p>
            <a:r>
              <a:rPr lang="en-US" dirty="0"/>
              <a:t>Interconnections</a:t>
            </a:r>
            <a:endParaRPr lang="en-BE" dirty="0"/>
          </a:p>
        </p:txBody>
      </p:sp>
      <p:sp>
        <p:nvSpPr>
          <p:cNvPr id="4" name="Tekstvak 3">
            <a:extLst>
              <a:ext uri="{FF2B5EF4-FFF2-40B4-BE49-F238E27FC236}">
                <a16:creationId xmlns:a16="http://schemas.microsoft.com/office/drawing/2014/main" id="{CB44AE81-2866-443A-8436-797C1204332E}"/>
              </a:ext>
            </a:extLst>
          </p:cNvPr>
          <p:cNvSpPr txBox="1"/>
          <p:nvPr/>
        </p:nvSpPr>
        <p:spPr>
          <a:xfrm>
            <a:off x="382588" y="1772816"/>
            <a:ext cx="11426825" cy="1154162"/>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1600" dirty="0"/>
              <a:t>The methodology should </a:t>
            </a:r>
            <a:r>
              <a:rPr lang="en-US" sz="1600" b="1" dirty="0"/>
              <a:t>consider real network development </a:t>
            </a:r>
            <a:r>
              <a:rPr lang="en-US" sz="1600" dirty="0"/>
              <a:t>(projects in the development phase only) as stated in the electricity regulation. </a:t>
            </a:r>
          </a:p>
          <a:p>
            <a:pPr marL="285750" indent="-285750">
              <a:spcAft>
                <a:spcPts val="600"/>
              </a:spcAft>
              <a:buFont typeface="Arial" panose="020B0604020202020204" pitchFamily="34" charset="0"/>
              <a:buChar char="•"/>
            </a:pPr>
            <a:r>
              <a:rPr lang="en-US" sz="1600" dirty="0"/>
              <a:t>This is currently not reflected in the methodology, which states that the methodology should be in line with projects listed in TYNDP.</a:t>
            </a:r>
            <a:endParaRPr lang="en-BE" sz="1600" dirty="0"/>
          </a:p>
        </p:txBody>
      </p:sp>
      <p:sp>
        <p:nvSpPr>
          <p:cNvPr id="5" name="Tekstvak 4">
            <a:extLst>
              <a:ext uri="{FF2B5EF4-FFF2-40B4-BE49-F238E27FC236}">
                <a16:creationId xmlns:a16="http://schemas.microsoft.com/office/drawing/2014/main" id="{9B309011-FEC3-4F3A-BA1E-A887EFFB88C9}"/>
              </a:ext>
            </a:extLst>
          </p:cNvPr>
          <p:cNvSpPr txBox="1"/>
          <p:nvPr/>
        </p:nvSpPr>
        <p:spPr>
          <a:xfrm>
            <a:off x="382587" y="3854877"/>
            <a:ext cx="11426825" cy="1723549"/>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1600" b="1" dirty="0">
                <a:solidFill>
                  <a:schemeClr val="accent6">
                    <a:lumMod val="75000"/>
                  </a:schemeClr>
                </a:solidFill>
              </a:rPr>
              <a:t>Network planning is a separate scope from the ERAA.</a:t>
            </a:r>
            <a:r>
              <a:rPr lang="en-US" sz="1600" dirty="0">
                <a:solidFill>
                  <a:schemeClr val="accent6">
                    <a:lumMod val="75000"/>
                  </a:schemeClr>
                </a:solidFill>
              </a:rPr>
              <a:t> This is a well-established process within the TYNDP project.</a:t>
            </a:r>
          </a:p>
          <a:p>
            <a:pPr marL="285750" indent="-285750">
              <a:spcAft>
                <a:spcPts val="600"/>
              </a:spcAft>
              <a:buFont typeface="Arial" panose="020B0604020202020204" pitchFamily="34" charset="0"/>
              <a:buChar char="•"/>
            </a:pPr>
            <a:r>
              <a:rPr lang="en-US" sz="1600" dirty="0">
                <a:solidFill>
                  <a:schemeClr val="accent6">
                    <a:lumMod val="75000"/>
                  </a:schemeClr>
                </a:solidFill>
              </a:rPr>
              <a:t>The </a:t>
            </a:r>
            <a:r>
              <a:rPr lang="en-US" sz="1600" b="1" dirty="0">
                <a:solidFill>
                  <a:schemeClr val="accent6">
                    <a:lumMod val="75000"/>
                  </a:schemeClr>
                </a:solidFill>
              </a:rPr>
              <a:t>TYNDP outputs will be used by the ERAA </a:t>
            </a:r>
            <a:r>
              <a:rPr lang="en-US" sz="1600" dirty="0">
                <a:solidFill>
                  <a:schemeClr val="accent6">
                    <a:lumMod val="75000"/>
                  </a:schemeClr>
                </a:solidFill>
              </a:rPr>
              <a:t>in an effort to align assumptions and scenarios with respect to expectations on new projects' commissioning and the status of the grid.</a:t>
            </a:r>
          </a:p>
          <a:p>
            <a:pPr marL="285750" indent="-285750">
              <a:spcAft>
                <a:spcPts val="600"/>
              </a:spcAft>
              <a:buFont typeface="Arial" panose="020B0604020202020204" pitchFamily="34" charset="0"/>
              <a:buChar char="•"/>
            </a:pPr>
            <a:r>
              <a:rPr lang="en-US" sz="1600" dirty="0">
                <a:solidFill>
                  <a:schemeClr val="accent6">
                    <a:lumMod val="75000"/>
                  </a:schemeClr>
                </a:solidFill>
              </a:rPr>
              <a:t>ENTSO-E's position is that </a:t>
            </a:r>
            <a:r>
              <a:rPr lang="en-US" sz="1600" b="1" dirty="0">
                <a:solidFill>
                  <a:schemeClr val="accent6">
                    <a:lumMod val="75000"/>
                  </a:schemeClr>
                </a:solidFill>
              </a:rPr>
              <a:t>projects that are officially planned to be commissioned within the time horizon of an ERAA assessment shall be considered in the corresponding years and in line with the TYNDP listed projects</a:t>
            </a:r>
            <a:r>
              <a:rPr lang="en-US" sz="1600" dirty="0">
                <a:solidFill>
                  <a:schemeClr val="accent6">
                    <a:lumMod val="75000"/>
                  </a:schemeClr>
                </a:solidFill>
              </a:rPr>
              <a:t>. If this is not the case, then the assessment tends to be unrealistically conservative.</a:t>
            </a:r>
          </a:p>
        </p:txBody>
      </p:sp>
      <p:sp>
        <p:nvSpPr>
          <p:cNvPr id="8" name="Rechthoek 7">
            <a:extLst>
              <a:ext uri="{FF2B5EF4-FFF2-40B4-BE49-F238E27FC236}">
                <a16:creationId xmlns:a16="http://schemas.microsoft.com/office/drawing/2014/main" id="{230AE356-E493-49B0-B407-B257A92002B1}"/>
              </a:ext>
            </a:extLst>
          </p:cNvPr>
          <p:cNvSpPr/>
          <p:nvPr/>
        </p:nvSpPr>
        <p:spPr>
          <a:xfrm>
            <a:off x="406050" y="1350187"/>
            <a:ext cx="5220000"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Stakeholders’ comment</a:t>
            </a:r>
            <a:endParaRPr lang="en-BE" b="1" dirty="0">
              <a:solidFill>
                <a:schemeClr val="bg1"/>
              </a:solidFill>
            </a:endParaRPr>
          </a:p>
        </p:txBody>
      </p:sp>
      <p:sp>
        <p:nvSpPr>
          <p:cNvPr id="9" name="Rechthoek 8">
            <a:extLst>
              <a:ext uri="{FF2B5EF4-FFF2-40B4-BE49-F238E27FC236}">
                <a16:creationId xmlns:a16="http://schemas.microsoft.com/office/drawing/2014/main" id="{958ED9EB-05F1-4618-8916-35106E7A2EB2}"/>
              </a:ext>
            </a:extLst>
          </p:cNvPr>
          <p:cNvSpPr/>
          <p:nvPr/>
        </p:nvSpPr>
        <p:spPr>
          <a:xfrm>
            <a:off x="414337" y="3429000"/>
            <a:ext cx="5220000"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ENTSO-E position</a:t>
            </a:r>
            <a:endParaRPr lang="en-BE" b="1" dirty="0">
              <a:solidFill>
                <a:schemeClr val="bg1"/>
              </a:solidFill>
            </a:endParaRPr>
          </a:p>
        </p:txBody>
      </p:sp>
      <p:grpSp>
        <p:nvGrpSpPr>
          <p:cNvPr id="10" name="Groupe 11">
            <a:extLst>
              <a:ext uri="{FF2B5EF4-FFF2-40B4-BE49-F238E27FC236}">
                <a16:creationId xmlns:a16="http://schemas.microsoft.com/office/drawing/2014/main" id="{233B79A7-D35E-408D-9F0A-360F12D53C80}"/>
              </a:ext>
            </a:extLst>
          </p:cNvPr>
          <p:cNvGrpSpPr/>
          <p:nvPr/>
        </p:nvGrpSpPr>
        <p:grpSpPr>
          <a:xfrm>
            <a:off x="11208568" y="310808"/>
            <a:ext cx="432421" cy="499343"/>
            <a:chOff x="5836410" y="2460077"/>
            <a:chExt cx="432421" cy="499343"/>
          </a:xfrm>
        </p:grpSpPr>
        <p:sp>
          <p:nvSpPr>
            <p:cNvPr id="11" name="Line 761">
              <a:extLst>
                <a:ext uri="{FF2B5EF4-FFF2-40B4-BE49-F238E27FC236}">
                  <a16:creationId xmlns:a16="http://schemas.microsoft.com/office/drawing/2014/main" id="{2871B8AF-B536-4237-9D0D-2CEE455F24F8}"/>
                </a:ext>
              </a:extLst>
            </p:cNvPr>
            <p:cNvSpPr>
              <a:spLocks noChangeShapeType="1"/>
            </p:cNvSpPr>
            <p:nvPr/>
          </p:nvSpPr>
          <p:spPr bwMode="auto">
            <a:xfrm flipV="1">
              <a:off x="5877593" y="2650548"/>
              <a:ext cx="0" cy="123549"/>
            </a:xfrm>
            <a:prstGeom prst="line">
              <a:avLst/>
            </a:prstGeom>
            <a:noFill/>
            <a:ln w="28575" cap="rnd">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 name="Line 762">
              <a:extLst>
                <a:ext uri="{FF2B5EF4-FFF2-40B4-BE49-F238E27FC236}">
                  <a16:creationId xmlns:a16="http://schemas.microsoft.com/office/drawing/2014/main" id="{5B96722B-CF20-4867-9C69-A49C54AF1270}"/>
                </a:ext>
              </a:extLst>
            </p:cNvPr>
            <p:cNvSpPr>
              <a:spLocks noChangeShapeType="1"/>
            </p:cNvSpPr>
            <p:nvPr/>
          </p:nvSpPr>
          <p:spPr bwMode="auto">
            <a:xfrm flipH="1" flipV="1">
              <a:off x="5918776" y="2841018"/>
              <a:ext cx="92662" cy="56626"/>
            </a:xfrm>
            <a:prstGeom prst="line">
              <a:avLst/>
            </a:prstGeom>
            <a:noFill/>
            <a:ln w="28575" cap="rnd">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 name="Line 763">
              <a:extLst>
                <a:ext uri="{FF2B5EF4-FFF2-40B4-BE49-F238E27FC236}">
                  <a16:creationId xmlns:a16="http://schemas.microsoft.com/office/drawing/2014/main" id="{E02C6C51-B980-48D2-833B-209A5E10681E}"/>
                </a:ext>
              </a:extLst>
            </p:cNvPr>
            <p:cNvSpPr>
              <a:spLocks noChangeShapeType="1"/>
            </p:cNvSpPr>
            <p:nvPr/>
          </p:nvSpPr>
          <p:spPr bwMode="auto">
            <a:xfrm>
              <a:off x="5918776" y="2629956"/>
              <a:ext cx="82366" cy="51479"/>
            </a:xfrm>
            <a:prstGeom prst="line">
              <a:avLst/>
            </a:prstGeom>
            <a:noFill/>
            <a:ln w="28575" cap="rnd">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 name="Line 764">
              <a:extLst>
                <a:ext uri="{FF2B5EF4-FFF2-40B4-BE49-F238E27FC236}">
                  <a16:creationId xmlns:a16="http://schemas.microsoft.com/office/drawing/2014/main" id="{D51A9D75-E3DA-4C6B-9F20-453F2D7DBD57}"/>
                </a:ext>
              </a:extLst>
            </p:cNvPr>
            <p:cNvSpPr>
              <a:spLocks noChangeShapeType="1"/>
            </p:cNvSpPr>
            <p:nvPr/>
          </p:nvSpPr>
          <p:spPr bwMode="auto">
            <a:xfrm flipH="1" flipV="1">
              <a:off x="6088655" y="2526999"/>
              <a:ext cx="97809" cy="56626"/>
            </a:xfrm>
            <a:prstGeom prst="line">
              <a:avLst/>
            </a:prstGeom>
            <a:noFill/>
            <a:ln w="28575" cap="rnd">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 name="Line 765">
              <a:extLst>
                <a:ext uri="{FF2B5EF4-FFF2-40B4-BE49-F238E27FC236}">
                  <a16:creationId xmlns:a16="http://schemas.microsoft.com/office/drawing/2014/main" id="{40A3B9EC-2C18-4678-B02F-B0A7F0B44307}"/>
                </a:ext>
              </a:extLst>
            </p:cNvPr>
            <p:cNvSpPr>
              <a:spLocks noChangeShapeType="1"/>
            </p:cNvSpPr>
            <p:nvPr/>
          </p:nvSpPr>
          <p:spPr bwMode="auto">
            <a:xfrm>
              <a:off x="6052620" y="2774096"/>
              <a:ext cx="0" cy="92662"/>
            </a:xfrm>
            <a:prstGeom prst="line">
              <a:avLst/>
            </a:prstGeom>
            <a:noFill/>
            <a:ln w="28575" cap="rnd">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 name="Line 766">
              <a:extLst>
                <a:ext uri="{FF2B5EF4-FFF2-40B4-BE49-F238E27FC236}">
                  <a16:creationId xmlns:a16="http://schemas.microsoft.com/office/drawing/2014/main" id="{05E170CF-ECB8-4E7F-9A0F-D50C454C91BD}"/>
                </a:ext>
              </a:extLst>
            </p:cNvPr>
            <p:cNvSpPr>
              <a:spLocks noChangeShapeType="1"/>
            </p:cNvSpPr>
            <p:nvPr/>
          </p:nvSpPr>
          <p:spPr bwMode="auto">
            <a:xfrm flipH="1">
              <a:off x="6104099" y="2629956"/>
              <a:ext cx="82366" cy="51479"/>
            </a:xfrm>
            <a:prstGeom prst="line">
              <a:avLst/>
            </a:prstGeom>
            <a:noFill/>
            <a:ln w="28575" cap="rnd">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 name="Line 767">
              <a:extLst>
                <a:ext uri="{FF2B5EF4-FFF2-40B4-BE49-F238E27FC236}">
                  <a16:creationId xmlns:a16="http://schemas.microsoft.com/office/drawing/2014/main" id="{8DAB3179-033A-47E4-A16E-62F984B59B42}"/>
                </a:ext>
              </a:extLst>
            </p:cNvPr>
            <p:cNvSpPr>
              <a:spLocks noChangeShapeType="1"/>
            </p:cNvSpPr>
            <p:nvPr/>
          </p:nvSpPr>
          <p:spPr bwMode="auto">
            <a:xfrm flipV="1">
              <a:off x="6222500" y="2650548"/>
              <a:ext cx="0" cy="118401"/>
            </a:xfrm>
            <a:prstGeom prst="line">
              <a:avLst/>
            </a:prstGeom>
            <a:noFill/>
            <a:ln w="28575" cap="rnd">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8" name="Line 768">
              <a:extLst>
                <a:ext uri="{FF2B5EF4-FFF2-40B4-BE49-F238E27FC236}">
                  <a16:creationId xmlns:a16="http://schemas.microsoft.com/office/drawing/2014/main" id="{2F10930F-2396-48A6-985E-DA289D58CE49}"/>
                </a:ext>
              </a:extLst>
            </p:cNvPr>
            <p:cNvSpPr>
              <a:spLocks noChangeShapeType="1"/>
            </p:cNvSpPr>
            <p:nvPr/>
          </p:nvSpPr>
          <p:spPr bwMode="auto">
            <a:xfrm flipV="1">
              <a:off x="6093803" y="2841018"/>
              <a:ext cx="92662" cy="56626"/>
            </a:xfrm>
            <a:prstGeom prst="line">
              <a:avLst/>
            </a:prstGeom>
            <a:noFill/>
            <a:ln w="28575" cap="rnd">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9" name="Line 769">
              <a:extLst>
                <a:ext uri="{FF2B5EF4-FFF2-40B4-BE49-F238E27FC236}">
                  <a16:creationId xmlns:a16="http://schemas.microsoft.com/office/drawing/2014/main" id="{79DD7DC2-2D80-484A-BDAE-53F96FA1BFB1}"/>
                </a:ext>
              </a:extLst>
            </p:cNvPr>
            <p:cNvSpPr>
              <a:spLocks noChangeShapeType="1"/>
            </p:cNvSpPr>
            <p:nvPr/>
          </p:nvSpPr>
          <p:spPr bwMode="auto">
            <a:xfrm>
              <a:off x="5877593" y="2650548"/>
              <a:ext cx="0" cy="123549"/>
            </a:xfrm>
            <a:prstGeom prst="line">
              <a:avLst/>
            </a:prstGeom>
            <a:noFill/>
            <a:ln w="28575" cap="rnd">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0" name="Line 770">
              <a:extLst>
                <a:ext uri="{FF2B5EF4-FFF2-40B4-BE49-F238E27FC236}">
                  <a16:creationId xmlns:a16="http://schemas.microsoft.com/office/drawing/2014/main" id="{5A54BA4B-6BD9-4662-9A78-8B6DEF0CB5BE}"/>
                </a:ext>
              </a:extLst>
            </p:cNvPr>
            <p:cNvSpPr>
              <a:spLocks noChangeShapeType="1"/>
            </p:cNvSpPr>
            <p:nvPr/>
          </p:nvSpPr>
          <p:spPr bwMode="auto">
            <a:xfrm flipH="1">
              <a:off x="5918776" y="2526999"/>
              <a:ext cx="92662" cy="56626"/>
            </a:xfrm>
            <a:prstGeom prst="line">
              <a:avLst/>
            </a:prstGeom>
            <a:noFill/>
            <a:ln w="28575" cap="rnd">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 name="Oval 771">
              <a:extLst>
                <a:ext uri="{FF2B5EF4-FFF2-40B4-BE49-F238E27FC236}">
                  <a16:creationId xmlns:a16="http://schemas.microsoft.com/office/drawing/2014/main" id="{97FF662A-F3D0-45A8-AB9B-50CB8FB77682}"/>
                </a:ext>
              </a:extLst>
            </p:cNvPr>
            <p:cNvSpPr>
              <a:spLocks noChangeArrowheads="1"/>
            </p:cNvSpPr>
            <p:nvPr/>
          </p:nvSpPr>
          <p:spPr bwMode="auto">
            <a:xfrm>
              <a:off x="5990846" y="2650548"/>
              <a:ext cx="123549" cy="123549"/>
            </a:xfrm>
            <a:prstGeom prst="ellipse">
              <a:avLst/>
            </a:prstGeom>
            <a:noFill/>
            <a:ln w="28575" cap="rnd">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2" name="Oval 772">
              <a:extLst>
                <a:ext uri="{FF2B5EF4-FFF2-40B4-BE49-F238E27FC236}">
                  <a16:creationId xmlns:a16="http://schemas.microsoft.com/office/drawing/2014/main" id="{40A3F47A-212F-4D0F-824A-FFE5620DF80F}"/>
                </a:ext>
              </a:extLst>
            </p:cNvPr>
            <p:cNvSpPr>
              <a:spLocks noChangeArrowheads="1"/>
            </p:cNvSpPr>
            <p:nvPr/>
          </p:nvSpPr>
          <p:spPr bwMode="auto">
            <a:xfrm>
              <a:off x="6006289" y="2460077"/>
              <a:ext cx="87514" cy="87514"/>
            </a:xfrm>
            <a:prstGeom prst="ellipse">
              <a:avLst/>
            </a:prstGeom>
            <a:noFill/>
            <a:ln w="28575" cap="rnd">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3" name="Oval 773">
              <a:extLst>
                <a:ext uri="{FF2B5EF4-FFF2-40B4-BE49-F238E27FC236}">
                  <a16:creationId xmlns:a16="http://schemas.microsoft.com/office/drawing/2014/main" id="{67CAC9E6-0865-4235-ADA2-EA20A995B4E1}"/>
                </a:ext>
              </a:extLst>
            </p:cNvPr>
            <p:cNvSpPr>
              <a:spLocks noChangeArrowheads="1"/>
            </p:cNvSpPr>
            <p:nvPr/>
          </p:nvSpPr>
          <p:spPr bwMode="auto">
            <a:xfrm>
              <a:off x="6006289" y="2871906"/>
              <a:ext cx="87514" cy="87514"/>
            </a:xfrm>
            <a:prstGeom prst="ellipse">
              <a:avLst/>
            </a:prstGeom>
            <a:noFill/>
            <a:ln w="28575" cap="rnd">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4" name="Oval 774">
              <a:extLst>
                <a:ext uri="{FF2B5EF4-FFF2-40B4-BE49-F238E27FC236}">
                  <a16:creationId xmlns:a16="http://schemas.microsoft.com/office/drawing/2014/main" id="{E7844AEB-C0CF-4092-A4A7-8E5C6220AE70}"/>
                </a:ext>
              </a:extLst>
            </p:cNvPr>
            <p:cNvSpPr>
              <a:spLocks noChangeArrowheads="1"/>
            </p:cNvSpPr>
            <p:nvPr/>
          </p:nvSpPr>
          <p:spPr bwMode="auto">
            <a:xfrm>
              <a:off x="5836410" y="2563034"/>
              <a:ext cx="87514" cy="87514"/>
            </a:xfrm>
            <a:prstGeom prst="ellipse">
              <a:avLst/>
            </a:prstGeom>
            <a:noFill/>
            <a:ln w="28575" cap="rnd">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5" name="Oval 775">
              <a:extLst>
                <a:ext uri="{FF2B5EF4-FFF2-40B4-BE49-F238E27FC236}">
                  <a16:creationId xmlns:a16="http://schemas.microsoft.com/office/drawing/2014/main" id="{64C63BD9-7452-45AE-BB5C-3323DFF9E631}"/>
                </a:ext>
              </a:extLst>
            </p:cNvPr>
            <p:cNvSpPr>
              <a:spLocks noChangeArrowheads="1"/>
            </p:cNvSpPr>
            <p:nvPr/>
          </p:nvSpPr>
          <p:spPr bwMode="auto">
            <a:xfrm>
              <a:off x="6181317" y="2563034"/>
              <a:ext cx="87514" cy="87514"/>
            </a:xfrm>
            <a:prstGeom prst="ellipse">
              <a:avLst/>
            </a:prstGeom>
            <a:noFill/>
            <a:ln w="28575" cap="rnd">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6" name="Oval 776">
              <a:extLst>
                <a:ext uri="{FF2B5EF4-FFF2-40B4-BE49-F238E27FC236}">
                  <a16:creationId xmlns:a16="http://schemas.microsoft.com/office/drawing/2014/main" id="{974B5615-5F3A-44FA-AD30-6464EE966548}"/>
                </a:ext>
              </a:extLst>
            </p:cNvPr>
            <p:cNvSpPr>
              <a:spLocks noChangeArrowheads="1"/>
            </p:cNvSpPr>
            <p:nvPr/>
          </p:nvSpPr>
          <p:spPr bwMode="auto">
            <a:xfrm>
              <a:off x="6181317" y="2774096"/>
              <a:ext cx="87514" cy="82366"/>
            </a:xfrm>
            <a:prstGeom prst="ellipse">
              <a:avLst/>
            </a:prstGeom>
            <a:noFill/>
            <a:ln w="28575" cap="rnd">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7" name="Freeform 777">
              <a:extLst>
                <a:ext uri="{FF2B5EF4-FFF2-40B4-BE49-F238E27FC236}">
                  <a16:creationId xmlns:a16="http://schemas.microsoft.com/office/drawing/2014/main" id="{30790CBB-36E2-42BB-AB91-73D868A5B300}"/>
                </a:ext>
              </a:extLst>
            </p:cNvPr>
            <p:cNvSpPr>
              <a:spLocks/>
            </p:cNvSpPr>
            <p:nvPr/>
          </p:nvSpPr>
          <p:spPr bwMode="auto">
            <a:xfrm>
              <a:off x="5836410" y="2774096"/>
              <a:ext cx="87514" cy="87514"/>
            </a:xfrm>
            <a:custGeom>
              <a:avLst/>
              <a:gdLst>
                <a:gd name="T0" fmla="*/ 77 w 77"/>
                <a:gd name="T1" fmla="*/ 39 h 77"/>
                <a:gd name="T2" fmla="*/ 72 w 77"/>
                <a:gd name="T3" fmla="*/ 59 h 77"/>
                <a:gd name="T4" fmla="*/ 38 w 77"/>
                <a:gd name="T5" fmla="*/ 77 h 77"/>
                <a:gd name="T6" fmla="*/ 0 w 77"/>
                <a:gd name="T7" fmla="*/ 39 h 77"/>
                <a:gd name="T8" fmla="*/ 38 w 77"/>
                <a:gd name="T9" fmla="*/ 0 h 77"/>
                <a:gd name="T10" fmla="*/ 77 w 77"/>
                <a:gd name="T11" fmla="*/ 39 h 77"/>
              </a:gdLst>
              <a:ahLst/>
              <a:cxnLst>
                <a:cxn ang="0">
                  <a:pos x="T0" y="T1"/>
                </a:cxn>
                <a:cxn ang="0">
                  <a:pos x="T2" y="T3"/>
                </a:cxn>
                <a:cxn ang="0">
                  <a:pos x="T4" y="T5"/>
                </a:cxn>
                <a:cxn ang="0">
                  <a:pos x="T6" y="T7"/>
                </a:cxn>
                <a:cxn ang="0">
                  <a:pos x="T8" y="T9"/>
                </a:cxn>
                <a:cxn ang="0">
                  <a:pos x="T10" y="T11"/>
                </a:cxn>
              </a:cxnLst>
              <a:rect l="0" t="0" r="r" b="b"/>
              <a:pathLst>
                <a:path w="77" h="77">
                  <a:moveTo>
                    <a:pt x="77" y="39"/>
                  </a:moveTo>
                  <a:cubicBezTo>
                    <a:pt x="77" y="46"/>
                    <a:pt x="75" y="53"/>
                    <a:pt x="72" y="59"/>
                  </a:cubicBezTo>
                  <a:cubicBezTo>
                    <a:pt x="65" y="70"/>
                    <a:pt x="52" y="77"/>
                    <a:pt x="38" y="77"/>
                  </a:cubicBezTo>
                  <a:cubicBezTo>
                    <a:pt x="17" y="77"/>
                    <a:pt x="0" y="60"/>
                    <a:pt x="0" y="39"/>
                  </a:cubicBezTo>
                  <a:cubicBezTo>
                    <a:pt x="0" y="17"/>
                    <a:pt x="17" y="0"/>
                    <a:pt x="38" y="0"/>
                  </a:cubicBezTo>
                  <a:cubicBezTo>
                    <a:pt x="60" y="0"/>
                    <a:pt x="77" y="17"/>
                    <a:pt x="77" y="39"/>
                  </a:cubicBezTo>
                  <a:close/>
                </a:path>
              </a:pathLst>
            </a:custGeom>
            <a:noFill/>
            <a:ln w="28575" cap="rnd">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8" name="Line 778">
              <a:extLst>
                <a:ext uri="{FF2B5EF4-FFF2-40B4-BE49-F238E27FC236}">
                  <a16:creationId xmlns:a16="http://schemas.microsoft.com/office/drawing/2014/main" id="{DEA49648-CBBF-469E-9285-5E179FBF2F80}"/>
                </a:ext>
              </a:extLst>
            </p:cNvPr>
            <p:cNvSpPr>
              <a:spLocks noChangeShapeType="1"/>
            </p:cNvSpPr>
            <p:nvPr/>
          </p:nvSpPr>
          <p:spPr bwMode="auto">
            <a:xfrm>
              <a:off x="6073212" y="2696878"/>
              <a:ext cx="0" cy="0"/>
            </a:xfrm>
            <a:prstGeom prst="line">
              <a:avLst/>
            </a:prstGeom>
            <a:noFill/>
            <a:ln w="28575" cap="rnd">
              <a:solidFill>
                <a:schemeClr val="tx2"/>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grpSp>
    </p:spTree>
    <p:extLst>
      <p:ext uri="{BB962C8B-B14F-4D97-AF65-F5344CB8AC3E}">
        <p14:creationId xmlns:p14="http://schemas.microsoft.com/office/powerpoint/2010/main" val="977611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70355F0-DA22-48A5-AA28-F1CCD9A91763}"/>
              </a:ext>
            </a:extLst>
          </p:cNvPr>
          <p:cNvSpPr>
            <a:spLocks noGrp="1"/>
          </p:cNvSpPr>
          <p:nvPr>
            <p:ph type="body" sz="quarter" idx="11"/>
          </p:nvPr>
        </p:nvSpPr>
        <p:spPr/>
        <p:txBody>
          <a:bodyPr>
            <a:normAutofit fontScale="55000" lnSpcReduction="20000"/>
          </a:bodyPr>
          <a:lstStyle/>
          <a:p>
            <a:r>
              <a:rPr lang="en-US" dirty="0"/>
              <a:t>ERAA – Main topic #5</a:t>
            </a:r>
          </a:p>
          <a:p>
            <a:r>
              <a:rPr lang="en-US" dirty="0"/>
              <a:t>Consultation on scenarios, input data &amp; assumptions</a:t>
            </a:r>
            <a:endParaRPr lang="en-BE" dirty="0"/>
          </a:p>
        </p:txBody>
      </p:sp>
      <p:sp>
        <p:nvSpPr>
          <p:cNvPr id="4" name="Tekstvak 3">
            <a:extLst>
              <a:ext uri="{FF2B5EF4-FFF2-40B4-BE49-F238E27FC236}">
                <a16:creationId xmlns:a16="http://schemas.microsoft.com/office/drawing/2014/main" id="{CB44AE81-2866-443A-8436-797C1204332E}"/>
              </a:ext>
            </a:extLst>
          </p:cNvPr>
          <p:cNvSpPr txBox="1"/>
          <p:nvPr/>
        </p:nvSpPr>
        <p:spPr>
          <a:xfrm>
            <a:off x="382588" y="1772816"/>
            <a:ext cx="11426825" cy="1154162"/>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1600" dirty="0"/>
              <a:t>ENTSO-E should hold an </a:t>
            </a:r>
            <a:r>
              <a:rPr lang="en-US" sz="1600" b="1" dirty="0"/>
              <a:t>additional consultation phase on the data and scenarios</a:t>
            </a:r>
            <a:r>
              <a:rPr lang="en-US" sz="1600" dirty="0"/>
              <a:t>, before the assessment takes place. That way, assumptions and input data can be exposed to the community of stakeholders for feedback. </a:t>
            </a:r>
          </a:p>
          <a:p>
            <a:pPr marL="285750" indent="-285750">
              <a:spcAft>
                <a:spcPts val="600"/>
              </a:spcAft>
              <a:buFont typeface="Arial" panose="020B0604020202020204" pitchFamily="34" charset="0"/>
              <a:buChar char="•"/>
            </a:pPr>
            <a:r>
              <a:rPr lang="en-US" sz="1600" dirty="0"/>
              <a:t>In addition, comments show that stakeholders are aware of the </a:t>
            </a:r>
            <a:r>
              <a:rPr lang="en-US" sz="1600" b="1" dirty="0"/>
              <a:t>need for alignment of scenarios </a:t>
            </a:r>
            <a:r>
              <a:rPr lang="en-US" sz="1600" dirty="0"/>
              <a:t>of TYNDP/Scenario Building.</a:t>
            </a:r>
            <a:endParaRPr lang="en-BE" sz="1600" dirty="0"/>
          </a:p>
        </p:txBody>
      </p:sp>
      <p:sp>
        <p:nvSpPr>
          <p:cNvPr id="5" name="Tekstvak 4">
            <a:extLst>
              <a:ext uri="{FF2B5EF4-FFF2-40B4-BE49-F238E27FC236}">
                <a16:creationId xmlns:a16="http://schemas.microsoft.com/office/drawing/2014/main" id="{9B309011-FEC3-4F3A-BA1E-A887EFFB88C9}"/>
              </a:ext>
            </a:extLst>
          </p:cNvPr>
          <p:cNvSpPr txBox="1"/>
          <p:nvPr/>
        </p:nvSpPr>
        <p:spPr>
          <a:xfrm>
            <a:off x="382587" y="3863950"/>
            <a:ext cx="11426825" cy="1969770"/>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1600" dirty="0">
                <a:solidFill>
                  <a:schemeClr val="accent6">
                    <a:lumMod val="75000"/>
                  </a:schemeClr>
                </a:solidFill>
              </a:rPr>
              <a:t>ENTSO-E will strive </a:t>
            </a:r>
            <a:r>
              <a:rPr lang="en-US" sz="1600" b="1" dirty="0">
                <a:solidFill>
                  <a:schemeClr val="accent6">
                    <a:lumMod val="75000"/>
                  </a:schemeClr>
                </a:solidFill>
              </a:rPr>
              <a:t>use the most up-to-date possible data </a:t>
            </a:r>
            <a:r>
              <a:rPr lang="en-US" sz="1600" dirty="0">
                <a:solidFill>
                  <a:schemeClr val="accent6">
                    <a:lumMod val="75000"/>
                  </a:schemeClr>
                </a:solidFill>
              </a:rPr>
              <a:t>in each adequacy assessment. </a:t>
            </a:r>
          </a:p>
          <a:p>
            <a:pPr marL="285750" indent="-285750">
              <a:spcAft>
                <a:spcPts val="600"/>
              </a:spcAft>
              <a:buFont typeface="Arial" panose="020B0604020202020204" pitchFamily="34" charset="0"/>
              <a:buChar char="•"/>
            </a:pPr>
            <a:r>
              <a:rPr lang="en-US" sz="1600" dirty="0">
                <a:solidFill>
                  <a:schemeClr val="accent6">
                    <a:lumMod val="75000"/>
                  </a:schemeClr>
                </a:solidFill>
              </a:rPr>
              <a:t>ENTSO-E will </a:t>
            </a:r>
            <a:r>
              <a:rPr lang="en-US" sz="1600" b="1" dirty="0">
                <a:solidFill>
                  <a:schemeClr val="accent6">
                    <a:lumMod val="75000"/>
                  </a:schemeClr>
                </a:solidFill>
              </a:rPr>
              <a:t>hold a public consultation at the publication of each ERAA report </a:t>
            </a:r>
            <a:r>
              <a:rPr lang="en-US" sz="1600" dirty="0">
                <a:solidFill>
                  <a:schemeClr val="accent6">
                    <a:lumMod val="75000"/>
                  </a:schemeClr>
                </a:solidFill>
              </a:rPr>
              <a:t>and eventually consider and respond to stakeholder comments for the improvement of future studies. ENTSO-E will also publish assumptions of each ERAA in parallel to the assessment (a full sequential approach is not feasible as it would lead to a duration of at least 18 months for each ERAA). </a:t>
            </a:r>
          </a:p>
          <a:p>
            <a:pPr marL="285750" indent="-285750">
              <a:spcAft>
                <a:spcPts val="600"/>
              </a:spcAft>
              <a:buFont typeface="Arial" panose="020B0604020202020204" pitchFamily="34" charset="0"/>
              <a:buChar char="•"/>
            </a:pPr>
            <a:r>
              <a:rPr lang="en-US" sz="1600" dirty="0">
                <a:solidFill>
                  <a:schemeClr val="accent6">
                    <a:lumMod val="75000"/>
                  </a:schemeClr>
                </a:solidFill>
              </a:rPr>
              <a:t>ENTSO-E will maintain regular</a:t>
            </a:r>
            <a:r>
              <a:rPr lang="en-US" sz="1600" b="1" dirty="0">
                <a:solidFill>
                  <a:schemeClr val="accent6">
                    <a:lumMod val="75000"/>
                  </a:schemeClr>
                </a:solidFill>
              </a:rPr>
              <a:t> communication with stakeholder through workshops and webinars</a:t>
            </a:r>
            <a:r>
              <a:rPr lang="en-US" sz="1600" dirty="0">
                <a:solidFill>
                  <a:schemeClr val="accent6">
                    <a:lumMod val="75000"/>
                  </a:schemeClr>
                </a:solidFill>
              </a:rPr>
              <a:t>, in close cooperation with ACER.</a:t>
            </a:r>
          </a:p>
        </p:txBody>
      </p:sp>
      <p:sp>
        <p:nvSpPr>
          <p:cNvPr id="8" name="Rechthoek 7">
            <a:extLst>
              <a:ext uri="{FF2B5EF4-FFF2-40B4-BE49-F238E27FC236}">
                <a16:creationId xmlns:a16="http://schemas.microsoft.com/office/drawing/2014/main" id="{E972976F-B270-42FE-9E51-910FB2C4EF2F}"/>
              </a:ext>
            </a:extLst>
          </p:cNvPr>
          <p:cNvSpPr/>
          <p:nvPr/>
        </p:nvSpPr>
        <p:spPr>
          <a:xfrm>
            <a:off x="406050" y="1350187"/>
            <a:ext cx="5220000"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Stakeholders’ comment</a:t>
            </a:r>
            <a:endParaRPr lang="en-BE" b="1" dirty="0">
              <a:solidFill>
                <a:schemeClr val="bg1"/>
              </a:solidFill>
            </a:endParaRPr>
          </a:p>
        </p:txBody>
      </p:sp>
      <p:sp>
        <p:nvSpPr>
          <p:cNvPr id="9" name="Rechthoek 8">
            <a:extLst>
              <a:ext uri="{FF2B5EF4-FFF2-40B4-BE49-F238E27FC236}">
                <a16:creationId xmlns:a16="http://schemas.microsoft.com/office/drawing/2014/main" id="{0AF38888-F8DF-4365-87D0-4E5A4127026A}"/>
              </a:ext>
            </a:extLst>
          </p:cNvPr>
          <p:cNvSpPr/>
          <p:nvPr/>
        </p:nvSpPr>
        <p:spPr>
          <a:xfrm>
            <a:off x="414337" y="3430800"/>
            <a:ext cx="5220000"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ENTSO-E position</a:t>
            </a:r>
            <a:endParaRPr lang="en-BE" b="1" dirty="0">
              <a:solidFill>
                <a:schemeClr val="bg1"/>
              </a:solidFill>
            </a:endParaRPr>
          </a:p>
        </p:txBody>
      </p:sp>
      <p:grpSp>
        <p:nvGrpSpPr>
          <p:cNvPr id="11" name="Groupe 85">
            <a:extLst>
              <a:ext uri="{FF2B5EF4-FFF2-40B4-BE49-F238E27FC236}">
                <a16:creationId xmlns:a16="http://schemas.microsoft.com/office/drawing/2014/main" id="{631C4CD3-6C88-4291-BA52-16EF38D096AE}"/>
              </a:ext>
            </a:extLst>
          </p:cNvPr>
          <p:cNvGrpSpPr/>
          <p:nvPr/>
        </p:nvGrpSpPr>
        <p:grpSpPr>
          <a:xfrm>
            <a:off x="11179978" y="247095"/>
            <a:ext cx="597685" cy="654223"/>
            <a:chOff x="2959101" y="2779713"/>
            <a:chExt cx="234950" cy="257175"/>
          </a:xfrm>
          <a:solidFill>
            <a:schemeClr val="tx2"/>
          </a:solidFill>
        </p:grpSpPr>
        <p:sp>
          <p:nvSpPr>
            <p:cNvPr id="12" name="Freeform 50481">
              <a:extLst>
                <a:ext uri="{FF2B5EF4-FFF2-40B4-BE49-F238E27FC236}">
                  <a16:creationId xmlns:a16="http://schemas.microsoft.com/office/drawing/2014/main" id="{AF5D4DE6-FCDA-4FCC-8C8C-FE49549738C9}"/>
                </a:ext>
              </a:extLst>
            </p:cNvPr>
            <p:cNvSpPr>
              <a:spLocks noEditPoints="1"/>
            </p:cNvSpPr>
            <p:nvPr/>
          </p:nvSpPr>
          <p:spPr bwMode="auto">
            <a:xfrm>
              <a:off x="2979738" y="2819401"/>
              <a:ext cx="49213" cy="53975"/>
            </a:xfrm>
            <a:custGeom>
              <a:avLst/>
              <a:gdLst>
                <a:gd name="T0" fmla="*/ 49 w 49"/>
                <a:gd name="T1" fmla="*/ 29 h 53"/>
                <a:gd name="T2" fmla="*/ 49 w 49"/>
                <a:gd name="T3" fmla="*/ 25 h 53"/>
                <a:gd name="T4" fmla="*/ 24 w 49"/>
                <a:gd name="T5" fmla="*/ 0 h 53"/>
                <a:gd name="T6" fmla="*/ 0 w 49"/>
                <a:gd name="T7" fmla="*/ 25 h 53"/>
                <a:gd name="T8" fmla="*/ 0 w 49"/>
                <a:gd name="T9" fmla="*/ 29 h 53"/>
                <a:gd name="T10" fmla="*/ 24 w 49"/>
                <a:gd name="T11" fmla="*/ 53 h 53"/>
                <a:gd name="T12" fmla="*/ 49 w 49"/>
                <a:gd name="T13" fmla="*/ 29 h 53"/>
                <a:gd name="T14" fmla="*/ 24 w 49"/>
                <a:gd name="T15" fmla="*/ 10 h 53"/>
                <a:gd name="T16" fmla="*/ 39 w 49"/>
                <a:gd name="T17" fmla="*/ 25 h 53"/>
                <a:gd name="T18" fmla="*/ 39 w 49"/>
                <a:gd name="T19" fmla="*/ 29 h 53"/>
                <a:gd name="T20" fmla="*/ 24 w 49"/>
                <a:gd name="T21" fmla="*/ 43 h 53"/>
                <a:gd name="T22" fmla="*/ 10 w 49"/>
                <a:gd name="T23" fmla="*/ 29 h 53"/>
                <a:gd name="T24" fmla="*/ 10 w 49"/>
                <a:gd name="T25" fmla="*/ 25 h 53"/>
                <a:gd name="T26" fmla="*/ 24 w 49"/>
                <a:gd name="T27" fmla="*/ 1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 h="53">
                  <a:moveTo>
                    <a:pt x="49" y="29"/>
                  </a:moveTo>
                  <a:cubicBezTo>
                    <a:pt x="49" y="25"/>
                    <a:pt x="49" y="25"/>
                    <a:pt x="49" y="25"/>
                  </a:cubicBezTo>
                  <a:cubicBezTo>
                    <a:pt x="49" y="11"/>
                    <a:pt x="38" y="0"/>
                    <a:pt x="24" y="0"/>
                  </a:cubicBezTo>
                  <a:cubicBezTo>
                    <a:pt x="11" y="0"/>
                    <a:pt x="0" y="11"/>
                    <a:pt x="0" y="25"/>
                  </a:cubicBezTo>
                  <a:cubicBezTo>
                    <a:pt x="0" y="29"/>
                    <a:pt x="0" y="29"/>
                    <a:pt x="0" y="29"/>
                  </a:cubicBezTo>
                  <a:cubicBezTo>
                    <a:pt x="0" y="42"/>
                    <a:pt x="11" y="53"/>
                    <a:pt x="24" y="53"/>
                  </a:cubicBezTo>
                  <a:cubicBezTo>
                    <a:pt x="38" y="53"/>
                    <a:pt x="49" y="42"/>
                    <a:pt x="49" y="29"/>
                  </a:cubicBezTo>
                  <a:close/>
                  <a:moveTo>
                    <a:pt x="24" y="10"/>
                  </a:moveTo>
                  <a:cubicBezTo>
                    <a:pt x="32" y="10"/>
                    <a:pt x="39" y="17"/>
                    <a:pt x="39" y="25"/>
                  </a:cubicBezTo>
                  <a:cubicBezTo>
                    <a:pt x="39" y="29"/>
                    <a:pt x="39" y="29"/>
                    <a:pt x="39" y="29"/>
                  </a:cubicBezTo>
                  <a:cubicBezTo>
                    <a:pt x="39" y="36"/>
                    <a:pt x="32" y="43"/>
                    <a:pt x="24" y="43"/>
                  </a:cubicBezTo>
                  <a:cubicBezTo>
                    <a:pt x="16" y="43"/>
                    <a:pt x="10" y="36"/>
                    <a:pt x="10" y="29"/>
                  </a:cubicBezTo>
                  <a:cubicBezTo>
                    <a:pt x="10" y="25"/>
                    <a:pt x="10" y="25"/>
                    <a:pt x="10" y="25"/>
                  </a:cubicBezTo>
                  <a:cubicBezTo>
                    <a:pt x="10" y="17"/>
                    <a:pt x="16" y="10"/>
                    <a:pt x="2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 name="Rectangle 50482">
              <a:extLst>
                <a:ext uri="{FF2B5EF4-FFF2-40B4-BE49-F238E27FC236}">
                  <a16:creationId xmlns:a16="http://schemas.microsoft.com/office/drawing/2014/main" id="{91CBF238-FD8D-47C9-B96A-B4C824D929AC}"/>
                </a:ext>
              </a:extLst>
            </p:cNvPr>
            <p:cNvSpPr>
              <a:spLocks noChangeArrowheads="1"/>
            </p:cNvSpPr>
            <p:nvPr/>
          </p:nvSpPr>
          <p:spPr bwMode="auto">
            <a:xfrm>
              <a:off x="2998788" y="2954338"/>
              <a:ext cx="9525" cy="825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 name="Freeform 50483">
              <a:extLst>
                <a:ext uri="{FF2B5EF4-FFF2-40B4-BE49-F238E27FC236}">
                  <a16:creationId xmlns:a16="http://schemas.microsoft.com/office/drawing/2014/main" id="{59E7F7E1-5666-4588-9743-E79EA20D4B92}"/>
                </a:ext>
              </a:extLst>
            </p:cNvPr>
            <p:cNvSpPr>
              <a:spLocks/>
            </p:cNvSpPr>
            <p:nvPr/>
          </p:nvSpPr>
          <p:spPr bwMode="auto">
            <a:xfrm>
              <a:off x="2959101" y="2871788"/>
              <a:ext cx="90488" cy="165100"/>
            </a:xfrm>
            <a:custGeom>
              <a:avLst/>
              <a:gdLst>
                <a:gd name="T0" fmla="*/ 73 w 89"/>
                <a:gd name="T1" fmla="*/ 6 h 165"/>
                <a:gd name="T2" fmla="*/ 16 w 89"/>
                <a:gd name="T3" fmla="*/ 6 h 165"/>
                <a:gd name="T4" fmla="*/ 0 w 89"/>
                <a:gd name="T5" fmla="*/ 28 h 165"/>
                <a:gd name="T6" fmla="*/ 0 w 89"/>
                <a:gd name="T7" fmla="*/ 77 h 165"/>
                <a:gd name="T8" fmla="*/ 12 w 89"/>
                <a:gd name="T9" fmla="*/ 89 h 165"/>
                <a:gd name="T10" fmla="*/ 18 w 89"/>
                <a:gd name="T11" fmla="*/ 89 h 165"/>
                <a:gd name="T12" fmla="*/ 18 w 89"/>
                <a:gd name="T13" fmla="*/ 165 h 165"/>
                <a:gd name="T14" fmla="*/ 28 w 89"/>
                <a:gd name="T15" fmla="*/ 165 h 165"/>
                <a:gd name="T16" fmla="*/ 28 w 89"/>
                <a:gd name="T17" fmla="*/ 36 h 165"/>
                <a:gd name="T18" fmla="*/ 18 w 89"/>
                <a:gd name="T19" fmla="*/ 36 h 165"/>
                <a:gd name="T20" fmla="*/ 18 w 89"/>
                <a:gd name="T21" fmla="*/ 79 h 165"/>
                <a:gd name="T22" fmla="*/ 12 w 89"/>
                <a:gd name="T23" fmla="*/ 79 h 165"/>
                <a:gd name="T24" fmla="*/ 10 w 89"/>
                <a:gd name="T25" fmla="*/ 77 h 165"/>
                <a:gd name="T26" fmla="*/ 10 w 89"/>
                <a:gd name="T27" fmla="*/ 28 h 165"/>
                <a:gd name="T28" fmla="*/ 19 w 89"/>
                <a:gd name="T29" fmla="*/ 15 h 165"/>
                <a:gd name="T30" fmla="*/ 70 w 89"/>
                <a:gd name="T31" fmla="*/ 16 h 165"/>
                <a:gd name="T32" fmla="*/ 78 w 89"/>
                <a:gd name="T33" fmla="*/ 28 h 165"/>
                <a:gd name="T34" fmla="*/ 78 w 89"/>
                <a:gd name="T35" fmla="*/ 77 h 165"/>
                <a:gd name="T36" fmla="*/ 76 w 89"/>
                <a:gd name="T37" fmla="*/ 79 h 165"/>
                <a:gd name="T38" fmla="*/ 71 w 89"/>
                <a:gd name="T39" fmla="*/ 79 h 165"/>
                <a:gd name="T40" fmla="*/ 71 w 89"/>
                <a:gd name="T41" fmla="*/ 36 h 165"/>
                <a:gd name="T42" fmla="*/ 61 w 89"/>
                <a:gd name="T43" fmla="*/ 36 h 165"/>
                <a:gd name="T44" fmla="*/ 61 w 89"/>
                <a:gd name="T45" fmla="*/ 165 h 165"/>
                <a:gd name="T46" fmla="*/ 71 w 89"/>
                <a:gd name="T47" fmla="*/ 165 h 165"/>
                <a:gd name="T48" fmla="*/ 71 w 89"/>
                <a:gd name="T49" fmla="*/ 89 h 165"/>
                <a:gd name="T50" fmla="*/ 76 w 89"/>
                <a:gd name="T51" fmla="*/ 89 h 165"/>
                <a:gd name="T52" fmla="*/ 89 w 89"/>
                <a:gd name="T53" fmla="*/ 77 h 165"/>
                <a:gd name="T54" fmla="*/ 89 w 89"/>
                <a:gd name="T55" fmla="*/ 28 h 165"/>
                <a:gd name="T56" fmla="*/ 73 w 89"/>
                <a:gd name="T57" fmla="*/ 6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 h="165">
                  <a:moveTo>
                    <a:pt x="73" y="6"/>
                  </a:moveTo>
                  <a:cubicBezTo>
                    <a:pt x="54" y="0"/>
                    <a:pt x="34" y="0"/>
                    <a:pt x="16" y="6"/>
                  </a:cubicBezTo>
                  <a:cubicBezTo>
                    <a:pt x="6" y="9"/>
                    <a:pt x="0" y="18"/>
                    <a:pt x="0" y="28"/>
                  </a:cubicBezTo>
                  <a:cubicBezTo>
                    <a:pt x="0" y="77"/>
                    <a:pt x="0" y="77"/>
                    <a:pt x="0" y="77"/>
                  </a:cubicBezTo>
                  <a:cubicBezTo>
                    <a:pt x="0" y="84"/>
                    <a:pt x="6" y="89"/>
                    <a:pt x="12" y="89"/>
                  </a:cubicBezTo>
                  <a:cubicBezTo>
                    <a:pt x="18" y="89"/>
                    <a:pt x="18" y="89"/>
                    <a:pt x="18" y="89"/>
                  </a:cubicBezTo>
                  <a:cubicBezTo>
                    <a:pt x="18" y="165"/>
                    <a:pt x="18" y="165"/>
                    <a:pt x="18" y="165"/>
                  </a:cubicBezTo>
                  <a:cubicBezTo>
                    <a:pt x="28" y="165"/>
                    <a:pt x="28" y="165"/>
                    <a:pt x="28" y="165"/>
                  </a:cubicBezTo>
                  <a:cubicBezTo>
                    <a:pt x="28" y="36"/>
                    <a:pt x="28" y="36"/>
                    <a:pt x="28" y="36"/>
                  </a:cubicBezTo>
                  <a:cubicBezTo>
                    <a:pt x="18" y="36"/>
                    <a:pt x="18" y="36"/>
                    <a:pt x="18" y="36"/>
                  </a:cubicBezTo>
                  <a:cubicBezTo>
                    <a:pt x="18" y="79"/>
                    <a:pt x="18" y="79"/>
                    <a:pt x="18" y="79"/>
                  </a:cubicBezTo>
                  <a:cubicBezTo>
                    <a:pt x="12" y="79"/>
                    <a:pt x="12" y="79"/>
                    <a:pt x="12" y="79"/>
                  </a:cubicBezTo>
                  <a:cubicBezTo>
                    <a:pt x="11" y="79"/>
                    <a:pt x="10" y="78"/>
                    <a:pt x="10" y="77"/>
                  </a:cubicBezTo>
                  <a:cubicBezTo>
                    <a:pt x="10" y="28"/>
                    <a:pt x="10" y="28"/>
                    <a:pt x="10" y="28"/>
                  </a:cubicBezTo>
                  <a:cubicBezTo>
                    <a:pt x="10" y="22"/>
                    <a:pt x="14" y="17"/>
                    <a:pt x="19" y="15"/>
                  </a:cubicBezTo>
                  <a:cubicBezTo>
                    <a:pt x="35" y="10"/>
                    <a:pt x="53" y="10"/>
                    <a:pt x="70" y="16"/>
                  </a:cubicBezTo>
                  <a:cubicBezTo>
                    <a:pt x="75" y="17"/>
                    <a:pt x="78" y="22"/>
                    <a:pt x="78" y="28"/>
                  </a:cubicBezTo>
                  <a:cubicBezTo>
                    <a:pt x="78" y="77"/>
                    <a:pt x="78" y="77"/>
                    <a:pt x="78" y="77"/>
                  </a:cubicBezTo>
                  <a:cubicBezTo>
                    <a:pt x="78" y="78"/>
                    <a:pt x="78" y="79"/>
                    <a:pt x="76" y="79"/>
                  </a:cubicBezTo>
                  <a:cubicBezTo>
                    <a:pt x="71" y="79"/>
                    <a:pt x="71" y="79"/>
                    <a:pt x="71" y="79"/>
                  </a:cubicBezTo>
                  <a:cubicBezTo>
                    <a:pt x="71" y="36"/>
                    <a:pt x="71" y="36"/>
                    <a:pt x="71" y="36"/>
                  </a:cubicBezTo>
                  <a:cubicBezTo>
                    <a:pt x="61" y="36"/>
                    <a:pt x="61" y="36"/>
                    <a:pt x="61" y="36"/>
                  </a:cubicBezTo>
                  <a:cubicBezTo>
                    <a:pt x="61" y="165"/>
                    <a:pt x="61" y="165"/>
                    <a:pt x="61" y="165"/>
                  </a:cubicBezTo>
                  <a:cubicBezTo>
                    <a:pt x="71" y="165"/>
                    <a:pt x="71" y="165"/>
                    <a:pt x="71" y="165"/>
                  </a:cubicBezTo>
                  <a:cubicBezTo>
                    <a:pt x="71" y="89"/>
                    <a:pt x="71" y="89"/>
                    <a:pt x="71" y="89"/>
                  </a:cubicBezTo>
                  <a:cubicBezTo>
                    <a:pt x="76" y="89"/>
                    <a:pt x="76" y="89"/>
                    <a:pt x="76" y="89"/>
                  </a:cubicBezTo>
                  <a:cubicBezTo>
                    <a:pt x="83" y="89"/>
                    <a:pt x="89" y="84"/>
                    <a:pt x="89" y="77"/>
                  </a:cubicBezTo>
                  <a:cubicBezTo>
                    <a:pt x="89" y="28"/>
                    <a:pt x="89" y="28"/>
                    <a:pt x="89" y="28"/>
                  </a:cubicBezTo>
                  <a:cubicBezTo>
                    <a:pt x="89" y="18"/>
                    <a:pt x="82" y="9"/>
                    <a:pt x="7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 name="Freeform 50484">
              <a:extLst>
                <a:ext uri="{FF2B5EF4-FFF2-40B4-BE49-F238E27FC236}">
                  <a16:creationId xmlns:a16="http://schemas.microsoft.com/office/drawing/2014/main" id="{400A8B77-2E8C-4A91-A4B6-D89A084D6AB6}"/>
                </a:ext>
              </a:extLst>
            </p:cNvPr>
            <p:cNvSpPr>
              <a:spLocks noEditPoints="1"/>
            </p:cNvSpPr>
            <p:nvPr/>
          </p:nvSpPr>
          <p:spPr bwMode="auto">
            <a:xfrm>
              <a:off x="3032126" y="2779713"/>
              <a:ext cx="111125" cy="101600"/>
            </a:xfrm>
            <a:custGeom>
              <a:avLst/>
              <a:gdLst>
                <a:gd name="T0" fmla="*/ 111 w 111"/>
                <a:gd name="T1" fmla="*/ 60 h 101"/>
                <a:gd name="T2" fmla="*/ 111 w 111"/>
                <a:gd name="T3" fmla="*/ 18 h 101"/>
                <a:gd name="T4" fmla="*/ 93 w 111"/>
                <a:gd name="T5" fmla="*/ 0 h 101"/>
                <a:gd name="T6" fmla="*/ 18 w 111"/>
                <a:gd name="T7" fmla="*/ 0 h 101"/>
                <a:gd name="T8" fmla="*/ 0 w 111"/>
                <a:gd name="T9" fmla="*/ 18 h 101"/>
                <a:gd name="T10" fmla="*/ 0 w 111"/>
                <a:gd name="T11" fmla="*/ 60 h 101"/>
                <a:gd name="T12" fmla="*/ 15 w 111"/>
                <a:gd name="T13" fmla="*/ 77 h 101"/>
                <a:gd name="T14" fmla="*/ 15 w 111"/>
                <a:gd name="T15" fmla="*/ 96 h 101"/>
                <a:gd name="T16" fmla="*/ 18 w 111"/>
                <a:gd name="T17" fmla="*/ 100 h 101"/>
                <a:gd name="T18" fmla="*/ 20 w 111"/>
                <a:gd name="T19" fmla="*/ 101 h 101"/>
                <a:gd name="T20" fmla="*/ 24 w 111"/>
                <a:gd name="T21" fmla="*/ 99 h 101"/>
                <a:gd name="T22" fmla="*/ 41 w 111"/>
                <a:gd name="T23" fmla="*/ 78 h 101"/>
                <a:gd name="T24" fmla="*/ 93 w 111"/>
                <a:gd name="T25" fmla="*/ 78 h 101"/>
                <a:gd name="T26" fmla="*/ 111 w 111"/>
                <a:gd name="T27" fmla="*/ 60 h 101"/>
                <a:gd name="T28" fmla="*/ 20 w 111"/>
                <a:gd name="T29" fmla="*/ 68 h 101"/>
                <a:gd name="T30" fmla="*/ 18 w 111"/>
                <a:gd name="T31" fmla="*/ 68 h 101"/>
                <a:gd name="T32" fmla="*/ 11 w 111"/>
                <a:gd name="T33" fmla="*/ 60 h 101"/>
                <a:gd name="T34" fmla="*/ 11 w 111"/>
                <a:gd name="T35" fmla="*/ 18 h 101"/>
                <a:gd name="T36" fmla="*/ 18 w 111"/>
                <a:gd name="T37" fmla="*/ 10 h 101"/>
                <a:gd name="T38" fmla="*/ 93 w 111"/>
                <a:gd name="T39" fmla="*/ 10 h 101"/>
                <a:gd name="T40" fmla="*/ 101 w 111"/>
                <a:gd name="T41" fmla="*/ 18 h 101"/>
                <a:gd name="T42" fmla="*/ 101 w 111"/>
                <a:gd name="T43" fmla="*/ 60 h 101"/>
                <a:gd name="T44" fmla="*/ 93 w 111"/>
                <a:gd name="T45" fmla="*/ 68 h 101"/>
                <a:gd name="T46" fmla="*/ 39 w 111"/>
                <a:gd name="T47" fmla="*/ 68 h 101"/>
                <a:gd name="T48" fmla="*/ 35 w 111"/>
                <a:gd name="T49" fmla="*/ 69 h 101"/>
                <a:gd name="T50" fmla="*/ 25 w 111"/>
                <a:gd name="T51" fmla="*/ 82 h 101"/>
                <a:gd name="T52" fmla="*/ 25 w 111"/>
                <a:gd name="T53" fmla="*/ 73 h 101"/>
                <a:gd name="T54" fmla="*/ 20 w 111"/>
                <a:gd name="T55" fmla="*/ 6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1" h="101">
                  <a:moveTo>
                    <a:pt x="111" y="60"/>
                  </a:moveTo>
                  <a:cubicBezTo>
                    <a:pt x="111" y="18"/>
                    <a:pt x="111" y="18"/>
                    <a:pt x="111" y="18"/>
                  </a:cubicBezTo>
                  <a:cubicBezTo>
                    <a:pt x="111" y="8"/>
                    <a:pt x="103" y="0"/>
                    <a:pt x="93" y="0"/>
                  </a:cubicBezTo>
                  <a:cubicBezTo>
                    <a:pt x="18" y="0"/>
                    <a:pt x="18" y="0"/>
                    <a:pt x="18" y="0"/>
                  </a:cubicBezTo>
                  <a:cubicBezTo>
                    <a:pt x="8" y="0"/>
                    <a:pt x="0" y="8"/>
                    <a:pt x="0" y="18"/>
                  </a:cubicBezTo>
                  <a:cubicBezTo>
                    <a:pt x="0" y="60"/>
                    <a:pt x="0" y="60"/>
                    <a:pt x="0" y="60"/>
                  </a:cubicBezTo>
                  <a:cubicBezTo>
                    <a:pt x="0" y="69"/>
                    <a:pt x="7" y="76"/>
                    <a:pt x="15" y="77"/>
                  </a:cubicBezTo>
                  <a:cubicBezTo>
                    <a:pt x="15" y="96"/>
                    <a:pt x="15" y="96"/>
                    <a:pt x="15" y="96"/>
                  </a:cubicBezTo>
                  <a:cubicBezTo>
                    <a:pt x="15" y="98"/>
                    <a:pt x="16" y="100"/>
                    <a:pt x="18" y="100"/>
                  </a:cubicBezTo>
                  <a:cubicBezTo>
                    <a:pt x="19" y="101"/>
                    <a:pt x="19" y="101"/>
                    <a:pt x="20" y="101"/>
                  </a:cubicBezTo>
                  <a:cubicBezTo>
                    <a:pt x="21" y="101"/>
                    <a:pt x="23" y="100"/>
                    <a:pt x="24" y="99"/>
                  </a:cubicBezTo>
                  <a:cubicBezTo>
                    <a:pt x="41" y="78"/>
                    <a:pt x="41" y="78"/>
                    <a:pt x="41" y="78"/>
                  </a:cubicBezTo>
                  <a:cubicBezTo>
                    <a:pt x="93" y="78"/>
                    <a:pt x="93" y="78"/>
                    <a:pt x="93" y="78"/>
                  </a:cubicBezTo>
                  <a:cubicBezTo>
                    <a:pt x="103" y="78"/>
                    <a:pt x="111" y="70"/>
                    <a:pt x="111" y="60"/>
                  </a:cubicBezTo>
                  <a:close/>
                  <a:moveTo>
                    <a:pt x="20" y="68"/>
                  </a:moveTo>
                  <a:cubicBezTo>
                    <a:pt x="18" y="68"/>
                    <a:pt x="18" y="68"/>
                    <a:pt x="18" y="68"/>
                  </a:cubicBezTo>
                  <a:cubicBezTo>
                    <a:pt x="14" y="68"/>
                    <a:pt x="11" y="64"/>
                    <a:pt x="11" y="60"/>
                  </a:cubicBezTo>
                  <a:cubicBezTo>
                    <a:pt x="11" y="18"/>
                    <a:pt x="11" y="18"/>
                    <a:pt x="11" y="18"/>
                  </a:cubicBezTo>
                  <a:cubicBezTo>
                    <a:pt x="11" y="14"/>
                    <a:pt x="14" y="10"/>
                    <a:pt x="18" y="10"/>
                  </a:cubicBezTo>
                  <a:cubicBezTo>
                    <a:pt x="93" y="10"/>
                    <a:pt x="93" y="10"/>
                    <a:pt x="93" y="10"/>
                  </a:cubicBezTo>
                  <a:cubicBezTo>
                    <a:pt x="97" y="10"/>
                    <a:pt x="101" y="14"/>
                    <a:pt x="101" y="18"/>
                  </a:cubicBezTo>
                  <a:cubicBezTo>
                    <a:pt x="101" y="60"/>
                    <a:pt x="101" y="60"/>
                    <a:pt x="101" y="60"/>
                  </a:cubicBezTo>
                  <a:cubicBezTo>
                    <a:pt x="101" y="64"/>
                    <a:pt x="97" y="68"/>
                    <a:pt x="93" y="68"/>
                  </a:cubicBezTo>
                  <a:cubicBezTo>
                    <a:pt x="39" y="68"/>
                    <a:pt x="39" y="68"/>
                    <a:pt x="39" y="68"/>
                  </a:cubicBezTo>
                  <a:cubicBezTo>
                    <a:pt x="37" y="68"/>
                    <a:pt x="36" y="68"/>
                    <a:pt x="35" y="69"/>
                  </a:cubicBezTo>
                  <a:cubicBezTo>
                    <a:pt x="25" y="82"/>
                    <a:pt x="25" y="82"/>
                    <a:pt x="25" y="82"/>
                  </a:cubicBezTo>
                  <a:cubicBezTo>
                    <a:pt x="25" y="73"/>
                    <a:pt x="25" y="73"/>
                    <a:pt x="25" y="73"/>
                  </a:cubicBezTo>
                  <a:cubicBezTo>
                    <a:pt x="25" y="70"/>
                    <a:pt x="22" y="68"/>
                    <a:pt x="20" y="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dirty="0"/>
            </a:p>
          </p:txBody>
        </p:sp>
        <p:sp>
          <p:nvSpPr>
            <p:cNvPr id="16" name="Freeform 50485">
              <a:extLst>
                <a:ext uri="{FF2B5EF4-FFF2-40B4-BE49-F238E27FC236}">
                  <a16:creationId xmlns:a16="http://schemas.microsoft.com/office/drawing/2014/main" id="{66F149EB-7A6F-44FF-960C-CC178F6C83A0}"/>
                </a:ext>
              </a:extLst>
            </p:cNvPr>
            <p:cNvSpPr>
              <a:spLocks/>
            </p:cNvSpPr>
            <p:nvPr/>
          </p:nvSpPr>
          <p:spPr bwMode="auto">
            <a:xfrm>
              <a:off x="3082926" y="2809876"/>
              <a:ext cx="46038" cy="34925"/>
            </a:xfrm>
            <a:custGeom>
              <a:avLst/>
              <a:gdLst>
                <a:gd name="T0" fmla="*/ 10 w 46"/>
                <a:gd name="T1" fmla="*/ 18 h 35"/>
                <a:gd name="T2" fmla="*/ 17 w 46"/>
                <a:gd name="T3" fmla="*/ 10 h 35"/>
                <a:gd name="T4" fmla="*/ 46 w 46"/>
                <a:gd name="T5" fmla="*/ 10 h 35"/>
                <a:gd name="T6" fmla="*/ 46 w 46"/>
                <a:gd name="T7" fmla="*/ 0 h 35"/>
                <a:gd name="T8" fmla="*/ 17 w 46"/>
                <a:gd name="T9" fmla="*/ 0 h 35"/>
                <a:gd name="T10" fmla="*/ 0 w 46"/>
                <a:gd name="T11" fmla="*/ 18 h 35"/>
                <a:gd name="T12" fmla="*/ 0 w 46"/>
                <a:gd name="T13" fmla="*/ 35 h 35"/>
                <a:gd name="T14" fmla="*/ 10 w 46"/>
                <a:gd name="T15" fmla="*/ 35 h 35"/>
                <a:gd name="T16" fmla="*/ 10 w 46"/>
                <a:gd name="T17" fmla="*/ 1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35">
                  <a:moveTo>
                    <a:pt x="10" y="18"/>
                  </a:moveTo>
                  <a:cubicBezTo>
                    <a:pt x="10" y="13"/>
                    <a:pt x="13" y="10"/>
                    <a:pt x="17" y="10"/>
                  </a:cubicBezTo>
                  <a:cubicBezTo>
                    <a:pt x="46" y="10"/>
                    <a:pt x="46" y="10"/>
                    <a:pt x="46" y="10"/>
                  </a:cubicBezTo>
                  <a:cubicBezTo>
                    <a:pt x="46" y="0"/>
                    <a:pt x="46" y="0"/>
                    <a:pt x="46" y="0"/>
                  </a:cubicBezTo>
                  <a:cubicBezTo>
                    <a:pt x="17" y="0"/>
                    <a:pt x="17" y="0"/>
                    <a:pt x="17" y="0"/>
                  </a:cubicBezTo>
                  <a:cubicBezTo>
                    <a:pt x="8" y="0"/>
                    <a:pt x="0" y="8"/>
                    <a:pt x="0" y="18"/>
                  </a:cubicBezTo>
                  <a:cubicBezTo>
                    <a:pt x="0" y="35"/>
                    <a:pt x="0" y="35"/>
                    <a:pt x="0" y="35"/>
                  </a:cubicBezTo>
                  <a:cubicBezTo>
                    <a:pt x="10" y="35"/>
                    <a:pt x="10" y="35"/>
                    <a:pt x="10" y="35"/>
                  </a:cubicBezTo>
                  <a:lnTo>
                    <a:pt x="1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 name="Freeform 50486">
              <a:extLst>
                <a:ext uri="{FF2B5EF4-FFF2-40B4-BE49-F238E27FC236}">
                  <a16:creationId xmlns:a16="http://schemas.microsoft.com/office/drawing/2014/main" id="{CC3EC474-B8CA-4348-BC3B-7CB8C7C1F66D}"/>
                </a:ext>
              </a:extLst>
            </p:cNvPr>
            <p:cNvSpPr>
              <a:spLocks/>
            </p:cNvSpPr>
            <p:nvPr/>
          </p:nvSpPr>
          <p:spPr bwMode="auto">
            <a:xfrm>
              <a:off x="3082926" y="2809876"/>
              <a:ext cx="111125" cy="101600"/>
            </a:xfrm>
            <a:custGeom>
              <a:avLst/>
              <a:gdLst>
                <a:gd name="T0" fmla="*/ 93 w 110"/>
                <a:gd name="T1" fmla="*/ 0 h 101"/>
                <a:gd name="T2" fmla="*/ 64 w 110"/>
                <a:gd name="T3" fmla="*/ 0 h 101"/>
                <a:gd name="T4" fmla="*/ 64 w 110"/>
                <a:gd name="T5" fmla="*/ 10 h 101"/>
                <a:gd name="T6" fmla="*/ 93 w 110"/>
                <a:gd name="T7" fmla="*/ 10 h 101"/>
                <a:gd name="T8" fmla="*/ 100 w 110"/>
                <a:gd name="T9" fmla="*/ 18 h 101"/>
                <a:gd name="T10" fmla="*/ 100 w 110"/>
                <a:gd name="T11" fmla="*/ 60 h 101"/>
                <a:gd name="T12" fmla="*/ 93 w 110"/>
                <a:gd name="T13" fmla="*/ 68 h 101"/>
                <a:gd name="T14" fmla="*/ 91 w 110"/>
                <a:gd name="T15" fmla="*/ 68 h 101"/>
                <a:gd name="T16" fmla="*/ 86 w 110"/>
                <a:gd name="T17" fmla="*/ 73 h 101"/>
                <a:gd name="T18" fmla="*/ 86 w 110"/>
                <a:gd name="T19" fmla="*/ 82 h 101"/>
                <a:gd name="T20" fmla="*/ 76 w 110"/>
                <a:gd name="T21" fmla="*/ 69 h 101"/>
                <a:gd name="T22" fmla="*/ 72 w 110"/>
                <a:gd name="T23" fmla="*/ 68 h 101"/>
                <a:gd name="T24" fmla="*/ 17 w 110"/>
                <a:gd name="T25" fmla="*/ 68 h 101"/>
                <a:gd name="T26" fmla="*/ 10 w 110"/>
                <a:gd name="T27" fmla="*/ 60 h 101"/>
                <a:gd name="T28" fmla="*/ 10 w 110"/>
                <a:gd name="T29" fmla="*/ 50 h 101"/>
                <a:gd name="T30" fmla="*/ 0 w 110"/>
                <a:gd name="T31" fmla="*/ 50 h 101"/>
                <a:gd name="T32" fmla="*/ 0 w 110"/>
                <a:gd name="T33" fmla="*/ 60 h 101"/>
                <a:gd name="T34" fmla="*/ 17 w 110"/>
                <a:gd name="T35" fmla="*/ 78 h 101"/>
                <a:gd name="T36" fmla="*/ 69 w 110"/>
                <a:gd name="T37" fmla="*/ 78 h 101"/>
                <a:gd name="T38" fmla="*/ 87 w 110"/>
                <a:gd name="T39" fmla="*/ 99 h 101"/>
                <a:gd name="T40" fmla="*/ 91 w 110"/>
                <a:gd name="T41" fmla="*/ 101 h 101"/>
                <a:gd name="T42" fmla="*/ 93 w 110"/>
                <a:gd name="T43" fmla="*/ 100 h 101"/>
                <a:gd name="T44" fmla="*/ 96 w 110"/>
                <a:gd name="T45" fmla="*/ 96 h 101"/>
                <a:gd name="T46" fmla="*/ 96 w 110"/>
                <a:gd name="T47" fmla="*/ 77 h 101"/>
                <a:gd name="T48" fmla="*/ 110 w 110"/>
                <a:gd name="T49" fmla="*/ 60 h 101"/>
                <a:gd name="T50" fmla="*/ 110 w 110"/>
                <a:gd name="T51" fmla="*/ 18 h 101"/>
                <a:gd name="T52" fmla="*/ 93 w 110"/>
                <a:gd name="T53"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0" h="101">
                  <a:moveTo>
                    <a:pt x="93" y="0"/>
                  </a:moveTo>
                  <a:cubicBezTo>
                    <a:pt x="64" y="0"/>
                    <a:pt x="64" y="0"/>
                    <a:pt x="64" y="0"/>
                  </a:cubicBezTo>
                  <a:cubicBezTo>
                    <a:pt x="64" y="10"/>
                    <a:pt x="64" y="10"/>
                    <a:pt x="64" y="10"/>
                  </a:cubicBezTo>
                  <a:cubicBezTo>
                    <a:pt x="93" y="10"/>
                    <a:pt x="93" y="10"/>
                    <a:pt x="93" y="10"/>
                  </a:cubicBezTo>
                  <a:cubicBezTo>
                    <a:pt x="97" y="10"/>
                    <a:pt x="100" y="13"/>
                    <a:pt x="100" y="18"/>
                  </a:cubicBezTo>
                  <a:cubicBezTo>
                    <a:pt x="100" y="60"/>
                    <a:pt x="100" y="60"/>
                    <a:pt x="100" y="60"/>
                  </a:cubicBezTo>
                  <a:cubicBezTo>
                    <a:pt x="100" y="64"/>
                    <a:pt x="97" y="68"/>
                    <a:pt x="93" y="68"/>
                  </a:cubicBezTo>
                  <a:cubicBezTo>
                    <a:pt x="91" y="68"/>
                    <a:pt x="91" y="68"/>
                    <a:pt x="91" y="68"/>
                  </a:cubicBezTo>
                  <a:cubicBezTo>
                    <a:pt x="88" y="68"/>
                    <a:pt x="86" y="70"/>
                    <a:pt x="86" y="73"/>
                  </a:cubicBezTo>
                  <a:cubicBezTo>
                    <a:pt x="86" y="82"/>
                    <a:pt x="86" y="82"/>
                    <a:pt x="86" y="82"/>
                  </a:cubicBezTo>
                  <a:cubicBezTo>
                    <a:pt x="76" y="69"/>
                    <a:pt x="76" y="69"/>
                    <a:pt x="76" y="69"/>
                  </a:cubicBezTo>
                  <a:cubicBezTo>
                    <a:pt x="75" y="68"/>
                    <a:pt x="73" y="68"/>
                    <a:pt x="72" y="68"/>
                  </a:cubicBezTo>
                  <a:cubicBezTo>
                    <a:pt x="17" y="68"/>
                    <a:pt x="17" y="68"/>
                    <a:pt x="17" y="68"/>
                  </a:cubicBezTo>
                  <a:cubicBezTo>
                    <a:pt x="13" y="68"/>
                    <a:pt x="10" y="64"/>
                    <a:pt x="10" y="60"/>
                  </a:cubicBezTo>
                  <a:cubicBezTo>
                    <a:pt x="10" y="50"/>
                    <a:pt x="10" y="50"/>
                    <a:pt x="10" y="50"/>
                  </a:cubicBezTo>
                  <a:cubicBezTo>
                    <a:pt x="0" y="50"/>
                    <a:pt x="0" y="50"/>
                    <a:pt x="0" y="50"/>
                  </a:cubicBezTo>
                  <a:cubicBezTo>
                    <a:pt x="0" y="60"/>
                    <a:pt x="0" y="60"/>
                    <a:pt x="0" y="60"/>
                  </a:cubicBezTo>
                  <a:cubicBezTo>
                    <a:pt x="0" y="70"/>
                    <a:pt x="8" y="78"/>
                    <a:pt x="17" y="78"/>
                  </a:cubicBezTo>
                  <a:cubicBezTo>
                    <a:pt x="69" y="78"/>
                    <a:pt x="69" y="78"/>
                    <a:pt x="69" y="78"/>
                  </a:cubicBezTo>
                  <a:cubicBezTo>
                    <a:pt x="87" y="99"/>
                    <a:pt x="87" y="99"/>
                    <a:pt x="87" y="99"/>
                  </a:cubicBezTo>
                  <a:cubicBezTo>
                    <a:pt x="88" y="100"/>
                    <a:pt x="89" y="101"/>
                    <a:pt x="91" y="101"/>
                  </a:cubicBezTo>
                  <a:cubicBezTo>
                    <a:pt x="91" y="101"/>
                    <a:pt x="92" y="101"/>
                    <a:pt x="93" y="100"/>
                  </a:cubicBezTo>
                  <a:cubicBezTo>
                    <a:pt x="95" y="100"/>
                    <a:pt x="96" y="98"/>
                    <a:pt x="96" y="96"/>
                  </a:cubicBezTo>
                  <a:cubicBezTo>
                    <a:pt x="96" y="77"/>
                    <a:pt x="96" y="77"/>
                    <a:pt x="96" y="77"/>
                  </a:cubicBezTo>
                  <a:cubicBezTo>
                    <a:pt x="104" y="76"/>
                    <a:pt x="110" y="68"/>
                    <a:pt x="110" y="60"/>
                  </a:cubicBezTo>
                  <a:cubicBezTo>
                    <a:pt x="110" y="18"/>
                    <a:pt x="110" y="18"/>
                    <a:pt x="110" y="18"/>
                  </a:cubicBezTo>
                  <a:cubicBezTo>
                    <a:pt x="110" y="8"/>
                    <a:pt x="102" y="0"/>
                    <a:pt x="9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Tree>
    <p:extLst>
      <p:ext uri="{BB962C8B-B14F-4D97-AF65-F5344CB8AC3E}">
        <p14:creationId xmlns:p14="http://schemas.microsoft.com/office/powerpoint/2010/main" val="542023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70355F0-DA22-48A5-AA28-F1CCD9A91763}"/>
              </a:ext>
            </a:extLst>
          </p:cNvPr>
          <p:cNvSpPr>
            <a:spLocks noGrp="1"/>
          </p:cNvSpPr>
          <p:nvPr>
            <p:ph type="body" sz="quarter" idx="11"/>
          </p:nvPr>
        </p:nvSpPr>
        <p:spPr/>
        <p:txBody>
          <a:bodyPr>
            <a:normAutofit fontScale="55000" lnSpcReduction="20000"/>
          </a:bodyPr>
          <a:lstStyle/>
          <a:p>
            <a:r>
              <a:rPr lang="en-US" dirty="0"/>
              <a:t>ERAA – Main topic #6</a:t>
            </a:r>
          </a:p>
          <a:p>
            <a:r>
              <a:rPr lang="en-US" dirty="0"/>
              <a:t>Economic Viability</a:t>
            </a:r>
            <a:endParaRPr lang="en-BE" dirty="0"/>
          </a:p>
        </p:txBody>
      </p:sp>
      <p:sp>
        <p:nvSpPr>
          <p:cNvPr id="4" name="Tekstvak 3">
            <a:extLst>
              <a:ext uri="{FF2B5EF4-FFF2-40B4-BE49-F238E27FC236}">
                <a16:creationId xmlns:a16="http://schemas.microsoft.com/office/drawing/2014/main" id="{CB44AE81-2866-443A-8436-797C1204332E}"/>
              </a:ext>
            </a:extLst>
          </p:cNvPr>
          <p:cNvSpPr txBox="1"/>
          <p:nvPr/>
        </p:nvSpPr>
        <p:spPr>
          <a:xfrm>
            <a:off x="382588" y="1772816"/>
            <a:ext cx="11426825" cy="1554272"/>
          </a:xfrm>
          <a:prstGeom prst="rect">
            <a:avLst/>
          </a:prstGeom>
          <a:noFill/>
        </p:spPr>
        <p:txBody>
          <a:bodyPr wrap="square" rtlCol="0">
            <a:spAutoFit/>
          </a:bodyPr>
          <a:lstStyle/>
          <a:p>
            <a:pPr>
              <a:spcAft>
                <a:spcPts val="600"/>
              </a:spcAft>
            </a:pPr>
            <a:r>
              <a:rPr lang="en-US" sz="1600" dirty="0"/>
              <a:t>Economic viability has received various stakeholder comments and proposals:</a:t>
            </a:r>
          </a:p>
          <a:p>
            <a:pPr marL="285750" indent="-285750">
              <a:spcAft>
                <a:spcPts val="600"/>
              </a:spcAft>
              <a:buFont typeface="Arial" panose="020B0604020202020204" pitchFamily="34" charset="0"/>
              <a:buChar char="•"/>
            </a:pPr>
            <a:r>
              <a:rPr lang="en-US" sz="1600" dirty="0"/>
              <a:t>The methodology should define a clear</a:t>
            </a:r>
            <a:r>
              <a:rPr lang="en-US" sz="1600" b="1" dirty="0"/>
              <a:t> criterion for retirement, mothballing and investment decisions.</a:t>
            </a:r>
            <a:r>
              <a:rPr lang="en-US" sz="1600" dirty="0"/>
              <a:t> </a:t>
            </a:r>
          </a:p>
          <a:p>
            <a:pPr marL="285750" indent="-285750">
              <a:spcAft>
                <a:spcPts val="600"/>
              </a:spcAft>
              <a:buFont typeface="Arial" panose="020B0604020202020204" pitchFamily="34" charset="0"/>
              <a:buChar char="•"/>
            </a:pPr>
            <a:r>
              <a:rPr lang="en-US" sz="1600" dirty="0"/>
              <a:t>The economic viability model should consider the possibility of </a:t>
            </a:r>
            <a:r>
              <a:rPr lang="en-US" sz="1600" b="1" dirty="0"/>
              <a:t>units moving from policy to non-policy</a:t>
            </a:r>
            <a:r>
              <a:rPr lang="en-US" sz="1600" dirty="0"/>
              <a:t>. </a:t>
            </a:r>
          </a:p>
          <a:p>
            <a:pPr marL="285750" indent="-285750">
              <a:spcAft>
                <a:spcPts val="600"/>
              </a:spcAft>
              <a:buFont typeface="Arial" panose="020B0604020202020204" pitchFamily="34" charset="0"/>
              <a:buChar char="•"/>
            </a:pPr>
            <a:r>
              <a:rPr lang="en-US" sz="1600" dirty="0"/>
              <a:t>ENTSO-E should add extra checks on the </a:t>
            </a:r>
            <a:r>
              <a:rPr lang="en-US" sz="1600" b="1" dirty="0"/>
              <a:t>applicability of planned CMs considering legislative restrictions</a:t>
            </a:r>
            <a:r>
              <a:rPr lang="en-US" sz="1600" dirty="0"/>
              <a:t> such as the Emission Performance Standard of 550 g CO2/kWh.  </a:t>
            </a:r>
          </a:p>
        </p:txBody>
      </p:sp>
      <p:sp>
        <p:nvSpPr>
          <p:cNvPr id="5" name="Tekstvak 4">
            <a:extLst>
              <a:ext uri="{FF2B5EF4-FFF2-40B4-BE49-F238E27FC236}">
                <a16:creationId xmlns:a16="http://schemas.microsoft.com/office/drawing/2014/main" id="{9B309011-FEC3-4F3A-BA1E-A887EFFB88C9}"/>
              </a:ext>
            </a:extLst>
          </p:cNvPr>
          <p:cNvSpPr txBox="1"/>
          <p:nvPr/>
        </p:nvSpPr>
        <p:spPr>
          <a:xfrm>
            <a:off x="382587" y="4214917"/>
            <a:ext cx="11426825" cy="1477328"/>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1600" dirty="0">
                <a:solidFill>
                  <a:schemeClr val="accent6">
                    <a:lumMod val="75000"/>
                  </a:schemeClr>
                </a:solidFill>
              </a:rPr>
              <a:t>It was clarified in the ERAA methodology that </a:t>
            </a:r>
            <a:r>
              <a:rPr lang="en-US" sz="1600" b="1" dirty="0">
                <a:solidFill>
                  <a:schemeClr val="accent6">
                    <a:lumMod val="75000"/>
                  </a:schemeClr>
                </a:solidFill>
              </a:rPr>
              <a:t>the main criterion for the economic viability assessment is the minimization of the overall system cost</a:t>
            </a:r>
            <a:r>
              <a:rPr lang="en-US" sz="1600" dirty="0">
                <a:solidFill>
                  <a:schemeClr val="accent6">
                    <a:lumMod val="75000"/>
                  </a:schemeClr>
                </a:solidFill>
              </a:rPr>
              <a:t>, including operational and investment costs. Also </a:t>
            </a:r>
            <a:r>
              <a:rPr lang="en-US" sz="1600" b="1" dirty="0">
                <a:solidFill>
                  <a:schemeClr val="accent6">
                    <a:lumMod val="75000"/>
                  </a:schemeClr>
                </a:solidFill>
              </a:rPr>
              <a:t>risk-aversion</a:t>
            </a:r>
            <a:r>
              <a:rPr lang="en-US" sz="1600" dirty="0">
                <a:solidFill>
                  <a:schemeClr val="accent6">
                    <a:lumMod val="75000"/>
                  </a:schemeClr>
                </a:solidFill>
              </a:rPr>
              <a:t> will be considered within economic viability checks.</a:t>
            </a:r>
          </a:p>
          <a:p>
            <a:pPr marL="285750" indent="-285750">
              <a:spcAft>
                <a:spcPts val="600"/>
              </a:spcAft>
              <a:buFont typeface="Arial" panose="020B0604020202020204" pitchFamily="34" charset="0"/>
              <a:buChar char="•"/>
            </a:pPr>
            <a:r>
              <a:rPr lang="en-US" sz="1600" dirty="0">
                <a:solidFill>
                  <a:schemeClr val="accent6">
                    <a:lumMod val="75000"/>
                  </a:schemeClr>
                </a:solidFill>
              </a:rPr>
              <a:t>We explicitly added the </a:t>
            </a:r>
            <a:r>
              <a:rPr lang="en-US" sz="1600" b="1" dirty="0">
                <a:solidFill>
                  <a:schemeClr val="accent6">
                    <a:lumMod val="75000"/>
                  </a:schemeClr>
                </a:solidFill>
              </a:rPr>
              <a:t>possibility of a policy-driven asset to change its status to non-policy</a:t>
            </a:r>
            <a:r>
              <a:rPr lang="en-US" sz="1600" dirty="0">
                <a:solidFill>
                  <a:schemeClr val="accent6">
                    <a:lumMod val="75000"/>
                  </a:schemeClr>
                </a:solidFill>
              </a:rPr>
              <a:t>. </a:t>
            </a:r>
          </a:p>
          <a:p>
            <a:pPr marL="285750" indent="-285750">
              <a:spcAft>
                <a:spcPts val="600"/>
              </a:spcAft>
              <a:buFont typeface="Arial" panose="020B0604020202020204" pitchFamily="34" charset="0"/>
              <a:buChar char="•"/>
            </a:pPr>
            <a:r>
              <a:rPr lang="en-US" sz="1600" dirty="0">
                <a:solidFill>
                  <a:schemeClr val="accent6">
                    <a:lumMod val="75000"/>
                  </a:schemeClr>
                </a:solidFill>
              </a:rPr>
              <a:t>Regarding applicability of CMs, the text is modified in order to </a:t>
            </a:r>
            <a:r>
              <a:rPr lang="en-US" sz="1600" b="1" dirty="0">
                <a:solidFill>
                  <a:schemeClr val="accent6">
                    <a:lumMod val="75000"/>
                  </a:schemeClr>
                </a:solidFill>
              </a:rPr>
              <a:t>consider further legislative restrictions</a:t>
            </a:r>
            <a:r>
              <a:rPr lang="en-US" sz="1600" dirty="0">
                <a:solidFill>
                  <a:schemeClr val="accent6">
                    <a:lumMod val="75000"/>
                  </a:schemeClr>
                </a:solidFill>
              </a:rPr>
              <a:t>. </a:t>
            </a:r>
          </a:p>
        </p:txBody>
      </p:sp>
      <p:sp>
        <p:nvSpPr>
          <p:cNvPr id="8" name="Rechthoek 7">
            <a:extLst>
              <a:ext uri="{FF2B5EF4-FFF2-40B4-BE49-F238E27FC236}">
                <a16:creationId xmlns:a16="http://schemas.microsoft.com/office/drawing/2014/main" id="{85945CAC-3F1B-4441-802B-F641D314390E}"/>
              </a:ext>
            </a:extLst>
          </p:cNvPr>
          <p:cNvSpPr/>
          <p:nvPr/>
        </p:nvSpPr>
        <p:spPr>
          <a:xfrm>
            <a:off x="406050" y="1350187"/>
            <a:ext cx="5220000"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Stakeholders’ comment</a:t>
            </a:r>
            <a:endParaRPr lang="en-BE" b="1" dirty="0">
              <a:solidFill>
                <a:schemeClr val="bg1"/>
              </a:solidFill>
            </a:endParaRPr>
          </a:p>
        </p:txBody>
      </p:sp>
      <p:sp>
        <p:nvSpPr>
          <p:cNvPr id="9" name="Rechthoek 8">
            <a:extLst>
              <a:ext uri="{FF2B5EF4-FFF2-40B4-BE49-F238E27FC236}">
                <a16:creationId xmlns:a16="http://schemas.microsoft.com/office/drawing/2014/main" id="{4963A856-39C4-4CB0-9985-4CDC4BA17A77}"/>
              </a:ext>
            </a:extLst>
          </p:cNvPr>
          <p:cNvSpPr/>
          <p:nvPr/>
        </p:nvSpPr>
        <p:spPr>
          <a:xfrm>
            <a:off x="414337" y="3789040"/>
            <a:ext cx="5220000"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ENTSO-E position</a:t>
            </a:r>
            <a:endParaRPr lang="en-BE" b="1" dirty="0">
              <a:solidFill>
                <a:schemeClr val="bg1"/>
              </a:solidFill>
            </a:endParaRPr>
          </a:p>
        </p:txBody>
      </p:sp>
      <p:pic>
        <p:nvPicPr>
          <p:cNvPr id="6" name="Picture 5">
            <a:extLst>
              <a:ext uri="{FF2B5EF4-FFF2-40B4-BE49-F238E27FC236}">
                <a16:creationId xmlns:a16="http://schemas.microsoft.com/office/drawing/2014/main" id="{DFF46113-3898-484D-BAFD-2EDF9A4FA382}"/>
              </a:ext>
            </a:extLst>
          </p:cNvPr>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049609" y="270116"/>
            <a:ext cx="708026" cy="708026"/>
          </a:xfrm>
          <a:prstGeom prst="rect">
            <a:avLst/>
          </a:prstGeom>
        </p:spPr>
      </p:pic>
    </p:spTree>
    <p:extLst>
      <p:ext uri="{BB962C8B-B14F-4D97-AF65-F5344CB8AC3E}">
        <p14:creationId xmlns:p14="http://schemas.microsoft.com/office/powerpoint/2010/main" val="608209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70355F0-DA22-48A5-AA28-F1CCD9A91763}"/>
              </a:ext>
            </a:extLst>
          </p:cNvPr>
          <p:cNvSpPr>
            <a:spLocks noGrp="1"/>
          </p:cNvSpPr>
          <p:nvPr>
            <p:ph type="body" sz="quarter" idx="11"/>
          </p:nvPr>
        </p:nvSpPr>
        <p:spPr/>
        <p:txBody>
          <a:bodyPr>
            <a:normAutofit fontScale="55000" lnSpcReduction="20000"/>
          </a:bodyPr>
          <a:lstStyle/>
          <a:p>
            <a:r>
              <a:rPr lang="en-US" dirty="0"/>
              <a:t>ERAA – Main topic #7</a:t>
            </a:r>
          </a:p>
          <a:p>
            <a:r>
              <a:rPr lang="en-GB" dirty="0"/>
              <a:t>DSR representation</a:t>
            </a:r>
            <a:endParaRPr lang="en-BE" dirty="0"/>
          </a:p>
        </p:txBody>
      </p:sp>
      <p:sp>
        <p:nvSpPr>
          <p:cNvPr id="4" name="Tekstvak 3">
            <a:extLst>
              <a:ext uri="{FF2B5EF4-FFF2-40B4-BE49-F238E27FC236}">
                <a16:creationId xmlns:a16="http://schemas.microsoft.com/office/drawing/2014/main" id="{CB44AE81-2866-443A-8436-797C1204332E}"/>
              </a:ext>
            </a:extLst>
          </p:cNvPr>
          <p:cNvSpPr txBox="1"/>
          <p:nvPr/>
        </p:nvSpPr>
        <p:spPr>
          <a:xfrm>
            <a:off x="382588" y="1772816"/>
            <a:ext cx="11426825" cy="1477328"/>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1600" b="1" dirty="0"/>
              <a:t>Explicit and implicit demand-side </a:t>
            </a:r>
            <a:r>
              <a:rPr lang="en-US" sz="1600" dirty="0"/>
              <a:t>response (DSR) should be clearly separated in the methodology. </a:t>
            </a:r>
          </a:p>
          <a:p>
            <a:pPr marL="285750" indent="-285750">
              <a:spcAft>
                <a:spcPts val="600"/>
              </a:spcAft>
              <a:buFont typeface="Arial" panose="020B0604020202020204" pitchFamily="34" charset="0"/>
              <a:buChar char="•"/>
            </a:pPr>
            <a:r>
              <a:rPr lang="en-US" sz="1600" dirty="0"/>
              <a:t>Additional </a:t>
            </a:r>
            <a:r>
              <a:rPr lang="en-US" sz="1600" b="1" dirty="0"/>
              <a:t>explanations on how explicit and implicit DSR will be modelled </a:t>
            </a:r>
            <a:r>
              <a:rPr lang="en-US" sz="1600" dirty="0"/>
              <a:t>should be provided, as DSR is seen as a key ingredient of future power systems in order to balance increasingly variable generation patterns.</a:t>
            </a:r>
          </a:p>
          <a:p>
            <a:pPr marL="285750" indent="-285750">
              <a:spcAft>
                <a:spcPts val="600"/>
              </a:spcAft>
              <a:buFont typeface="Arial" panose="020B0604020202020204" pitchFamily="34" charset="0"/>
              <a:buChar char="•"/>
            </a:pPr>
            <a:r>
              <a:rPr lang="en-US" sz="1600" dirty="0"/>
              <a:t>A consistent, </a:t>
            </a:r>
            <a:r>
              <a:rPr lang="en-US" sz="1600" b="1" dirty="0"/>
              <a:t>European-wide applicable methodology </a:t>
            </a:r>
            <a:r>
              <a:rPr lang="en-US" sz="1600" dirty="0"/>
              <a:t>is desired to estimate DSR potential and its evolution across market zones.</a:t>
            </a:r>
          </a:p>
        </p:txBody>
      </p:sp>
      <p:sp>
        <p:nvSpPr>
          <p:cNvPr id="5" name="Tekstvak 4">
            <a:extLst>
              <a:ext uri="{FF2B5EF4-FFF2-40B4-BE49-F238E27FC236}">
                <a16:creationId xmlns:a16="http://schemas.microsoft.com/office/drawing/2014/main" id="{9B309011-FEC3-4F3A-BA1E-A887EFFB88C9}"/>
              </a:ext>
            </a:extLst>
          </p:cNvPr>
          <p:cNvSpPr txBox="1"/>
          <p:nvPr/>
        </p:nvSpPr>
        <p:spPr>
          <a:xfrm>
            <a:off x="382587" y="3854877"/>
            <a:ext cx="11426825" cy="2369880"/>
          </a:xfrm>
          <a:prstGeom prst="rect">
            <a:avLst/>
          </a:prstGeom>
          <a:noFill/>
        </p:spPr>
        <p:txBody>
          <a:bodyPr wrap="square" rtlCol="0">
            <a:spAutoFit/>
          </a:bodyPr>
          <a:lstStyle/>
          <a:p>
            <a:pPr>
              <a:spcAft>
                <a:spcPts val="600"/>
              </a:spcAft>
            </a:pPr>
            <a:r>
              <a:rPr lang="en-US" sz="1600" dirty="0">
                <a:solidFill>
                  <a:schemeClr val="accent6">
                    <a:lumMod val="75000"/>
                  </a:schemeClr>
                </a:solidFill>
              </a:rPr>
              <a:t>DSR resources receive increasing attention. The rising availability of digital services and time-differentiated tariff options may grow the use of DSR in the near future. We agree with the stakeholder on the importance of demand-side response (DSR) in adequacy studies.</a:t>
            </a:r>
          </a:p>
          <a:p>
            <a:pPr marL="285750" indent="-285750">
              <a:spcAft>
                <a:spcPts val="600"/>
              </a:spcAft>
              <a:buFont typeface="Arial" panose="020B0604020202020204" pitchFamily="34" charset="0"/>
              <a:buChar char="•"/>
            </a:pPr>
            <a:r>
              <a:rPr lang="en-US" sz="1600" dirty="0">
                <a:solidFill>
                  <a:schemeClr val="accent6">
                    <a:lumMod val="75000"/>
                  </a:schemeClr>
                </a:solidFill>
              </a:rPr>
              <a:t>We therefore </a:t>
            </a:r>
            <a:r>
              <a:rPr lang="en-US" sz="1600" b="1" dirty="0">
                <a:solidFill>
                  <a:schemeClr val="accent6">
                    <a:lumMod val="75000"/>
                  </a:schemeClr>
                </a:solidFill>
              </a:rPr>
              <a:t>aim to improve the way DSR is incorporated in our models</a:t>
            </a:r>
            <a:r>
              <a:rPr lang="en-US" sz="1600" dirty="0">
                <a:solidFill>
                  <a:schemeClr val="accent6">
                    <a:lumMod val="75000"/>
                  </a:schemeClr>
                </a:solidFill>
              </a:rPr>
              <a:t>. </a:t>
            </a:r>
          </a:p>
          <a:p>
            <a:pPr marL="285750" indent="-285750">
              <a:spcAft>
                <a:spcPts val="600"/>
              </a:spcAft>
              <a:buFont typeface="Arial" panose="020B0604020202020204" pitchFamily="34" charset="0"/>
              <a:buChar char="•"/>
            </a:pPr>
            <a:r>
              <a:rPr lang="en-US" sz="1600" dirty="0">
                <a:solidFill>
                  <a:schemeClr val="accent6">
                    <a:lumMod val="75000"/>
                  </a:schemeClr>
                </a:solidFill>
              </a:rPr>
              <a:t>Different product definitions and techno-economic assumptions make </a:t>
            </a:r>
            <a:r>
              <a:rPr lang="en-US" sz="1600" b="1" dirty="0">
                <a:solidFill>
                  <a:schemeClr val="accent6">
                    <a:lumMod val="75000"/>
                  </a:schemeClr>
                </a:solidFill>
              </a:rPr>
              <a:t>a consistent European-wide assessment of DSR currently highly challenging</a:t>
            </a:r>
            <a:r>
              <a:rPr lang="en-US" sz="1600" dirty="0">
                <a:solidFill>
                  <a:schemeClr val="accent6">
                    <a:lumMod val="75000"/>
                  </a:schemeClr>
                </a:solidFill>
              </a:rPr>
              <a:t>. </a:t>
            </a:r>
          </a:p>
          <a:p>
            <a:pPr marL="285750" indent="-285750">
              <a:spcAft>
                <a:spcPts val="600"/>
              </a:spcAft>
              <a:buFont typeface="Arial" panose="020B0604020202020204" pitchFamily="34" charset="0"/>
              <a:buChar char="•"/>
            </a:pPr>
            <a:r>
              <a:rPr lang="en-US" sz="1600" b="1" dirty="0">
                <a:solidFill>
                  <a:schemeClr val="accent6">
                    <a:lumMod val="75000"/>
                  </a:schemeClr>
                </a:solidFill>
              </a:rPr>
              <a:t>ENTSO-E will continue to work towards improved estimations of explicit and implicit demand flexibility </a:t>
            </a:r>
            <a:r>
              <a:rPr lang="en-US" sz="1600" dirty="0">
                <a:solidFill>
                  <a:schemeClr val="accent6">
                    <a:lumMod val="75000"/>
                  </a:schemeClr>
                </a:solidFill>
              </a:rPr>
              <a:t>in future MAF/ERAA studies.</a:t>
            </a:r>
          </a:p>
        </p:txBody>
      </p:sp>
      <p:sp>
        <p:nvSpPr>
          <p:cNvPr id="8" name="Rechthoek 7">
            <a:extLst>
              <a:ext uri="{FF2B5EF4-FFF2-40B4-BE49-F238E27FC236}">
                <a16:creationId xmlns:a16="http://schemas.microsoft.com/office/drawing/2014/main" id="{85945CAC-3F1B-4441-802B-F641D314390E}"/>
              </a:ext>
            </a:extLst>
          </p:cNvPr>
          <p:cNvSpPr/>
          <p:nvPr/>
        </p:nvSpPr>
        <p:spPr>
          <a:xfrm>
            <a:off x="406050" y="1350187"/>
            <a:ext cx="5220000"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Stakeholders’ comment</a:t>
            </a:r>
            <a:endParaRPr lang="en-BE" b="1" dirty="0">
              <a:solidFill>
                <a:schemeClr val="bg1"/>
              </a:solidFill>
            </a:endParaRPr>
          </a:p>
        </p:txBody>
      </p:sp>
      <p:sp>
        <p:nvSpPr>
          <p:cNvPr id="9" name="Rechthoek 8">
            <a:extLst>
              <a:ext uri="{FF2B5EF4-FFF2-40B4-BE49-F238E27FC236}">
                <a16:creationId xmlns:a16="http://schemas.microsoft.com/office/drawing/2014/main" id="{4963A856-39C4-4CB0-9985-4CDC4BA17A77}"/>
              </a:ext>
            </a:extLst>
          </p:cNvPr>
          <p:cNvSpPr/>
          <p:nvPr/>
        </p:nvSpPr>
        <p:spPr>
          <a:xfrm>
            <a:off x="414337" y="3429000"/>
            <a:ext cx="5220000"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ENTSO-E position</a:t>
            </a:r>
            <a:endParaRPr lang="en-BE" b="1" dirty="0">
              <a:solidFill>
                <a:schemeClr val="bg1"/>
              </a:solidFill>
            </a:endParaRPr>
          </a:p>
        </p:txBody>
      </p:sp>
      <p:pic>
        <p:nvPicPr>
          <p:cNvPr id="6" name="Picture 5">
            <a:extLst>
              <a:ext uri="{FF2B5EF4-FFF2-40B4-BE49-F238E27FC236}">
                <a16:creationId xmlns:a16="http://schemas.microsoft.com/office/drawing/2014/main" id="{FBAA5A7A-5B44-4086-8FFF-836B8AA5D232}"/>
              </a:ext>
            </a:extLst>
          </p:cNvPr>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064552" y="270116"/>
            <a:ext cx="637895" cy="637895"/>
          </a:xfrm>
          <a:prstGeom prst="rect">
            <a:avLst/>
          </a:prstGeom>
        </p:spPr>
      </p:pic>
      <p:sp>
        <p:nvSpPr>
          <p:cNvPr id="10" name="Rechthoek 9">
            <a:extLst>
              <a:ext uri="{FF2B5EF4-FFF2-40B4-BE49-F238E27FC236}">
                <a16:creationId xmlns:a16="http://schemas.microsoft.com/office/drawing/2014/main" id="{343E0C67-6BF7-41ED-A1A2-4EE7350D4E3D}"/>
              </a:ext>
            </a:extLst>
          </p:cNvPr>
          <p:cNvSpPr/>
          <p:nvPr/>
        </p:nvSpPr>
        <p:spPr>
          <a:xfrm>
            <a:off x="414337" y="3430800"/>
            <a:ext cx="5220000"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ENTSO-E position</a:t>
            </a:r>
            <a:endParaRPr lang="en-BE" b="1" dirty="0">
              <a:solidFill>
                <a:schemeClr val="bg1"/>
              </a:solidFill>
            </a:endParaRPr>
          </a:p>
        </p:txBody>
      </p:sp>
    </p:spTree>
    <p:extLst>
      <p:ext uri="{BB962C8B-B14F-4D97-AF65-F5344CB8AC3E}">
        <p14:creationId xmlns:p14="http://schemas.microsoft.com/office/powerpoint/2010/main" val="3291003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70355F0-DA22-48A5-AA28-F1CCD9A91763}"/>
              </a:ext>
            </a:extLst>
          </p:cNvPr>
          <p:cNvSpPr>
            <a:spLocks noGrp="1"/>
          </p:cNvSpPr>
          <p:nvPr>
            <p:ph type="body" sz="quarter" idx="11"/>
          </p:nvPr>
        </p:nvSpPr>
        <p:spPr>
          <a:xfrm>
            <a:off x="414337" y="413129"/>
            <a:ext cx="11160125" cy="708025"/>
          </a:xfrm>
        </p:spPr>
        <p:txBody>
          <a:bodyPr>
            <a:normAutofit fontScale="55000" lnSpcReduction="20000"/>
          </a:bodyPr>
          <a:lstStyle/>
          <a:p>
            <a:r>
              <a:rPr lang="en-US" dirty="0"/>
              <a:t>ERAA – Main topic #8</a:t>
            </a:r>
          </a:p>
          <a:p>
            <a:r>
              <a:rPr lang="en-GB" dirty="0"/>
              <a:t>Inclusion of climate change effects</a:t>
            </a:r>
            <a:endParaRPr lang="en-BE" dirty="0"/>
          </a:p>
        </p:txBody>
      </p:sp>
      <p:sp>
        <p:nvSpPr>
          <p:cNvPr id="4" name="Tekstvak 3">
            <a:extLst>
              <a:ext uri="{FF2B5EF4-FFF2-40B4-BE49-F238E27FC236}">
                <a16:creationId xmlns:a16="http://schemas.microsoft.com/office/drawing/2014/main" id="{CB44AE81-2866-443A-8436-797C1204332E}"/>
              </a:ext>
            </a:extLst>
          </p:cNvPr>
          <p:cNvSpPr txBox="1"/>
          <p:nvPr/>
        </p:nvSpPr>
        <p:spPr>
          <a:xfrm>
            <a:off x="382588" y="1772816"/>
            <a:ext cx="11426825" cy="1231106"/>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1600" dirty="0"/>
              <a:t>The methodology should </a:t>
            </a:r>
            <a:r>
              <a:rPr lang="en-US" sz="1600" b="1" dirty="0"/>
              <a:t>reflect climate change in input data and modelling</a:t>
            </a:r>
            <a:r>
              <a:rPr lang="en-US" sz="1600" dirty="0"/>
              <a:t>, especially in the context of the Pan-European Climate Database (PECD) currently in use. </a:t>
            </a:r>
          </a:p>
          <a:p>
            <a:pPr marL="285750" indent="-285750">
              <a:spcAft>
                <a:spcPts val="600"/>
              </a:spcAft>
              <a:buFont typeface="Arial" panose="020B0604020202020204" pitchFamily="34" charset="0"/>
              <a:buChar char="•"/>
            </a:pPr>
            <a:r>
              <a:rPr lang="en-US" sz="1600" dirty="0"/>
              <a:t>Some stakeholders </a:t>
            </a:r>
            <a:r>
              <a:rPr lang="en-US" sz="1600" b="1" dirty="0"/>
              <a:t>doubt that the current database is fit for purpose </a:t>
            </a:r>
            <a:r>
              <a:rPr lang="en-US" sz="1600" dirty="0"/>
              <a:t>to model the future climate evolution.</a:t>
            </a:r>
          </a:p>
          <a:p>
            <a:pPr marL="285750" indent="-285750">
              <a:spcAft>
                <a:spcPts val="600"/>
              </a:spcAft>
              <a:buFont typeface="Arial" panose="020B0604020202020204" pitchFamily="34" charset="0"/>
              <a:buChar char="•"/>
            </a:pPr>
            <a:r>
              <a:rPr lang="en-US" sz="1600" dirty="0"/>
              <a:t>Other stakeholders request more </a:t>
            </a:r>
            <a:r>
              <a:rPr lang="en-US" sz="1600" b="1" dirty="0"/>
              <a:t>information on how such effects will be modelled </a:t>
            </a:r>
            <a:r>
              <a:rPr lang="en-US" sz="1600" dirty="0"/>
              <a:t>in future studies.</a:t>
            </a:r>
          </a:p>
        </p:txBody>
      </p:sp>
      <p:sp>
        <p:nvSpPr>
          <p:cNvPr id="5" name="Tekstvak 4">
            <a:extLst>
              <a:ext uri="{FF2B5EF4-FFF2-40B4-BE49-F238E27FC236}">
                <a16:creationId xmlns:a16="http://schemas.microsoft.com/office/drawing/2014/main" id="{9B309011-FEC3-4F3A-BA1E-A887EFFB88C9}"/>
              </a:ext>
            </a:extLst>
          </p:cNvPr>
          <p:cNvSpPr txBox="1"/>
          <p:nvPr/>
        </p:nvSpPr>
        <p:spPr>
          <a:xfrm>
            <a:off x="382587" y="3854877"/>
            <a:ext cx="11426825" cy="2292935"/>
          </a:xfrm>
          <a:prstGeom prst="rect">
            <a:avLst/>
          </a:prstGeom>
          <a:noFill/>
        </p:spPr>
        <p:txBody>
          <a:bodyPr wrap="square" rtlCol="0">
            <a:spAutoFit/>
          </a:bodyPr>
          <a:lstStyle/>
          <a:p>
            <a:pPr>
              <a:spcAft>
                <a:spcPts val="600"/>
              </a:spcAft>
            </a:pPr>
            <a:r>
              <a:rPr lang="en-US" sz="1600" dirty="0">
                <a:solidFill>
                  <a:schemeClr val="accent6">
                    <a:lumMod val="75000"/>
                  </a:schemeClr>
                </a:solidFill>
              </a:rPr>
              <a:t>ENTSO-E is aware that historical climate data may be insufficient to assess future conditions modelled within studies such as ERAA. </a:t>
            </a:r>
          </a:p>
          <a:p>
            <a:pPr marL="285750" indent="-285750">
              <a:spcAft>
                <a:spcPts val="600"/>
              </a:spcAft>
              <a:buFont typeface="Arial" panose="020B0604020202020204" pitchFamily="34" charset="0"/>
              <a:buChar char="•"/>
            </a:pPr>
            <a:r>
              <a:rPr lang="en-US" sz="1600" dirty="0">
                <a:solidFill>
                  <a:schemeClr val="accent6">
                    <a:lumMod val="75000"/>
                  </a:schemeClr>
                </a:solidFill>
              </a:rPr>
              <a:t>ENTSO-E is currently </a:t>
            </a:r>
            <a:r>
              <a:rPr lang="en-US" sz="1600" b="1" dirty="0">
                <a:solidFill>
                  <a:schemeClr val="accent6">
                    <a:lumMod val="75000"/>
                  </a:schemeClr>
                </a:solidFill>
              </a:rPr>
              <a:t>seeking ways to incorporate effects of climate change in its respective databases </a:t>
            </a:r>
            <a:r>
              <a:rPr lang="en-US" sz="1600" dirty="0">
                <a:solidFill>
                  <a:schemeClr val="accent6">
                    <a:lumMod val="75000"/>
                  </a:schemeClr>
                </a:solidFill>
              </a:rPr>
              <a:t>within a dedicated taskforce. </a:t>
            </a:r>
          </a:p>
          <a:p>
            <a:pPr marL="285750" indent="-285750">
              <a:spcAft>
                <a:spcPts val="600"/>
              </a:spcAft>
              <a:buFont typeface="Arial" panose="020B0604020202020204" pitchFamily="34" charset="0"/>
              <a:buChar char="•"/>
            </a:pPr>
            <a:r>
              <a:rPr lang="en-US" sz="1600" dirty="0">
                <a:solidFill>
                  <a:schemeClr val="accent6">
                    <a:lumMod val="75000"/>
                  </a:schemeClr>
                </a:solidFill>
              </a:rPr>
              <a:t>Modelling such effects is not straightforward and </a:t>
            </a:r>
            <a:r>
              <a:rPr lang="en-US" sz="1600" b="1" dirty="0">
                <a:solidFill>
                  <a:schemeClr val="accent6">
                    <a:lumMod val="75000"/>
                  </a:schemeClr>
                </a:solidFill>
              </a:rPr>
              <a:t>needs careful analysis and testing</a:t>
            </a:r>
            <a:r>
              <a:rPr lang="en-US" sz="1600" dirty="0">
                <a:solidFill>
                  <a:schemeClr val="accent6">
                    <a:lumMod val="75000"/>
                  </a:schemeClr>
                </a:solidFill>
              </a:rPr>
              <a:t>, given the various scenarios of future climate resulting from different global circulation models, spatial downscaling methods and their uncertainties as well as the transformation of aggregated, annual values into hourly time series.</a:t>
            </a:r>
          </a:p>
          <a:p>
            <a:pPr marL="285750" indent="-285750">
              <a:spcAft>
                <a:spcPts val="600"/>
              </a:spcAft>
              <a:buFont typeface="Arial" panose="020B0604020202020204" pitchFamily="34" charset="0"/>
              <a:buChar char="•"/>
            </a:pPr>
            <a:r>
              <a:rPr lang="en-US" sz="1600" dirty="0">
                <a:solidFill>
                  <a:schemeClr val="accent6">
                    <a:lumMod val="75000"/>
                  </a:schemeClr>
                </a:solidFill>
              </a:rPr>
              <a:t>ENTSO-E envisions to </a:t>
            </a:r>
            <a:r>
              <a:rPr lang="en-US" sz="1600" b="1" dirty="0">
                <a:solidFill>
                  <a:schemeClr val="accent6">
                    <a:lumMod val="75000"/>
                  </a:schemeClr>
                </a:solidFill>
              </a:rPr>
              <a:t>model such effects in future ERAA publications after passing a proof-of-concept phase.</a:t>
            </a:r>
            <a:endParaRPr lang="en-US" sz="1600" dirty="0">
              <a:solidFill>
                <a:schemeClr val="accent6">
                  <a:lumMod val="75000"/>
                </a:schemeClr>
              </a:solidFill>
            </a:endParaRPr>
          </a:p>
        </p:txBody>
      </p:sp>
      <p:sp>
        <p:nvSpPr>
          <p:cNvPr id="8" name="Rechthoek 7">
            <a:extLst>
              <a:ext uri="{FF2B5EF4-FFF2-40B4-BE49-F238E27FC236}">
                <a16:creationId xmlns:a16="http://schemas.microsoft.com/office/drawing/2014/main" id="{85945CAC-3F1B-4441-802B-F641D314390E}"/>
              </a:ext>
            </a:extLst>
          </p:cNvPr>
          <p:cNvSpPr/>
          <p:nvPr/>
        </p:nvSpPr>
        <p:spPr>
          <a:xfrm>
            <a:off x="406050" y="1350187"/>
            <a:ext cx="5220000"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Stakeholders’ comment</a:t>
            </a:r>
            <a:endParaRPr lang="en-BE" b="1" dirty="0">
              <a:solidFill>
                <a:schemeClr val="bg1"/>
              </a:solidFill>
            </a:endParaRPr>
          </a:p>
        </p:txBody>
      </p:sp>
      <p:sp>
        <p:nvSpPr>
          <p:cNvPr id="9" name="Rechthoek 8">
            <a:extLst>
              <a:ext uri="{FF2B5EF4-FFF2-40B4-BE49-F238E27FC236}">
                <a16:creationId xmlns:a16="http://schemas.microsoft.com/office/drawing/2014/main" id="{4963A856-39C4-4CB0-9985-4CDC4BA17A77}"/>
              </a:ext>
            </a:extLst>
          </p:cNvPr>
          <p:cNvSpPr/>
          <p:nvPr/>
        </p:nvSpPr>
        <p:spPr>
          <a:xfrm>
            <a:off x="414337" y="3429000"/>
            <a:ext cx="5220000"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ENTSO-E position</a:t>
            </a:r>
            <a:endParaRPr lang="en-BE" b="1" dirty="0">
              <a:solidFill>
                <a:schemeClr val="bg1"/>
              </a:solidFill>
            </a:endParaRPr>
          </a:p>
        </p:txBody>
      </p:sp>
      <p:pic>
        <p:nvPicPr>
          <p:cNvPr id="11" name="Picture 10">
            <a:extLst>
              <a:ext uri="{FF2B5EF4-FFF2-40B4-BE49-F238E27FC236}">
                <a16:creationId xmlns:a16="http://schemas.microsoft.com/office/drawing/2014/main" id="{DFA268FC-FFBA-440A-A6FA-F28BE7D62BD4}"/>
              </a:ext>
            </a:extLst>
          </p:cNvPr>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218815" y="311135"/>
            <a:ext cx="616357" cy="616357"/>
          </a:xfrm>
          <a:prstGeom prst="rect">
            <a:avLst/>
          </a:prstGeom>
        </p:spPr>
      </p:pic>
    </p:spTree>
    <p:extLst>
      <p:ext uri="{BB962C8B-B14F-4D97-AF65-F5344CB8AC3E}">
        <p14:creationId xmlns:p14="http://schemas.microsoft.com/office/powerpoint/2010/main" val="3906241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70355F0-DA22-48A5-AA28-F1CCD9A91763}"/>
              </a:ext>
            </a:extLst>
          </p:cNvPr>
          <p:cNvSpPr>
            <a:spLocks noGrp="1"/>
          </p:cNvSpPr>
          <p:nvPr>
            <p:ph type="body" sz="quarter" idx="11"/>
          </p:nvPr>
        </p:nvSpPr>
        <p:spPr/>
        <p:txBody>
          <a:bodyPr>
            <a:normAutofit fontScale="55000" lnSpcReduction="20000"/>
          </a:bodyPr>
          <a:lstStyle/>
          <a:p>
            <a:r>
              <a:rPr lang="en-US" dirty="0"/>
              <a:t>ERAA – Main topic #9</a:t>
            </a:r>
          </a:p>
          <a:p>
            <a:r>
              <a:rPr lang="en-GB" dirty="0"/>
              <a:t>Implementation roadmap</a:t>
            </a:r>
            <a:endParaRPr lang="en-BE" dirty="0"/>
          </a:p>
        </p:txBody>
      </p:sp>
      <p:sp>
        <p:nvSpPr>
          <p:cNvPr id="4" name="Tekstvak 3">
            <a:extLst>
              <a:ext uri="{FF2B5EF4-FFF2-40B4-BE49-F238E27FC236}">
                <a16:creationId xmlns:a16="http://schemas.microsoft.com/office/drawing/2014/main" id="{CB44AE81-2866-443A-8436-797C1204332E}"/>
              </a:ext>
            </a:extLst>
          </p:cNvPr>
          <p:cNvSpPr txBox="1"/>
          <p:nvPr/>
        </p:nvSpPr>
        <p:spPr>
          <a:xfrm>
            <a:off x="382588" y="1772816"/>
            <a:ext cx="11426825" cy="1400383"/>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1600" dirty="0"/>
              <a:t>ENTSO-E should provide an </a:t>
            </a:r>
            <a:r>
              <a:rPr lang="en-US" sz="1600" b="1" dirty="0"/>
              <a:t>accompanying timeline </a:t>
            </a:r>
            <a:r>
              <a:rPr lang="en-US" sz="1600" dirty="0"/>
              <a:t>as a means to transparently communicate about the gradual implementation of the ERAA and the commitments ENTSO-E is willing to take with regard to the timing of the different implementation steps.</a:t>
            </a:r>
          </a:p>
          <a:p>
            <a:pPr marL="285750" indent="-285750">
              <a:spcAft>
                <a:spcPts val="600"/>
              </a:spcAft>
              <a:buFont typeface="Arial" panose="020B0604020202020204" pitchFamily="34" charset="0"/>
              <a:buChar char="•"/>
            </a:pPr>
            <a:r>
              <a:rPr lang="en-US" sz="1600" dirty="0"/>
              <a:t>Such a timeline would be considered useful to </a:t>
            </a:r>
            <a:r>
              <a:rPr lang="en-US" sz="1600" b="1" dirty="0"/>
              <a:t>complement Article 9 </a:t>
            </a:r>
            <a:r>
              <a:rPr lang="en-US" sz="1600" dirty="0"/>
              <a:t>of the methodology on the envisaged adequacy assessment process.</a:t>
            </a:r>
          </a:p>
        </p:txBody>
      </p:sp>
      <p:sp>
        <p:nvSpPr>
          <p:cNvPr id="5" name="Tekstvak 4">
            <a:extLst>
              <a:ext uri="{FF2B5EF4-FFF2-40B4-BE49-F238E27FC236}">
                <a16:creationId xmlns:a16="http://schemas.microsoft.com/office/drawing/2014/main" id="{9B309011-FEC3-4F3A-BA1E-A887EFFB88C9}"/>
              </a:ext>
            </a:extLst>
          </p:cNvPr>
          <p:cNvSpPr txBox="1"/>
          <p:nvPr/>
        </p:nvSpPr>
        <p:spPr>
          <a:xfrm>
            <a:off x="382587" y="3854877"/>
            <a:ext cx="11426825" cy="1800493"/>
          </a:xfrm>
          <a:prstGeom prst="rect">
            <a:avLst/>
          </a:prstGeom>
          <a:noFill/>
        </p:spPr>
        <p:txBody>
          <a:bodyPr wrap="square" rtlCol="0">
            <a:spAutoFit/>
          </a:bodyPr>
          <a:lstStyle/>
          <a:p>
            <a:pPr>
              <a:spcAft>
                <a:spcPts val="600"/>
              </a:spcAft>
            </a:pPr>
            <a:r>
              <a:rPr lang="en-US" sz="1600" dirty="0">
                <a:solidFill>
                  <a:schemeClr val="accent6">
                    <a:lumMod val="75000"/>
                  </a:schemeClr>
                </a:solidFill>
              </a:rPr>
              <a:t>ENTSO-E acknowledges the need for an implementation roadmap:</a:t>
            </a:r>
          </a:p>
          <a:p>
            <a:pPr marL="285750" indent="-285750">
              <a:spcAft>
                <a:spcPts val="600"/>
              </a:spcAft>
              <a:buFont typeface="Arial" panose="020B0604020202020204" pitchFamily="34" charset="0"/>
              <a:buChar char="•"/>
            </a:pPr>
            <a:r>
              <a:rPr lang="en-US" sz="1600" dirty="0">
                <a:solidFill>
                  <a:schemeClr val="accent6">
                    <a:lumMod val="75000"/>
                  </a:schemeClr>
                </a:solidFill>
              </a:rPr>
              <a:t>ENTSO-E is planning to </a:t>
            </a:r>
            <a:r>
              <a:rPr lang="en-US" sz="1600" b="1" dirty="0">
                <a:solidFill>
                  <a:schemeClr val="accent6">
                    <a:lumMod val="75000"/>
                  </a:schemeClr>
                </a:solidFill>
              </a:rPr>
              <a:t>publish a roadmap on its website</a:t>
            </a:r>
            <a:r>
              <a:rPr lang="en-US" sz="1600" dirty="0">
                <a:solidFill>
                  <a:schemeClr val="accent6">
                    <a:lumMod val="75000"/>
                  </a:schemeClr>
                </a:solidFill>
              </a:rPr>
              <a:t>. </a:t>
            </a:r>
          </a:p>
          <a:p>
            <a:pPr marL="285750" indent="-285750">
              <a:spcAft>
                <a:spcPts val="600"/>
              </a:spcAft>
              <a:buFont typeface="Arial" panose="020B0604020202020204" pitchFamily="34" charset="0"/>
              <a:buChar char="•"/>
            </a:pPr>
            <a:r>
              <a:rPr lang="en-US" sz="1600" dirty="0">
                <a:solidFill>
                  <a:schemeClr val="accent6">
                    <a:lumMod val="75000"/>
                  </a:schemeClr>
                </a:solidFill>
              </a:rPr>
              <a:t>This roadmap </a:t>
            </a:r>
            <a:r>
              <a:rPr lang="en-US" sz="1600" b="1" dirty="0">
                <a:solidFill>
                  <a:schemeClr val="accent6">
                    <a:lumMod val="75000"/>
                  </a:schemeClr>
                </a:solidFill>
              </a:rPr>
              <a:t>might be updated during the implementation phase </a:t>
            </a:r>
            <a:r>
              <a:rPr lang="en-US" sz="1600" dirty="0">
                <a:solidFill>
                  <a:schemeClr val="accent6">
                    <a:lumMod val="75000"/>
                  </a:schemeClr>
                </a:solidFill>
              </a:rPr>
              <a:t>due to the additional complexity of some features of the ERAA methodology, based on the experience gained from internal exercises and proof-of-concepts. </a:t>
            </a:r>
          </a:p>
          <a:p>
            <a:pPr marL="285750" indent="-285750">
              <a:spcAft>
                <a:spcPts val="600"/>
              </a:spcAft>
              <a:buFont typeface="Arial" panose="020B0604020202020204" pitchFamily="34" charset="0"/>
              <a:buChar char="•"/>
            </a:pPr>
            <a:r>
              <a:rPr lang="en-US" sz="1600" dirty="0">
                <a:solidFill>
                  <a:schemeClr val="accent6">
                    <a:lumMod val="75000"/>
                  </a:schemeClr>
                </a:solidFill>
              </a:rPr>
              <a:t>We also plan to </a:t>
            </a:r>
            <a:r>
              <a:rPr lang="en-US" sz="1600" b="1" dirty="0">
                <a:solidFill>
                  <a:schemeClr val="accent6">
                    <a:lumMod val="75000"/>
                  </a:schemeClr>
                </a:solidFill>
              </a:rPr>
              <a:t>inform stakeholders about the implementation status of the ERAA methodology</a:t>
            </a:r>
            <a:r>
              <a:rPr lang="en-US" sz="1600" dirty="0">
                <a:solidFill>
                  <a:schemeClr val="accent6">
                    <a:lumMod val="75000"/>
                  </a:schemeClr>
                </a:solidFill>
              </a:rPr>
              <a:t> in each ERAA report.</a:t>
            </a:r>
          </a:p>
        </p:txBody>
      </p:sp>
      <p:sp>
        <p:nvSpPr>
          <p:cNvPr id="8" name="Rechthoek 7">
            <a:extLst>
              <a:ext uri="{FF2B5EF4-FFF2-40B4-BE49-F238E27FC236}">
                <a16:creationId xmlns:a16="http://schemas.microsoft.com/office/drawing/2014/main" id="{85945CAC-3F1B-4441-802B-F641D314390E}"/>
              </a:ext>
            </a:extLst>
          </p:cNvPr>
          <p:cNvSpPr/>
          <p:nvPr/>
        </p:nvSpPr>
        <p:spPr>
          <a:xfrm>
            <a:off x="406050" y="1350187"/>
            <a:ext cx="5220000"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Stakeholders’ comment</a:t>
            </a:r>
            <a:endParaRPr lang="en-BE" b="1" dirty="0">
              <a:solidFill>
                <a:schemeClr val="bg1"/>
              </a:solidFill>
            </a:endParaRPr>
          </a:p>
        </p:txBody>
      </p:sp>
      <p:sp>
        <p:nvSpPr>
          <p:cNvPr id="9" name="Rechthoek 8">
            <a:extLst>
              <a:ext uri="{FF2B5EF4-FFF2-40B4-BE49-F238E27FC236}">
                <a16:creationId xmlns:a16="http://schemas.microsoft.com/office/drawing/2014/main" id="{4963A856-39C4-4CB0-9985-4CDC4BA17A77}"/>
              </a:ext>
            </a:extLst>
          </p:cNvPr>
          <p:cNvSpPr/>
          <p:nvPr/>
        </p:nvSpPr>
        <p:spPr>
          <a:xfrm>
            <a:off x="414337" y="3429000"/>
            <a:ext cx="5220000"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ENTSO-E position</a:t>
            </a:r>
            <a:endParaRPr lang="en-BE" b="1" dirty="0">
              <a:solidFill>
                <a:schemeClr val="bg1"/>
              </a:solidFill>
            </a:endParaRPr>
          </a:p>
        </p:txBody>
      </p:sp>
      <p:sp>
        <p:nvSpPr>
          <p:cNvPr id="10" name="Freeform 50336">
            <a:extLst>
              <a:ext uri="{FF2B5EF4-FFF2-40B4-BE49-F238E27FC236}">
                <a16:creationId xmlns:a16="http://schemas.microsoft.com/office/drawing/2014/main" id="{7B0440EE-E73D-46A4-A5E1-C203ED3F59BA}"/>
              </a:ext>
            </a:extLst>
          </p:cNvPr>
          <p:cNvSpPr>
            <a:spLocks noEditPoints="1"/>
          </p:cNvSpPr>
          <p:nvPr/>
        </p:nvSpPr>
        <p:spPr bwMode="auto">
          <a:xfrm>
            <a:off x="10992544" y="332656"/>
            <a:ext cx="697143" cy="547449"/>
          </a:xfrm>
          <a:custGeom>
            <a:avLst/>
            <a:gdLst>
              <a:gd name="T0" fmla="*/ 124 w 258"/>
              <a:gd name="T1" fmla="*/ 115 h 202"/>
              <a:gd name="T2" fmla="*/ 87 w 258"/>
              <a:gd name="T3" fmla="*/ 87 h 202"/>
              <a:gd name="T4" fmla="*/ 69 w 258"/>
              <a:gd name="T5" fmla="*/ 115 h 202"/>
              <a:gd name="T6" fmla="*/ 87 w 258"/>
              <a:gd name="T7" fmla="*/ 124 h 202"/>
              <a:gd name="T8" fmla="*/ 87 w 258"/>
              <a:gd name="T9" fmla="*/ 124 h 202"/>
              <a:gd name="T10" fmla="*/ 156 w 258"/>
              <a:gd name="T11" fmla="*/ 67 h 202"/>
              <a:gd name="T12" fmla="*/ 120 w 258"/>
              <a:gd name="T13" fmla="*/ 58 h 202"/>
              <a:gd name="T14" fmla="*/ 87 w 258"/>
              <a:gd name="T15" fmla="*/ 27 h 202"/>
              <a:gd name="T16" fmla="*/ 55 w 258"/>
              <a:gd name="T17" fmla="*/ 58 h 202"/>
              <a:gd name="T18" fmla="*/ 18 w 258"/>
              <a:gd name="T19" fmla="*/ 67 h 202"/>
              <a:gd name="T20" fmla="*/ 0 w 258"/>
              <a:gd name="T21" fmla="*/ 104 h 202"/>
              <a:gd name="T22" fmla="*/ 24 w 258"/>
              <a:gd name="T23" fmla="*/ 132 h 202"/>
              <a:gd name="T24" fmla="*/ 33 w 258"/>
              <a:gd name="T25" fmla="*/ 184 h 202"/>
              <a:gd name="T26" fmla="*/ 73 w 258"/>
              <a:gd name="T27" fmla="*/ 198 h 202"/>
              <a:gd name="T28" fmla="*/ 102 w 258"/>
              <a:gd name="T29" fmla="*/ 198 h 202"/>
              <a:gd name="T30" fmla="*/ 141 w 258"/>
              <a:gd name="T31" fmla="*/ 184 h 202"/>
              <a:gd name="T32" fmla="*/ 151 w 258"/>
              <a:gd name="T33" fmla="*/ 132 h 202"/>
              <a:gd name="T34" fmla="*/ 174 w 258"/>
              <a:gd name="T35" fmla="*/ 104 h 202"/>
              <a:gd name="T36" fmla="*/ 142 w 258"/>
              <a:gd name="T37" fmla="*/ 127 h 202"/>
              <a:gd name="T38" fmla="*/ 138 w 258"/>
              <a:gd name="T39" fmla="*/ 174 h 202"/>
              <a:gd name="T40" fmla="*/ 96 w 258"/>
              <a:gd name="T41" fmla="*/ 174 h 202"/>
              <a:gd name="T42" fmla="*/ 79 w 258"/>
              <a:gd name="T43" fmla="*/ 174 h 202"/>
              <a:gd name="T44" fmla="*/ 36 w 258"/>
              <a:gd name="T45" fmla="*/ 174 h 202"/>
              <a:gd name="T46" fmla="*/ 32 w 258"/>
              <a:gd name="T47" fmla="*/ 127 h 202"/>
              <a:gd name="T48" fmla="*/ 9 w 258"/>
              <a:gd name="T49" fmla="*/ 109 h 202"/>
              <a:gd name="T50" fmla="*/ 39 w 258"/>
              <a:gd name="T51" fmla="*/ 79 h 202"/>
              <a:gd name="T52" fmla="*/ 57 w 258"/>
              <a:gd name="T53" fmla="*/ 67 h 202"/>
              <a:gd name="T54" fmla="*/ 87 w 258"/>
              <a:gd name="T55" fmla="*/ 37 h 202"/>
              <a:gd name="T56" fmla="*/ 118 w 258"/>
              <a:gd name="T57" fmla="*/ 67 h 202"/>
              <a:gd name="T58" fmla="*/ 135 w 258"/>
              <a:gd name="T59" fmla="*/ 79 h 202"/>
              <a:gd name="T60" fmla="*/ 165 w 258"/>
              <a:gd name="T61" fmla="*/ 109 h 202"/>
              <a:gd name="T62" fmla="*/ 244 w 258"/>
              <a:gd name="T63" fmla="*/ 55 h 202"/>
              <a:gd name="T64" fmla="*/ 254 w 258"/>
              <a:gd name="T65" fmla="*/ 28 h 202"/>
              <a:gd name="T66" fmla="*/ 220 w 258"/>
              <a:gd name="T67" fmla="*/ 21 h 202"/>
              <a:gd name="T68" fmla="*/ 199 w 258"/>
              <a:gd name="T69" fmla="*/ 1 h 202"/>
              <a:gd name="T70" fmla="*/ 170 w 258"/>
              <a:gd name="T71" fmla="*/ 20 h 202"/>
              <a:gd name="T72" fmla="*/ 158 w 258"/>
              <a:gd name="T73" fmla="*/ 40 h 202"/>
              <a:gd name="T74" fmla="*/ 158 w 258"/>
              <a:gd name="T75" fmla="*/ 70 h 202"/>
              <a:gd name="T76" fmla="*/ 170 w 258"/>
              <a:gd name="T77" fmla="*/ 90 h 202"/>
              <a:gd name="T78" fmla="*/ 199 w 258"/>
              <a:gd name="T79" fmla="*/ 110 h 202"/>
              <a:gd name="T80" fmla="*/ 220 w 258"/>
              <a:gd name="T81" fmla="*/ 89 h 202"/>
              <a:gd name="T82" fmla="*/ 254 w 258"/>
              <a:gd name="T83" fmla="*/ 82 h 202"/>
              <a:gd name="T84" fmla="*/ 246 w 258"/>
              <a:gd name="T85" fmla="*/ 78 h 202"/>
              <a:gd name="T86" fmla="*/ 214 w 258"/>
              <a:gd name="T87" fmla="*/ 82 h 202"/>
              <a:gd name="T88" fmla="*/ 204 w 258"/>
              <a:gd name="T89" fmla="*/ 101 h 202"/>
              <a:gd name="T90" fmla="*/ 182 w 258"/>
              <a:gd name="T91" fmla="*/ 74 h 202"/>
              <a:gd name="T92" fmla="*/ 178 w 258"/>
              <a:gd name="T93" fmla="*/ 67 h 202"/>
              <a:gd name="T94" fmla="*/ 178 w 258"/>
              <a:gd name="T95" fmla="*/ 43 h 202"/>
              <a:gd name="T96" fmla="*/ 182 w 258"/>
              <a:gd name="T97" fmla="*/ 36 h 202"/>
              <a:gd name="T98" fmla="*/ 204 w 258"/>
              <a:gd name="T99" fmla="*/ 9 h 202"/>
              <a:gd name="T100" fmla="*/ 214 w 258"/>
              <a:gd name="T101" fmla="*/ 29 h 202"/>
              <a:gd name="T102" fmla="*/ 246 w 258"/>
              <a:gd name="T103" fmla="*/ 32 h 202"/>
              <a:gd name="T104" fmla="*/ 234 w 258"/>
              <a:gd name="T105" fmla="*/ 55 h 202"/>
              <a:gd name="T106" fmla="*/ 246 w 258"/>
              <a:gd name="T107" fmla="*/ 78 h 202"/>
              <a:gd name="T108" fmla="*/ 221 w 258"/>
              <a:gd name="T109" fmla="*/ 55 h 202"/>
              <a:gd name="T110" fmla="*/ 207 w 258"/>
              <a:gd name="T111" fmla="*/ 50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58" h="202">
                <a:moveTo>
                  <a:pt x="87" y="78"/>
                </a:moveTo>
                <a:cubicBezTo>
                  <a:pt x="67" y="78"/>
                  <a:pt x="50" y="94"/>
                  <a:pt x="50" y="115"/>
                </a:cubicBezTo>
                <a:cubicBezTo>
                  <a:pt x="50" y="135"/>
                  <a:pt x="67" y="152"/>
                  <a:pt x="87" y="152"/>
                </a:cubicBezTo>
                <a:cubicBezTo>
                  <a:pt x="107" y="152"/>
                  <a:pt x="124" y="135"/>
                  <a:pt x="124" y="115"/>
                </a:cubicBezTo>
                <a:cubicBezTo>
                  <a:pt x="124" y="94"/>
                  <a:pt x="107" y="78"/>
                  <a:pt x="87" y="78"/>
                </a:cubicBezTo>
                <a:close/>
                <a:moveTo>
                  <a:pt x="87" y="142"/>
                </a:moveTo>
                <a:cubicBezTo>
                  <a:pt x="72" y="142"/>
                  <a:pt x="60" y="130"/>
                  <a:pt x="60" y="115"/>
                </a:cubicBezTo>
                <a:cubicBezTo>
                  <a:pt x="60" y="100"/>
                  <a:pt x="72" y="87"/>
                  <a:pt x="87" y="87"/>
                </a:cubicBezTo>
                <a:cubicBezTo>
                  <a:pt x="102" y="87"/>
                  <a:pt x="115" y="100"/>
                  <a:pt x="115" y="115"/>
                </a:cubicBezTo>
                <a:cubicBezTo>
                  <a:pt x="115" y="130"/>
                  <a:pt x="102" y="142"/>
                  <a:pt x="87" y="142"/>
                </a:cubicBezTo>
                <a:close/>
                <a:moveTo>
                  <a:pt x="87" y="96"/>
                </a:moveTo>
                <a:cubicBezTo>
                  <a:pt x="77" y="96"/>
                  <a:pt x="69" y="105"/>
                  <a:pt x="69" y="115"/>
                </a:cubicBezTo>
                <a:cubicBezTo>
                  <a:pt x="69" y="125"/>
                  <a:pt x="77" y="133"/>
                  <a:pt x="87" y="133"/>
                </a:cubicBezTo>
                <a:cubicBezTo>
                  <a:pt x="97" y="133"/>
                  <a:pt x="106" y="125"/>
                  <a:pt x="106" y="115"/>
                </a:cubicBezTo>
                <a:cubicBezTo>
                  <a:pt x="106" y="105"/>
                  <a:pt x="97" y="96"/>
                  <a:pt x="87" y="96"/>
                </a:cubicBezTo>
                <a:close/>
                <a:moveTo>
                  <a:pt x="87" y="124"/>
                </a:moveTo>
                <a:cubicBezTo>
                  <a:pt x="82" y="124"/>
                  <a:pt x="78" y="120"/>
                  <a:pt x="78" y="115"/>
                </a:cubicBezTo>
                <a:cubicBezTo>
                  <a:pt x="78" y="110"/>
                  <a:pt x="82" y="106"/>
                  <a:pt x="87" y="106"/>
                </a:cubicBezTo>
                <a:cubicBezTo>
                  <a:pt x="92" y="106"/>
                  <a:pt x="96" y="110"/>
                  <a:pt x="96" y="115"/>
                </a:cubicBezTo>
                <a:cubicBezTo>
                  <a:pt x="96" y="120"/>
                  <a:pt x="92" y="124"/>
                  <a:pt x="87" y="124"/>
                </a:cubicBezTo>
                <a:close/>
                <a:moveTo>
                  <a:pt x="170" y="100"/>
                </a:moveTo>
                <a:cubicBezTo>
                  <a:pt x="151" y="97"/>
                  <a:pt x="151" y="97"/>
                  <a:pt x="151" y="97"/>
                </a:cubicBezTo>
                <a:cubicBezTo>
                  <a:pt x="149" y="92"/>
                  <a:pt x="147" y="87"/>
                  <a:pt x="144" y="82"/>
                </a:cubicBezTo>
                <a:cubicBezTo>
                  <a:pt x="156" y="67"/>
                  <a:pt x="156" y="67"/>
                  <a:pt x="156" y="67"/>
                </a:cubicBezTo>
                <a:cubicBezTo>
                  <a:pt x="157" y="65"/>
                  <a:pt x="157" y="63"/>
                  <a:pt x="156" y="61"/>
                </a:cubicBezTo>
                <a:cubicBezTo>
                  <a:pt x="152" y="55"/>
                  <a:pt x="147" y="50"/>
                  <a:pt x="141" y="46"/>
                </a:cubicBezTo>
                <a:cubicBezTo>
                  <a:pt x="139" y="45"/>
                  <a:pt x="137" y="45"/>
                  <a:pt x="135" y="46"/>
                </a:cubicBezTo>
                <a:cubicBezTo>
                  <a:pt x="120" y="58"/>
                  <a:pt x="120" y="58"/>
                  <a:pt x="120" y="58"/>
                </a:cubicBezTo>
                <a:cubicBezTo>
                  <a:pt x="115" y="55"/>
                  <a:pt x="110" y="53"/>
                  <a:pt x="105" y="51"/>
                </a:cubicBezTo>
                <a:cubicBezTo>
                  <a:pt x="102" y="32"/>
                  <a:pt x="102" y="32"/>
                  <a:pt x="102" y="32"/>
                </a:cubicBezTo>
                <a:cubicBezTo>
                  <a:pt x="101" y="30"/>
                  <a:pt x="100" y="28"/>
                  <a:pt x="98" y="28"/>
                </a:cubicBezTo>
                <a:cubicBezTo>
                  <a:pt x="94" y="28"/>
                  <a:pt x="91" y="27"/>
                  <a:pt x="87" y="27"/>
                </a:cubicBezTo>
                <a:cubicBezTo>
                  <a:pt x="84" y="27"/>
                  <a:pt x="80" y="28"/>
                  <a:pt x="77" y="28"/>
                </a:cubicBezTo>
                <a:cubicBezTo>
                  <a:pt x="75" y="28"/>
                  <a:pt x="73" y="30"/>
                  <a:pt x="73" y="32"/>
                </a:cubicBezTo>
                <a:cubicBezTo>
                  <a:pt x="70" y="51"/>
                  <a:pt x="70" y="51"/>
                  <a:pt x="70" y="51"/>
                </a:cubicBezTo>
                <a:cubicBezTo>
                  <a:pt x="64" y="53"/>
                  <a:pt x="59" y="55"/>
                  <a:pt x="55" y="58"/>
                </a:cubicBezTo>
                <a:cubicBezTo>
                  <a:pt x="39" y="46"/>
                  <a:pt x="39" y="46"/>
                  <a:pt x="39" y="46"/>
                </a:cubicBezTo>
                <a:cubicBezTo>
                  <a:pt x="37" y="45"/>
                  <a:pt x="35" y="45"/>
                  <a:pt x="33" y="46"/>
                </a:cubicBezTo>
                <a:cubicBezTo>
                  <a:pt x="28" y="50"/>
                  <a:pt x="23" y="55"/>
                  <a:pt x="18" y="61"/>
                </a:cubicBezTo>
                <a:cubicBezTo>
                  <a:pt x="17" y="63"/>
                  <a:pt x="17" y="65"/>
                  <a:pt x="18" y="67"/>
                </a:cubicBezTo>
                <a:cubicBezTo>
                  <a:pt x="30" y="82"/>
                  <a:pt x="30" y="82"/>
                  <a:pt x="30" y="82"/>
                </a:cubicBezTo>
                <a:cubicBezTo>
                  <a:pt x="27" y="87"/>
                  <a:pt x="25" y="92"/>
                  <a:pt x="24" y="97"/>
                </a:cubicBezTo>
                <a:cubicBezTo>
                  <a:pt x="4" y="100"/>
                  <a:pt x="4" y="100"/>
                  <a:pt x="4" y="100"/>
                </a:cubicBezTo>
                <a:cubicBezTo>
                  <a:pt x="2" y="101"/>
                  <a:pt x="1" y="102"/>
                  <a:pt x="0" y="104"/>
                </a:cubicBezTo>
                <a:cubicBezTo>
                  <a:pt x="0" y="108"/>
                  <a:pt x="0" y="111"/>
                  <a:pt x="0" y="115"/>
                </a:cubicBezTo>
                <a:cubicBezTo>
                  <a:pt x="0" y="118"/>
                  <a:pt x="0" y="122"/>
                  <a:pt x="0" y="125"/>
                </a:cubicBezTo>
                <a:cubicBezTo>
                  <a:pt x="1" y="127"/>
                  <a:pt x="2" y="129"/>
                  <a:pt x="4" y="129"/>
                </a:cubicBezTo>
                <a:cubicBezTo>
                  <a:pt x="24" y="132"/>
                  <a:pt x="24" y="132"/>
                  <a:pt x="24" y="132"/>
                </a:cubicBezTo>
                <a:cubicBezTo>
                  <a:pt x="25" y="138"/>
                  <a:pt x="27" y="143"/>
                  <a:pt x="30" y="147"/>
                </a:cubicBezTo>
                <a:cubicBezTo>
                  <a:pt x="18" y="163"/>
                  <a:pt x="18" y="163"/>
                  <a:pt x="18" y="163"/>
                </a:cubicBezTo>
                <a:cubicBezTo>
                  <a:pt x="17" y="165"/>
                  <a:pt x="17" y="167"/>
                  <a:pt x="18" y="169"/>
                </a:cubicBezTo>
                <a:cubicBezTo>
                  <a:pt x="23" y="174"/>
                  <a:pt x="28" y="179"/>
                  <a:pt x="33" y="184"/>
                </a:cubicBezTo>
                <a:cubicBezTo>
                  <a:pt x="35" y="185"/>
                  <a:pt x="37" y="185"/>
                  <a:pt x="39" y="184"/>
                </a:cubicBezTo>
                <a:cubicBezTo>
                  <a:pt x="55" y="172"/>
                  <a:pt x="55" y="172"/>
                  <a:pt x="55" y="172"/>
                </a:cubicBezTo>
                <a:cubicBezTo>
                  <a:pt x="59" y="175"/>
                  <a:pt x="64" y="177"/>
                  <a:pt x="70" y="178"/>
                </a:cubicBezTo>
                <a:cubicBezTo>
                  <a:pt x="73" y="198"/>
                  <a:pt x="73" y="198"/>
                  <a:pt x="73" y="198"/>
                </a:cubicBezTo>
                <a:cubicBezTo>
                  <a:pt x="73" y="200"/>
                  <a:pt x="75" y="201"/>
                  <a:pt x="77" y="201"/>
                </a:cubicBezTo>
                <a:cubicBezTo>
                  <a:pt x="80" y="202"/>
                  <a:pt x="84" y="202"/>
                  <a:pt x="87" y="202"/>
                </a:cubicBezTo>
                <a:cubicBezTo>
                  <a:pt x="91" y="202"/>
                  <a:pt x="94" y="202"/>
                  <a:pt x="98" y="201"/>
                </a:cubicBezTo>
                <a:cubicBezTo>
                  <a:pt x="100" y="201"/>
                  <a:pt x="101" y="200"/>
                  <a:pt x="102" y="198"/>
                </a:cubicBezTo>
                <a:cubicBezTo>
                  <a:pt x="105" y="178"/>
                  <a:pt x="105" y="178"/>
                  <a:pt x="105" y="178"/>
                </a:cubicBezTo>
                <a:cubicBezTo>
                  <a:pt x="110" y="177"/>
                  <a:pt x="115" y="175"/>
                  <a:pt x="120" y="172"/>
                </a:cubicBezTo>
                <a:cubicBezTo>
                  <a:pt x="135" y="184"/>
                  <a:pt x="135" y="184"/>
                  <a:pt x="135" y="184"/>
                </a:cubicBezTo>
                <a:cubicBezTo>
                  <a:pt x="137" y="185"/>
                  <a:pt x="139" y="185"/>
                  <a:pt x="141" y="184"/>
                </a:cubicBezTo>
                <a:cubicBezTo>
                  <a:pt x="147" y="179"/>
                  <a:pt x="152" y="174"/>
                  <a:pt x="156" y="169"/>
                </a:cubicBezTo>
                <a:cubicBezTo>
                  <a:pt x="157" y="167"/>
                  <a:pt x="157" y="165"/>
                  <a:pt x="156" y="163"/>
                </a:cubicBezTo>
                <a:cubicBezTo>
                  <a:pt x="144" y="147"/>
                  <a:pt x="144" y="147"/>
                  <a:pt x="144" y="147"/>
                </a:cubicBezTo>
                <a:cubicBezTo>
                  <a:pt x="147" y="143"/>
                  <a:pt x="149" y="138"/>
                  <a:pt x="151" y="132"/>
                </a:cubicBezTo>
                <a:cubicBezTo>
                  <a:pt x="170" y="129"/>
                  <a:pt x="170" y="129"/>
                  <a:pt x="170" y="129"/>
                </a:cubicBezTo>
                <a:cubicBezTo>
                  <a:pt x="172" y="129"/>
                  <a:pt x="174" y="127"/>
                  <a:pt x="174" y="125"/>
                </a:cubicBezTo>
                <a:cubicBezTo>
                  <a:pt x="174" y="122"/>
                  <a:pt x="175" y="118"/>
                  <a:pt x="175" y="115"/>
                </a:cubicBezTo>
                <a:cubicBezTo>
                  <a:pt x="175" y="111"/>
                  <a:pt x="174" y="108"/>
                  <a:pt x="174" y="104"/>
                </a:cubicBezTo>
                <a:cubicBezTo>
                  <a:pt x="174" y="102"/>
                  <a:pt x="172" y="101"/>
                  <a:pt x="170" y="100"/>
                </a:cubicBezTo>
                <a:close/>
                <a:moveTo>
                  <a:pt x="165" y="121"/>
                </a:moveTo>
                <a:cubicBezTo>
                  <a:pt x="146" y="123"/>
                  <a:pt x="146" y="123"/>
                  <a:pt x="146" y="123"/>
                </a:cubicBezTo>
                <a:cubicBezTo>
                  <a:pt x="144" y="124"/>
                  <a:pt x="143" y="125"/>
                  <a:pt x="142" y="127"/>
                </a:cubicBezTo>
                <a:cubicBezTo>
                  <a:pt x="141" y="134"/>
                  <a:pt x="138" y="140"/>
                  <a:pt x="135" y="145"/>
                </a:cubicBezTo>
                <a:cubicBezTo>
                  <a:pt x="134" y="147"/>
                  <a:pt x="134" y="149"/>
                  <a:pt x="135" y="150"/>
                </a:cubicBezTo>
                <a:cubicBezTo>
                  <a:pt x="147" y="166"/>
                  <a:pt x="147" y="166"/>
                  <a:pt x="147" y="166"/>
                </a:cubicBezTo>
                <a:cubicBezTo>
                  <a:pt x="144" y="169"/>
                  <a:pt x="141" y="172"/>
                  <a:pt x="138" y="174"/>
                </a:cubicBezTo>
                <a:cubicBezTo>
                  <a:pt x="123" y="163"/>
                  <a:pt x="123" y="163"/>
                  <a:pt x="123" y="163"/>
                </a:cubicBezTo>
                <a:cubicBezTo>
                  <a:pt x="121" y="162"/>
                  <a:pt x="119" y="161"/>
                  <a:pt x="118" y="162"/>
                </a:cubicBezTo>
                <a:cubicBezTo>
                  <a:pt x="112" y="166"/>
                  <a:pt x="106" y="169"/>
                  <a:pt x="99" y="170"/>
                </a:cubicBezTo>
                <a:cubicBezTo>
                  <a:pt x="98" y="170"/>
                  <a:pt x="96" y="172"/>
                  <a:pt x="96" y="174"/>
                </a:cubicBezTo>
                <a:cubicBezTo>
                  <a:pt x="93" y="193"/>
                  <a:pt x="93" y="193"/>
                  <a:pt x="93" y="193"/>
                </a:cubicBezTo>
                <a:cubicBezTo>
                  <a:pt x="91" y="193"/>
                  <a:pt x="89" y="193"/>
                  <a:pt x="87" y="193"/>
                </a:cubicBezTo>
                <a:cubicBezTo>
                  <a:pt x="85" y="193"/>
                  <a:pt x="83" y="193"/>
                  <a:pt x="81" y="193"/>
                </a:cubicBezTo>
                <a:cubicBezTo>
                  <a:pt x="79" y="174"/>
                  <a:pt x="79" y="174"/>
                  <a:pt x="79" y="174"/>
                </a:cubicBezTo>
                <a:cubicBezTo>
                  <a:pt x="78" y="172"/>
                  <a:pt x="77" y="170"/>
                  <a:pt x="75" y="170"/>
                </a:cubicBezTo>
                <a:cubicBezTo>
                  <a:pt x="68" y="169"/>
                  <a:pt x="62" y="166"/>
                  <a:pt x="57" y="162"/>
                </a:cubicBezTo>
                <a:cubicBezTo>
                  <a:pt x="55" y="161"/>
                  <a:pt x="53" y="162"/>
                  <a:pt x="52" y="163"/>
                </a:cubicBezTo>
                <a:cubicBezTo>
                  <a:pt x="36" y="174"/>
                  <a:pt x="36" y="174"/>
                  <a:pt x="36" y="174"/>
                </a:cubicBezTo>
                <a:cubicBezTo>
                  <a:pt x="33" y="172"/>
                  <a:pt x="30" y="169"/>
                  <a:pt x="28" y="166"/>
                </a:cubicBezTo>
                <a:cubicBezTo>
                  <a:pt x="39" y="150"/>
                  <a:pt x="39" y="150"/>
                  <a:pt x="39" y="150"/>
                </a:cubicBezTo>
                <a:cubicBezTo>
                  <a:pt x="40" y="149"/>
                  <a:pt x="41" y="147"/>
                  <a:pt x="39" y="145"/>
                </a:cubicBezTo>
                <a:cubicBezTo>
                  <a:pt x="36" y="140"/>
                  <a:pt x="33" y="134"/>
                  <a:pt x="32" y="127"/>
                </a:cubicBezTo>
                <a:cubicBezTo>
                  <a:pt x="32" y="125"/>
                  <a:pt x="30" y="124"/>
                  <a:pt x="28" y="123"/>
                </a:cubicBezTo>
                <a:cubicBezTo>
                  <a:pt x="9" y="121"/>
                  <a:pt x="9" y="121"/>
                  <a:pt x="9" y="121"/>
                </a:cubicBezTo>
                <a:cubicBezTo>
                  <a:pt x="9" y="119"/>
                  <a:pt x="9" y="117"/>
                  <a:pt x="9" y="115"/>
                </a:cubicBezTo>
                <a:cubicBezTo>
                  <a:pt x="9" y="113"/>
                  <a:pt x="9" y="111"/>
                  <a:pt x="9" y="109"/>
                </a:cubicBezTo>
                <a:cubicBezTo>
                  <a:pt x="28" y="106"/>
                  <a:pt x="28" y="106"/>
                  <a:pt x="28" y="106"/>
                </a:cubicBezTo>
                <a:cubicBezTo>
                  <a:pt x="30" y="106"/>
                  <a:pt x="32" y="104"/>
                  <a:pt x="32" y="103"/>
                </a:cubicBezTo>
                <a:cubicBezTo>
                  <a:pt x="33" y="96"/>
                  <a:pt x="36" y="90"/>
                  <a:pt x="39" y="84"/>
                </a:cubicBezTo>
                <a:cubicBezTo>
                  <a:pt x="41" y="83"/>
                  <a:pt x="40" y="81"/>
                  <a:pt x="39" y="79"/>
                </a:cubicBezTo>
                <a:cubicBezTo>
                  <a:pt x="28" y="64"/>
                  <a:pt x="28" y="64"/>
                  <a:pt x="28" y="64"/>
                </a:cubicBezTo>
                <a:cubicBezTo>
                  <a:pt x="30" y="61"/>
                  <a:pt x="33" y="58"/>
                  <a:pt x="36" y="55"/>
                </a:cubicBezTo>
                <a:cubicBezTo>
                  <a:pt x="52" y="67"/>
                  <a:pt x="52" y="67"/>
                  <a:pt x="52" y="67"/>
                </a:cubicBezTo>
                <a:cubicBezTo>
                  <a:pt x="53" y="68"/>
                  <a:pt x="55" y="68"/>
                  <a:pt x="57" y="67"/>
                </a:cubicBezTo>
                <a:cubicBezTo>
                  <a:pt x="62" y="64"/>
                  <a:pt x="68" y="61"/>
                  <a:pt x="75" y="60"/>
                </a:cubicBezTo>
                <a:cubicBezTo>
                  <a:pt x="77" y="59"/>
                  <a:pt x="78" y="58"/>
                  <a:pt x="79" y="56"/>
                </a:cubicBezTo>
                <a:cubicBezTo>
                  <a:pt x="81" y="37"/>
                  <a:pt x="81" y="37"/>
                  <a:pt x="81" y="37"/>
                </a:cubicBezTo>
                <a:cubicBezTo>
                  <a:pt x="83" y="37"/>
                  <a:pt x="85" y="37"/>
                  <a:pt x="87" y="37"/>
                </a:cubicBezTo>
                <a:cubicBezTo>
                  <a:pt x="89" y="37"/>
                  <a:pt x="91" y="37"/>
                  <a:pt x="93" y="37"/>
                </a:cubicBezTo>
                <a:cubicBezTo>
                  <a:pt x="96" y="56"/>
                  <a:pt x="96" y="56"/>
                  <a:pt x="96" y="56"/>
                </a:cubicBezTo>
                <a:cubicBezTo>
                  <a:pt x="96" y="58"/>
                  <a:pt x="98" y="59"/>
                  <a:pt x="99" y="60"/>
                </a:cubicBezTo>
                <a:cubicBezTo>
                  <a:pt x="106" y="61"/>
                  <a:pt x="112" y="64"/>
                  <a:pt x="118" y="67"/>
                </a:cubicBezTo>
                <a:cubicBezTo>
                  <a:pt x="119" y="68"/>
                  <a:pt x="121" y="68"/>
                  <a:pt x="123" y="67"/>
                </a:cubicBezTo>
                <a:cubicBezTo>
                  <a:pt x="138" y="55"/>
                  <a:pt x="138" y="55"/>
                  <a:pt x="138" y="55"/>
                </a:cubicBezTo>
                <a:cubicBezTo>
                  <a:pt x="141" y="58"/>
                  <a:pt x="144" y="61"/>
                  <a:pt x="147" y="64"/>
                </a:cubicBezTo>
                <a:cubicBezTo>
                  <a:pt x="135" y="79"/>
                  <a:pt x="135" y="79"/>
                  <a:pt x="135" y="79"/>
                </a:cubicBezTo>
                <a:cubicBezTo>
                  <a:pt x="134" y="81"/>
                  <a:pt x="134" y="83"/>
                  <a:pt x="135" y="84"/>
                </a:cubicBezTo>
                <a:cubicBezTo>
                  <a:pt x="138" y="90"/>
                  <a:pt x="141" y="96"/>
                  <a:pt x="142" y="103"/>
                </a:cubicBezTo>
                <a:cubicBezTo>
                  <a:pt x="143" y="104"/>
                  <a:pt x="144" y="106"/>
                  <a:pt x="146" y="106"/>
                </a:cubicBezTo>
                <a:cubicBezTo>
                  <a:pt x="165" y="109"/>
                  <a:pt x="165" y="109"/>
                  <a:pt x="165" y="109"/>
                </a:cubicBezTo>
                <a:cubicBezTo>
                  <a:pt x="165" y="111"/>
                  <a:pt x="165" y="113"/>
                  <a:pt x="165" y="115"/>
                </a:cubicBezTo>
                <a:cubicBezTo>
                  <a:pt x="165" y="117"/>
                  <a:pt x="165" y="119"/>
                  <a:pt x="165" y="121"/>
                </a:cubicBezTo>
                <a:close/>
                <a:moveTo>
                  <a:pt x="243" y="61"/>
                </a:moveTo>
                <a:cubicBezTo>
                  <a:pt x="243" y="59"/>
                  <a:pt x="244" y="57"/>
                  <a:pt x="244" y="55"/>
                </a:cubicBezTo>
                <a:cubicBezTo>
                  <a:pt x="244" y="53"/>
                  <a:pt x="243" y="51"/>
                  <a:pt x="243" y="49"/>
                </a:cubicBezTo>
                <a:cubicBezTo>
                  <a:pt x="255" y="40"/>
                  <a:pt x="255" y="40"/>
                  <a:pt x="255" y="40"/>
                </a:cubicBezTo>
                <a:cubicBezTo>
                  <a:pt x="257" y="39"/>
                  <a:pt x="258" y="37"/>
                  <a:pt x="257" y="35"/>
                </a:cubicBezTo>
                <a:cubicBezTo>
                  <a:pt x="256" y="32"/>
                  <a:pt x="255" y="30"/>
                  <a:pt x="254" y="28"/>
                </a:cubicBezTo>
                <a:cubicBezTo>
                  <a:pt x="252" y="26"/>
                  <a:pt x="251" y="23"/>
                  <a:pt x="249" y="22"/>
                </a:cubicBezTo>
                <a:cubicBezTo>
                  <a:pt x="248" y="20"/>
                  <a:pt x="246" y="19"/>
                  <a:pt x="244" y="20"/>
                </a:cubicBezTo>
                <a:cubicBezTo>
                  <a:pt x="230" y="27"/>
                  <a:pt x="230" y="27"/>
                  <a:pt x="230" y="27"/>
                </a:cubicBezTo>
                <a:cubicBezTo>
                  <a:pt x="227" y="24"/>
                  <a:pt x="224" y="22"/>
                  <a:pt x="220" y="21"/>
                </a:cubicBezTo>
                <a:cubicBezTo>
                  <a:pt x="218" y="5"/>
                  <a:pt x="218" y="5"/>
                  <a:pt x="218" y="5"/>
                </a:cubicBezTo>
                <a:cubicBezTo>
                  <a:pt x="218" y="3"/>
                  <a:pt x="217" y="1"/>
                  <a:pt x="214" y="1"/>
                </a:cubicBezTo>
                <a:cubicBezTo>
                  <a:pt x="212" y="0"/>
                  <a:pt x="209" y="0"/>
                  <a:pt x="207" y="0"/>
                </a:cubicBezTo>
                <a:cubicBezTo>
                  <a:pt x="204" y="0"/>
                  <a:pt x="201" y="0"/>
                  <a:pt x="199" y="1"/>
                </a:cubicBezTo>
                <a:cubicBezTo>
                  <a:pt x="197" y="1"/>
                  <a:pt x="195" y="3"/>
                  <a:pt x="195" y="5"/>
                </a:cubicBezTo>
                <a:cubicBezTo>
                  <a:pt x="194" y="21"/>
                  <a:pt x="194" y="21"/>
                  <a:pt x="194" y="21"/>
                </a:cubicBezTo>
                <a:cubicBezTo>
                  <a:pt x="190" y="22"/>
                  <a:pt x="186" y="24"/>
                  <a:pt x="183" y="27"/>
                </a:cubicBezTo>
                <a:cubicBezTo>
                  <a:pt x="170" y="20"/>
                  <a:pt x="170" y="20"/>
                  <a:pt x="170" y="20"/>
                </a:cubicBezTo>
                <a:cubicBezTo>
                  <a:pt x="168" y="19"/>
                  <a:pt x="165" y="20"/>
                  <a:pt x="164" y="22"/>
                </a:cubicBezTo>
                <a:cubicBezTo>
                  <a:pt x="162" y="23"/>
                  <a:pt x="161" y="26"/>
                  <a:pt x="160" y="28"/>
                </a:cubicBezTo>
                <a:cubicBezTo>
                  <a:pt x="158" y="30"/>
                  <a:pt x="157" y="32"/>
                  <a:pt x="156" y="35"/>
                </a:cubicBezTo>
                <a:cubicBezTo>
                  <a:pt x="156" y="37"/>
                  <a:pt x="156" y="39"/>
                  <a:pt x="158" y="40"/>
                </a:cubicBezTo>
                <a:cubicBezTo>
                  <a:pt x="170" y="49"/>
                  <a:pt x="170" y="49"/>
                  <a:pt x="170" y="49"/>
                </a:cubicBezTo>
                <a:cubicBezTo>
                  <a:pt x="170" y="51"/>
                  <a:pt x="170" y="53"/>
                  <a:pt x="170" y="55"/>
                </a:cubicBezTo>
                <a:cubicBezTo>
                  <a:pt x="170" y="57"/>
                  <a:pt x="170" y="59"/>
                  <a:pt x="170" y="61"/>
                </a:cubicBezTo>
                <a:cubicBezTo>
                  <a:pt x="158" y="70"/>
                  <a:pt x="158" y="70"/>
                  <a:pt x="158" y="70"/>
                </a:cubicBezTo>
                <a:cubicBezTo>
                  <a:pt x="156" y="71"/>
                  <a:pt x="156" y="73"/>
                  <a:pt x="156" y="75"/>
                </a:cubicBezTo>
                <a:cubicBezTo>
                  <a:pt x="157" y="78"/>
                  <a:pt x="158" y="80"/>
                  <a:pt x="160" y="82"/>
                </a:cubicBezTo>
                <a:cubicBezTo>
                  <a:pt x="161" y="84"/>
                  <a:pt x="162" y="87"/>
                  <a:pt x="164" y="88"/>
                </a:cubicBezTo>
                <a:cubicBezTo>
                  <a:pt x="165" y="90"/>
                  <a:pt x="168" y="91"/>
                  <a:pt x="170" y="90"/>
                </a:cubicBezTo>
                <a:cubicBezTo>
                  <a:pt x="183" y="83"/>
                  <a:pt x="183" y="83"/>
                  <a:pt x="183" y="83"/>
                </a:cubicBezTo>
                <a:cubicBezTo>
                  <a:pt x="186" y="86"/>
                  <a:pt x="190" y="88"/>
                  <a:pt x="194" y="89"/>
                </a:cubicBezTo>
                <a:cubicBezTo>
                  <a:pt x="195" y="105"/>
                  <a:pt x="195" y="105"/>
                  <a:pt x="195" y="105"/>
                </a:cubicBezTo>
                <a:cubicBezTo>
                  <a:pt x="195" y="107"/>
                  <a:pt x="197" y="109"/>
                  <a:pt x="199" y="110"/>
                </a:cubicBezTo>
                <a:cubicBezTo>
                  <a:pt x="201" y="110"/>
                  <a:pt x="204" y="110"/>
                  <a:pt x="207" y="110"/>
                </a:cubicBezTo>
                <a:cubicBezTo>
                  <a:pt x="209" y="110"/>
                  <a:pt x="212" y="110"/>
                  <a:pt x="214" y="110"/>
                </a:cubicBezTo>
                <a:cubicBezTo>
                  <a:pt x="217" y="109"/>
                  <a:pt x="218" y="107"/>
                  <a:pt x="218" y="105"/>
                </a:cubicBezTo>
                <a:cubicBezTo>
                  <a:pt x="220" y="89"/>
                  <a:pt x="220" y="89"/>
                  <a:pt x="220" y="89"/>
                </a:cubicBezTo>
                <a:cubicBezTo>
                  <a:pt x="224" y="88"/>
                  <a:pt x="227" y="86"/>
                  <a:pt x="230" y="83"/>
                </a:cubicBezTo>
                <a:cubicBezTo>
                  <a:pt x="244" y="90"/>
                  <a:pt x="244" y="90"/>
                  <a:pt x="244" y="90"/>
                </a:cubicBezTo>
                <a:cubicBezTo>
                  <a:pt x="246" y="91"/>
                  <a:pt x="248" y="90"/>
                  <a:pt x="249" y="88"/>
                </a:cubicBezTo>
                <a:cubicBezTo>
                  <a:pt x="251" y="87"/>
                  <a:pt x="252" y="84"/>
                  <a:pt x="254" y="82"/>
                </a:cubicBezTo>
                <a:cubicBezTo>
                  <a:pt x="255" y="80"/>
                  <a:pt x="256" y="78"/>
                  <a:pt x="257" y="75"/>
                </a:cubicBezTo>
                <a:cubicBezTo>
                  <a:pt x="258" y="73"/>
                  <a:pt x="257" y="71"/>
                  <a:pt x="255" y="70"/>
                </a:cubicBezTo>
                <a:lnTo>
                  <a:pt x="243" y="61"/>
                </a:lnTo>
                <a:close/>
                <a:moveTo>
                  <a:pt x="246" y="78"/>
                </a:moveTo>
                <a:cubicBezTo>
                  <a:pt x="245" y="78"/>
                  <a:pt x="245" y="79"/>
                  <a:pt x="244" y="80"/>
                </a:cubicBezTo>
                <a:cubicBezTo>
                  <a:pt x="231" y="74"/>
                  <a:pt x="231" y="74"/>
                  <a:pt x="231" y="74"/>
                </a:cubicBezTo>
                <a:cubicBezTo>
                  <a:pt x="229" y="73"/>
                  <a:pt x="227" y="73"/>
                  <a:pt x="226" y="75"/>
                </a:cubicBezTo>
                <a:cubicBezTo>
                  <a:pt x="223" y="78"/>
                  <a:pt x="219" y="80"/>
                  <a:pt x="214" y="82"/>
                </a:cubicBezTo>
                <a:cubicBezTo>
                  <a:pt x="213" y="82"/>
                  <a:pt x="211" y="84"/>
                  <a:pt x="211" y="85"/>
                </a:cubicBezTo>
                <a:cubicBezTo>
                  <a:pt x="209" y="101"/>
                  <a:pt x="209" y="101"/>
                  <a:pt x="209" y="101"/>
                </a:cubicBezTo>
                <a:cubicBezTo>
                  <a:pt x="209" y="101"/>
                  <a:pt x="208" y="101"/>
                  <a:pt x="207" y="101"/>
                </a:cubicBezTo>
                <a:cubicBezTo>
                  <a:pt x="206" y="101"/>
                  <a:pt x="205" y="101"/>
                  <a:pt x="204" y="101"/>
                </a:cubicBezTo>
                <a:cubicBezTo>
                  <a:pt x="202" y="85"/>
                  <a:pt x="202" y="85"/>
                  <a:pt x="202" y="85"/>
                </a:cubicBezTo>
                <a:cubicBezTo>
                  <a:pt x="202" y="84"/>
                  <a:pt x="201" y="82"/>
                  <a:pt x="199" y="82"/>
                </a:cubicBezTo>
                <a:cubicBezTo>
                  <a:pt x="195" y="80"/>
                  <a:pt x="191" y="78"/>
                  <a:pt x="187" y="75"/>
                </a:cubicBezTo>
                <a:cubicBezTo>
                  <a:pt x="186" y="73"/>
                  <a:pt x="184" y="73"/>
                  <a:pt x="182" y="74"/>
                </a:cubicBezTo>
                <a:cubicBezTo>
                  <a:pt x="169" y="80"/>
                  <a:pt x="169" y="80"/>
                  <a:pt x="169" y="80"/>
                </a:cubicBezTo>
                <a:cubicBezTo>
                  <a:pt x="169" y="79"/>
                  <a:pt x="168" y="78"/>
                  <a:pt x="168" y="78"/>
                </a:cubicBezTo>
                <a:cubicBezTo>
                  <a:pt x="167" y="77"/>
                  <a:pt x="167" y="76"/>
                  <a:pt x="166" y="75"/>
                </a:cubicBezTo>
                <a:cubicBezTo>
                  <a:pt x="178" y="67"/>
                  <a:pt x="178" y="67"/>
                  <a:pt x="178" y="67"/>
                </a:cubicBezTo>
                <a:cubicBezTo>
                  <a:pt x="180" y="66"/>
                  <a:pt x="181" y="64"/>
                  <a:pt x="180" y="62"/>
                </a:cubicBezTo>
                <a:cubicBezTo>
                  <a:pt x="179" y="60"/>
                  <a:pt x="179" y="57"/>
                  <a:pt x="179" y="55"/>
                </a:cubicBezTo>
                <a:cubicBezTo>
                  <a:pt x="179" y="53"/>
                  <a:pt x="179" y="50"/>
                  <a:pt x="180" y="48"/>
                </a:cubicBezTo>
                <a:cubicBezTo>
                  <a:pt x="181" y="46"/>
                  <a:pt x="180" y="44"/>
                  <a:pt x="178" y="43"/>
                </a:cubicBezTo>
                <a:cubicBezTo>
                  <a:pt x="166" y="35"/>
                  <a:pt x="166" y="35"/>
                  <a:pt x="166" y="35"/>
                </a:cubicBezTo>
                <a:cubicBezTo>
                  <a:pt x="167" y="34"/>
                  <a:pt x="167" y="33"/>
                  <a:pt x="168" y="32"/>
                </a:cubicBezTo>
                <a:cubicBezTo>
                  <a:pt x="168" y="32"/>
                  <a:pt x="169" y="31"/>
                  <a:pt x="169" y="30"/>
                </a:cubicBezTo>
                <a:cubicBezTo>
                  <a:pt x="182" y="36"/>
                  <a:pt x="182" y="36"/>
                  <a:pt x="182" y="36"/>
                </a:cubicBezTo>
                <a:cubicBezTo>
                  <a:pt x="184" y="37"/>
                  <a:pt x="186" y="37"/>
                  <a:pt x="187" y="35"/>
                </a:cubicBezTo>
                <a:cubicBezTo>
                  <a:pt x="191" y="32"/>
                  <a:pt x="195" y="30"/>
                  <a:pt x="199" y="29"/>
                </a:cubicBezTo>
                <a:cubicBezTo>
                  <a:pt x="201" y="28"/>
                  <a:pt x="202" y="26"/>
                  <a:pt x="202" y="25"/>
                </a:cubicBezTo>
                <a:cubicBezTo>
                  <a:pt x="204" y="9"/>
                  <a:pt x="204" y="9"/>
                  <a:pt x="204" y="9"/>
                </a:cubicBezTo>
                <a:cubicBezTo>
                  <a:pt x="205" y="9"/>
                  <a:pt x="206" y="9"/>
                  <a:pt x="207" y="9"/>
                </a:cubicBezTo>
                <a:cubicBezTo>
                  <a:pt x="208" y="9"/>
                  <a:pt x="209" y="9"/>
                  <a:pt x="209" y="9"/>
                </a:cubicBezTo>
                <a:cubicBezTo>
                  <a:pt x="211" y="25"/>
                  <a:pt x="211" y="25"/>
                  <a:pt x="211" y="25"/>
                </a:cubicBezTo>
                <a:cubicBezTo>
                  <a:pt x="211" y="26"/>
                  <a:pt x="213" y="28"/>
                  <a:pt x="214" y="29"/>
                </a:cubicBezTo>
                <a:cubicBezTo>
                  <a:pt x="219" y="30"/>
                  <a:pt x="223" y="32"/>
                  <a:pt x="226" y="35"/>
                </a:cubicBezTo>
                <a:cubicBezTo>
                  <a:pt x="227" y="37"/>
                  <a:pt x="229" y="37"/>
                  <a:pt x="231" y="36"/>
                </a:cubicBezTo>
                <a:cubicBezTo>
                  <a:pt x="244" y="30"/>
                  <a:pt x="244" y="30"/>
                  <a:pt x="244" y="30"/>
                </a:cubicBezTo>
                <a:cubicBezTo>
                  <a:pt x="245" y="31"/>
                  <a:pt x="245" y="32"/>
                  <a:pt x="246" y="32"/>
                </a:cubicBezTo>
                <a:cubicBezTo>
                  <a:pt x="246" y="33"/>
                  <a:pt x="247" y="34"/>
                  <a:pt x="247" y="35"/>
                </a:cubicBezTo>
                <a:cubicBezTo>
                  <a:pt x="235" y="43"/>
                  <a:pt x="235" y="43"/>
                  <a:pt x="235" y="43"/>
                </a:cubicBezTo>
                <a:cubicBezTo>
                  <a:pt x="234" y="44"/>
                  <a:pt x="233" y="46"/>
                  <a:pt x="233" y="48"/>
                </a:cubicBezTo>
                <a:cubicBezTo>
                  <a:pt x="234" y="50"/>
                  <a:pt x="234" y="53"/>
                  <a:pt x="234" y="55"/>
                </a:cubicBezTo>
                <a:cubicBezTo>
                  <a:pt x="234" y="57"/>
                  <a:pt x="234" y="60"/>
                  <a:pt x="233" y="62"/>
                </a:cubicBezTo>
                <a:cubicBezTo>
                  <a:pt x="233" y="64"/>
                  <a:pt x="234" y="66"/>
                  <a:pt x="235" y="67"/>
                </a:cubicBezTo>
                <a:cubicBezTo>
                  <a:pt x="247" y="75"/>
                  <a:pt x="247" y="75"/>
                  <a:pt x="247" y="75"/>
                </a:cubicBezTo>
                <a:cubicBezTo>
                  <a:pt x="247" y="76"/>
                  <a:pt x="246" y="77"/>
                  <a:pt x="246" y="78"/>
                </a:cubicBezTo>
                <a:close/>
                <a:moveTo>
                  <a:pt x="207" y="41"/>
                </a:moveTo>
                <a:cubicBezTo>
                  <a:pt x="199" y="41"/>
                  <a:pt x="193" y="47"/>
                  <a:pt x="193" y="55"/>
                </a:cubicBezTo>
                <a:cubicBezTo>
                  <a:pt x="193" y="63"/>
                  <a:pt x="199" y="69"/>
                  <a:pt x="207" y="69"/>
                </a:cubicBezTo>
                <a:cubicBezTo>
                  <a:pt x="214" y="69"/>
                  <a:pt x="221" y="63"/>
                  <a:pt x="221" y="55"/>
                </a:cubicBezTo>
                <a:cubicBezTo>
                  <a:pt x="221" y="47"/>
                  <a:pt x="214" y="41"/>
                  <a:pt x="207" y="41"/>
                </a:cubicBezTo>
                <a:close/>
                <a:moveTo>
                  <a:pt x="207" y="60"/>
                </a:moveTo>
                <a:cubicBezTo>
                  <a:pt x="204" y="60"/>
                  <a:pt x="202" y="58"/>
                  <a:pt x="202" y="55"/>
                </a:cubicBezTo>
                <a:cubicBezTo>
                  <a:pt x="202" y="52"/>
                  <a:pt x="204" y="50"/>
                  <a:pt x="207" y="50"/>
                </a:cubicBezTo>
                <a:cubicBezTo>
                  <a:pt x="209" y="50"/>
                  <a:pt x="211" y="52"/>
                  <a:pt x="211" y="55"/>
                </a:cubicBezTo>
                <a:cubicBezTo>
                  <a:pt x="211" y="58"/>
                  <a:pt x="209" y="60"/>
                  <a:pt x="207" y="6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2067780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16C7D5-73AF-47EE-A06E-ACC0E443AF85}"/>
              </a:ext>
            </a:extLst>
          </p:cNvPr>
          <p:cNvSpPr>
            <a:spLocks noGrp="1"/>
          </p:cNvSpPr>
          <p:nvPr>
            <p:ph type="title"/>
          </p:nvPr>
        </p:nvSpPr>
        <p:spPr/>
        <p:txBody>
          <a:bodyPr/>
          <a:lstStyle/>
          <a:p>
            <a:r>
              <a:rPr lang="en-US" dirty="0"/>
              <a:t>3. Value of Lost Load methodology (VOLL)</a:t>
            </a:r>
          </a:p>
        </p:txBody>
      </p:sp>
    </p:spTree>
    <p:extLst>
      <p:ext uri="{BB962C8B-B14F-4D97-AF65-F5344CB8AC3E}">
        <p14:creationId xmlns:p14="http://schemas.microsoft.com/office/powerpoint/2010/main" val="2506424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70355F0-DA22-48A5-AA28-F1CCD9A91763}"/>
              </a:ext>
            </a:extLst>
          </p:cNvPr>
          <p:cNvSpPr>
            <a:spLocks noGrp="1"/>
          </p:cNvSpPr>
          <p:nvPr>
            <p:ph type="body" sz="quarter" idx="11"/>
          </p:nvPr>
        </p:nvSpPr>
        <p:spPr/>
        <p:txBody>
          <a:bodyPr>
            <a:normAutofit fontScale="55000" lnSpcReduction="20000"/>
          </a:bodyPr>
          <a:lstStyle/>
          <a:p>
            <a:r>
              <a:rPr lang="en-US" dirty="0"/>
              <a:t>VoLL – Main topic #1</a:t>
            </a:r>
          </a:p>
          <a:p>
            <a:r>
              <a:rPr lang="en-US" dirty="0"/>
              <a:t>Uncertainties in the VoLL, CONE and Reliability Standard calculation </a:t>
            </a:r>
          </a:p>
        </p:txBody>
      </p:sp>
      <p:sp>
        <p:nvSpPr>
          <p:cNvPr id="4" name="Tekstvak 3">
            <a:extLst>
              <a:ext uri="{FF2B5EF4-FFF2-40B4-BE49-F238E27FC236}">
                <a16:creationId xmlns:a16="http://schemas.microsoft.com/office/drawing/2014/main" id="{CB44AE81-2866-443A-8436-797C1204332E}"/>
              </a:ext>
            </a:extLst>
          </p:cNvPr>
          <p:cNvSpPr txBox="1"/>
          <p:nvPr/>
        </p:nvSpPr>
        <p:spPr>
          <a:xfrm>
            <a:off x="382588" y="1772816"/>
            <a:ext cx="11426825" cy="1969770"/>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1600" dirty="0"/>
              <a:t>The calculation of the </a:t>
            </a:r>
            <a:r>
              <a:rPr lang="en-US" sz="1600" b="1" dirty="0"/>
              <a:t>CONE</a:t>
            </a:r>
            <a:r>
              <a:rPr lang="en-US" sz="1600" dirty="0"/>
              <a:t> and the </a:t>
            </a:r>
            <a:r>
              <a:rPr lang="en-US" sz="1600" b="1" dirty="0"/>
              <a:t>VoLL</a:t>
            </a:r>
            <a:r>
              <a:rPr lang="en-US" sz="1600" dirty="0"/>
              <a:t> necessarily involves </a:t>
            </a:r>
            <a:r>
              <a:rPr lang="en-US" sz="1600" b="1" dirty="0"/>
              <a:t>uncertainties</a:t>
            </a:r>
            <a:r>
              <a:rPr lang="en-US" sz="1600" dirty="0"/>
              <a:t> and even </a:t>
            </a:r>
            <a:r>
              <a:rPr lang="en-US" sz="1600" b="1" dirty="0"/>
              <a:t>subjectivity</a:t>
            </a:r>
            <a:r>
              <a:rPr lang="en-US" sz="1600" dirty="0"/>
              <a:t>, which is why Member States are legitimate when expressing their will to keep certain leeway.</a:t>
            </a:r>
          </a:p>
          <a:p>
            <a:pPr marL="285750" indent="-285750">
              <a:spcAft>
                <a:spcPts val="600"/>
              </a:spcAft>
              <a:buFont typeface="Arial" panose="020B0604020202020204" pitchFamily="34" charset="0"/>
              <a:buChar char="•"/>
            </a:pPr>
            <a:r>
              <a:rPr lang="en-US" sz="1600" dirty="0"/>
              <a:t>The methodology should define </a:t>
            </a:r>
            <a:r>
              <a:rPr lang="en-US" sz="1600" b="1" dirty="0"/>
              <a:t>generic principles</a:t>
            </a:r>
            <a:r>
              <a:rPr lang="en-US" sz="1600" dirty="0"/>
              <a:t> that ensure a </a:t>
            </a:r>
            <a:r>
              <a:rPr lang="en-US" sz="1600" b="1" dirty="0"/>
              <a:t>reasonable</a:t>
            </a:r>
            <a:r>
              <a:rPr lang="en-US" sz="1600" dirty="0"/>
              <a:t> </a:t>
            </a:r>
            <a:r>
              <a:rPr lang="en-US" sz="1600" b="1" dirty="0"/>
              <a:t>harmonization</a:t>
            </a:r>
            <a:r>
              <a:rPr lang="en-US" sz="1600" dirty="0"/>
              <a:t> in the way the VoLL, the CONE and the Reliability Standard are defined, in order to comply with the Electricity Regulation requirements, without being overly prescriptive nor giving the false appearance of scientific exactness. </a:t>
            </a:r>
          </a:p>
          <a:p>
            <a:pPr marL="285750" indent="-285750">
              <a:spcAft>
                <a:spcPts val="600"/>
              </a:spcAft>
              <a:buFont typeface="Arial" panose="020B0604020202020204" pitchFamily="34" charset="0"/>
              <a:buChar char="•"/>
            </a:pPr>
            <a:r>
              <a:rPr lang="en-US" sz="1600" dirty="0"/>
              <a:t>A clear </a:t>
            </a:r>
            <a:r>
              <a:rPr lang="en-US" sz="1600" b="1" dirty="0"/>
              <a:t>distinction</a:t>
            </a:r>
            <a:r>
              <a:rPr lang="en-US" sz="1600" dirty="0"/>
              <a:t> should be made between a reliability standard derived from estimates of VOLL and CONE, say the “</a:t>
            </a:r>
            <a:r>
              <a:rPr lang="en-US" sz="1600" b="1" dirty="0"/>
              <a:t>target LOLE</a:t>
            </a:r>
            <a:r>
              <a:rPr lang="en-US" sz="1600" dirty="0"/>
              <a:t>”, and the </a:t>
            </a:r>
            <a:r>
              <a:rPr lang="en-US" sz="1600" b="1" dirty="0"/>
              <a:t>reliability standards set by Member States</a:t>
            </a:r>
            <a:r>
              <a:rPr lang="en-US" sz="1600" dirty="0"/>
              <a:t>.</a:t>
            </a:r>
          </a:p>
        </p:txBody>
      </p:sp>
      <p:sp>
        <p:nvSpPr>
          <p:cNvPr id="5" name="Tekstvak 4">
            <a:extLst>
              <a:ext uri="{FF2B5EF4-FFF2-40B4-BE49-F238E27FC236}">
                <a16:creationId xmlns:a16="http://schemas.microsoft.com/office/drawing/2014/main" id="{9B309011-FEC3-4F3A-BA1E-A887EFFB88C9}"/>
              </a:ext>
            </a:extLst>
          </p:cNvPr>
          <p:cNvSpPr txBox="1"/>
          <p:nvPr/>
        </p:nvSpPr>
        <p:spPr>
          <a:xfrm>
            <a:off x="382587" y="4319225"/>
            <a:ext cx="11412000" cy="2369880"/>
          </a:xfrm>
          <a:prstGeom prst="rect">
            <a:avLst/>
          </a:prstGeom>
          <a:solidFill>
            <a:schemeClr val="bg1"/>
          </a:solidFill>
        </p:spPr>
        <p:txBody>
          <a:bodyPr wrap="square" rtlCol="0">
            <a:spAutoFit/>
          </a:bodyPr>
          <a:lstStyle/>
          <a:p>
            <a:pPr>
              <a:spcAft>
                <a:spcPts val="600"/>
              </a:spcAft>
            </a:pPr>
            <a:r>
              <a:rPr lang="en-US" sz="1600" dirty="0">
                <a:solidFill>
                  <a:schemeClr val="accent6">
                    <a:lumMod val="75000"/>
                  </a:schemeClr>
                </a:solidFill>
              </a:rPr>
              <a:t>ENTSO-E has updated the methodology by:</a:t>
            </a:r>
          </a:p>
          <a:p>
            <a:pPr marL="285750" indent="-285750">
              <a:spcAft>
                <a:spcPts val="600"/>
              </a:spcAft>
              <a:buFont typeface="Arial" panose="020B0604020202020204" pitchFamily="34" charset="0"/>
              <a:buChar char="•"/>
            </a:pPr>
            <a:r>
              <a:rPr lang="en-US" sz="1600" b="1" dirty="0">
                <a:solidFill>
                  <a:schemeClr val="accent6">
                    <a:lumMod val="75000"/>
                  </a:schemeClr>
                </a:solidFill>
              </a:rPr>
              <a:t>Reminding of the uncertainties </a:t>
            </a:r>
            <a:r>
              <a:rPr lang="en-US" sz="1600" dirty="0">
                <a:solidFill>
                  <a:schemeClr val="accent6">
                    <a:lumMod val="75000"/>
                  </a:schemeClr>
                </a:solidFill>
              </a:rPr>
              <a:t>in calculating the VoLL estimate and </a:t>
            </a:r>
          </a:p>
          <a:p>
            <a:pPr marL="285750" indent="-285750">
              <a:spcAft>
                <a:spcPts val="600"/>
              </a:spcAft>
              <a:buFont typeface="Arial" panose="020B0604020202020204" pitchFamily="34" charset="0"/>
              <a:buChar char="•"/>
            </a:pPr>
            <a:r>
              <a:rPr lang="en-US" sz="1600" b="1" dirty="0">
                <a:solidFill>
                  <a:schemeClr val="accent6">
                    <a:lumMod val="75000"/>
                  </a:schemeClr>
                </a:solidFill>
              </a:rPr>
              <a:t>giving a confidence interval </a:t>
            </a:r>
            <a:r>
              <a:rPr lang="en-US" sz="1600" dirty="0">
                <a:solidFill>
                  <a:schemeClr val="accent6">
                    <a:lumMod val="75000"/>
                  </a:schemeClr>
                </a:solidFill>
              </a:rPr>
              <a:t>around the VoLL central estimate in order to reflect both the </a:t>
            </a:r>
            <a:r>
              <a:rPr lang="en-US" sz="1600" b="1" dirty="0">
                <a:solidFill>
                  <a:schemeClr val="accent6">
                    <a:lumMod val="75000"/>
                  </a:schemeClr>
                </a:solidFill>
              </a:rPr>
              <a:t>uncertainties </a:t>
            </a:r>
            <a:r>
              <a:rPr lang="en-US" sz="1600" dirty="0">
                <a:solidFill>
                  <a:schemeClr val="accent6">
                    <a:lumMod val="75000"/>
                  </a:schemeClr>
                </a:solidFill>
              </a:rPr>
              <a:t>around the central VoLL estimate</a:t>
            </a:r>
            <a:r>
              <a:rPr lang="en-US" sz="1600" b="1" dirty="0">
                <a:solidFill>
                  <a:schemeClr val="accent6">
                    <a:lumMod val="75000"/>
                  </a:schemeClr>
                </a:solidFill>
              </a:rPr>
              <a:t> </a:t>
            </a:r>
            <a:r>
              <a:rPr lang="en-US" sz="1600" dirty="0">
                <a:solidFill>
                  <a:schemeClr val="accent6">
                    <a:lumMod val="75000"/>
                  </a:schemeClr>
                </a:solidFill>
              </a:rPr>
              <a:t>(impact of the parameters, range of results obtained with different cost-estimation methods, weight of each consumer category in the single VoLL estimate) and the </a:t>
            </a:r>
            <a:r>
              <a:rPr lang="en-US" sz="1600" b="1" dirty="0">
                <a:solidFill>
                  <a:schemeClr val="accent6">
                    <a:lumMod val="75000"/>
                  </a:schemeClr>
                </a:solidFill>
              </a:rPr>
              <a:t>limitations of the methodology </a:t>
            </a:r>
            <a:r>
              <a:rPr lang="en-US" sz="1600" dirty="0">
                <a:solidFill>
                  <a:schemeClr val="accent6">
                    <a:lumMod val="75000"/>
                  </a:schemeClr>
                </a:solidFill>
              </a:rPr>
              <a:t>(e.g. impossibility to </a:t>
            </a:r>
            <a:r>
              <a:rPr lang="en-US" sz="1600" dirty="0" err="1">
                <a:solidFill>
                  <a:schemeClr val="accent6">
                    <a:lumMod val="75000"/>
                  </a:schemeClr>
                </a:solidFill>
              </a:rPr>
              <a:t>monetise</a:t>
            </a:r>
            <a:r>
              <a:rPr lang="en-US" sz="1600" dirty="0">
                <a:solidFill>
                  <a:schemeClr val="accent6">
                    <a:lumMod val="75000"/>
                  </a:schemeClr>
                </a:solidFill>
              </a:rPr>
              <a:t> the higher risk of uncontrolled outages);</a:t>
            </a:r>
          </a:p>
          <a:p>
            <a:pPr marL="285750" indent="-285750">
              <a:spcAft>
                <a:spcPts val="600"/>
              </a:spcAft>
              <a:buFont typeface="Arial" panose="020B0604020202020204" pitchFamily="34" charset="0"/>
              <a:buChar char="•"/>
            </a:pPr>
            <a:r>
              <a:rPr lang="en-US" sz="1600" dirty="0">
                <a:solidFill>
                  <a:schemeClr val="accent6">
                    <a:lumMod val="75000"/>
                  </a:schemeClr>
                </a:solidFill>
              </a:rPr>
              <a:t>[…]</a:t>
            </a:r>
          </a:p>
          <a:p>
            <a:pPr>
              <a:spcAft>
                <a:spcPts val="600"/>
              </a:spcAft>
            </a:pPr>
            <a:r>
              <a:rPr lang="en-US" sz="1600" i="1" dirty="0">
                <a:solidFill>
                  <a:schemeClr val="accent6">
                    <a:lumMod val="75000"/>
                  </a:schemeClr>
                </a:solidFill>
              </a:rPr>
              <a:t>(ENTSO-E’s position regarding CONE and Reliability Standard is discussed in the relevant sections below)</a:t>
            </a:r>
          </a:p>
        </p:txBody>
      </p:sp>
      <p:sp>
        <p:nvSpPr>
          <p:cNvPr id="8" name="Rechthoek 7">
            <a:extLst>
              <a:ext uri="{FF2B5EF4-FFF2-40B4-BE49-F238E27FC236}">
                <a16:creationId xmlns:a16="http://schemas.microsoft.com/office/drawing/2014/main" id="{85945CAC-3F1B-4441-802B-F641D314390E}"/>
              </a:ext>
            </a:extLst>
          </p:cNvPr>
          <p:cNvSpPr/>
          <p:nvPr/>
        </p:nvSpPr>
        <p:spPr>
          <a:xfrm>
            <a:off x="406050" y="1350187"/>
            <a:ext cx="5220000"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Stakeholders’ comment</a:t>
            </a:r>
            <a:endParaRPr lang="en-BE" b="1" dirty="0">
              <a:solidFill>
                <a:schemeClr val="bg1"/>
              </a:solidFill>
            </a:endParaRPr>
          </a:p>
        </p:txBody>
      </p:sp>
      <p:sp>
        <p:nvSpPr>
          <p:cNvPr id="9" name="Rechthoek 8">
            <a:extLst>
              <a:ext uri="{FF2B5EF4-FFF2-40B4-BE49-F238E27FC236}">
                <a16:creationId xmlns:a16="http://schemas.microsoft.com/office/drawing/2014/main" id="{4963A856-39C4-4CB0-9985-4CDC4BA17A77}"/>
              </a:ext>
            </a:extLst>
          </p:cNvPr>
          <p:cNvSpPr/>
          <p:nvPr/>
        </p:nvSpPr>
        <p:spPr>
          <a:xfrm>
            <a:off x="414337" y="3893348"/>
            <a:ext cx="5220000"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ENTSO-E position</a:t>
            </a:r>
            <a:endParaRPr lang="en-BE" b="1" dirty="0">
              <a:solidFill>
                <a:schemeClr val="bg1"/>
              </a:solidFill>
            </a:endParaRPr>
          </a:p>
        </p:txBody>
      </p:sp>
      <p:pic>
        <p:nvPicPr>
          <p:cNvPr id="6" name="Picture 5">
            <a:extLst>
              <a:ext uri="{FF2B5EF4-FFF2-40B4-BE49-F238E27FC236}">
                <a16:creationId xmlns:a16="http://schemas.microsoft.com/office/drawing/2014/main" id="{4F0961CD-CD48-4234-8EC4-2A7EC76E7D66}"/>
              </a:ext>
            </a:extLst>
          </p:cNvPr>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1255514" y="234917"/>
            <a:ext cx="637895" cy="637895"/>
          </a:xfrm>
          <a:prstGeom prst="rect">
            <a:avLst/>
          </a:prstGeom>
        </p:spPr>
      </p:pic>
    </p:spTree>
    <p:extLst>
      <p:ext uri="{BB962C8B-B14F-4D97-AF65-F5344CB8AC3E}">
        <p14:creationId xmlns:p14="http://schemas.microsoft.com/office/powerpoint/2010/main" val="3445452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70355F0-DA22-48A5-AA28-F1CCD9A91763}"/>
              </a:ext>
            </a:extLst>
          </p:cNvPr>
          <p:cNvSpPr>
            <a:spLocks noGrp="1"/>
          </p:cNvSpPr>
          <p:nvPr>
            <p:ph type="body" sz="quarter" idx="11"/>
          </p:nvPr>
        </p:nvSpPr>
        <p:spPr/>
        <p:txBody>
          <a:bodyPr>
            <a:normAutofit fontScale="55000" lnSpcReduction="20000"/>
          </a:bodyPr>
          <a:lstStyle/>
          <a:p>
            <a:r>
              <a:rPr lang="en-US" dirty="0"/>
              <a:t>VoLL – Main topic #2</a:t>
            </a:r>
          </a:p>
          <a:p>
            <a:r>
              <a:rPr lang="en-US" dirty="0"/>
              <a:t>VoLL calculation for industry and transport sectors</a:t>
            </a:r>
            <a:endParaRPr lang="en-BE" dirty="0"/>
          </a:p>
        </p:txBody>
      </p:sp>
      <p:sp>
        <p:nvSpPr>
          <p:cNvPr id="4" name="Tekstvak 3">
            <a:extLst>
              <a:ext uri="{FF2B5EF4-FFF2-40B4-BE49-F238E27FC236}">
                <a16:creationId xmlns:a16="http://schemas.microsoft.com/office/drawing/2014/main" id="{CB44AE81-2866-443A-8436-797C1204332E}"/>
              </a:ext>
            </a:extLst>
          </p:cNvPr>
          <p:cNvSpPr txBox="1"/>
          <p:nvPr/>
        </p:nvSpPr>
        <p:spPr>
          <a:xfrm>
            <a:off x="382588" y="1772816"/>
            <a:ext cx="11426825" cy="907941"/>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1600" dirty="0"/>
              <a:t>Many stakeholders </a:t>
            </a:r>
            <a:r>
              <a:rPr lang="en-US" sz="1600" b="1" dirty="0"/>
              <a:t>questioned the macro-economic calculation </a:t>
            </a:r>
            <a:r>
              <a:rPr lang="en-US" sz="1600" dirty="0"/>
              <a:t>proposed as a base case evaluation for industry and transport sectors (surveys were an option left to the decision of the entity in charge of applying the methodology). </a:t>
            </a:r>
          </a:p>
          <a:p>
            <a:pPr marL="285750" indent="-285750">
              <a:spcAft>
                <a:spcPts val="600"/>
              </a:spcAft>
              <a:buFont typeface="Arial" panose="020B0604020202020204" pitchFamily="34" charset="0"/>
              <a:buChar char="•"/>
            </a:pPr>
            <a:r>
              <a:rPr lang="en-US" sz="1600" dirty="0"/>
              <a:t>Some stakeholders </a:t>
            </a:r>
            <a:r>
              <a:rPr lang="en-US" sz="1600" b="1" dirty="0"/>
              <a:t>questioned having different methodologies for different categories of consumers.</a:t>
            </a:r>
            <a:endParaRPr lang="en-US" sz="1600" dirty="0"/>
          </a:p>
        </p:txBody>
      </p:sp>
      <p:sp>
        <p:nvSpPr>
          <p:cNvPr id="5" name="Tekstvak 4">
            <a:extLst>
              <a:ext uri="{FF2B5EF4-FFF2-40B4-BE49-F238E27FC236}">
                <a16:creationId xmlns:a16="http://schemas.microsoft.com/office/drawing/2014/main" id="{9B309011-FEC3-4F3A-BA1E-A887EFFB88C9}"/>
              </a:ext>
            </a:extLst>
          </p:cNvPr>
          <p:cNvSpPr txBox="1"/>
          <p:nvPr/>
        </p:nvSpPr>
        <p:spPr>
          <a:xfrm>
            <a:off x="382587" y="3854877"/>
            <a:ext cx="11426825" cy="584775"/>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1600" dirty="0">
                <a:solidFill>
                  <a:schemeClr val="accent6">
                    <a:lumMod val="75000"/>
                  </a:schemeClr>
                </a:solidFill>
              </a:rPr>
              <a:t>Following the public consultation, ENTSO-E proposes to </a:t>
            </a:r>
            <a:r>
              <a:rPr lang="en-US" sz="1600" b="1" dirty="0">
                <a:solidFill>
                  <a:schemeClr val="accent6">
                    <a:lumMod val="75000"/>
                  </a:schemeClr>
                </a:solidFill>
              </a:rPr>
              <a:t>use the Stated Choice Methodology </a:t>
            </a:r>
            <a:r>
              <a:rPr lang="en-US" sz="1600" dirty="0">
                <a:solidFill>
                  <a:schemeClr val="accent6">
                    <a:lumMod val="75000"/>
                  </a:schemeClr>
                </a:solidFill>
              </a:rPr>
              <a:t>(surveys) for all categories of consumers in order to get very detailed data about VoLL for all categories of consumers. </a:t>
            </a:r>
          </a:p>
        </p:txBody>
      </p:sp>
      <p:sp>
        <p:nvSpPr>
          <p:cNvPr id="8" name="Rechthoek 7">
            <a:extLst>
              <a:ext uri="{FF2B5EF4-FFF2-40B4-BE49-F238E27FC236}">
                <a16:creationId xmlns:a16="http://schemas.microsoft.com/office/drawing/2014/main" id="{85945CAC-3F1B-4441-802B-F641D314390E}"/>
              </a:ext>
            </a:extLst>
          </p:cNvPr>
          <p:cNvSpPr/>
          <p:nvPr/>
        </p:nvSpPr>
        <p:spPr>
          <a:xfrm>
            <a:off x="406050" y="1350187"/>
            <a:ext cx="5220000"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Stakeholders’ comment</a:t>
            </a:r>
            <a:endParaRPr lang="en-BE" b="1" dirty="0">
              <a:solidFill>
                <a:schemeClr val="bg1"/>
              </a:solidFill>
            </a:endParaRPr>
          </a:p>
        </p:txBody>
      </p:sp>
      <p:sp>
        <p:nvSpPr>
          <p:cNvPr id="9" name="Rechthoek 8">
            <a:extLst>
              <a:ext uri="{FF2B5EF4-FFF2-40B4-BE49-F238E27FC236}">
                <a16:creationId xmlns:a16="http://schemas.microsoft.com/office/drawing/2014/main" id="{4963A856-39C4-4CB0-9985-4CDC4BA17A77}"/>
              </a:ext>
            </a:extLst>
          </p:cNvPr>
          <p:cNvSpPr/>
          <p:nvPr/>
        </p:nvSpPr>
        <p:spPr>
          <a:xfrm>
            <a:off x="414337" y="3429000"/>
            <a:ext cx="5220000"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ENTSO-E position</a:t>
            </a:r>
            <a:endParaRPr lang="en-BE" b="1" dirty="0">
              <a:solidFill>
                <a:schemeClr val="bg1"/>
              </a:solidFill>
            </a:endParaRPr>
          </a:p>
        </p:txBody>
      </p:sp>
      <p:grpSp>
        <p:nvGrpSpPr>
          <p:cNvPr id="10" name="Groupe 17">
            <a:extLst>
              <a:ext uri="{FF2B5EF4-FFF2-40B4-BE49-F238E27FC236}">
                <a16:creationId xmlns:a16="http://schemas.microsoft.com/office/drawing/2014/main" id="{2FF61BDE-0574-4BCE-A2A2-0D6F0839E568}"/>
              </a:ext>
            </a:extLst>
          </p:cNvPr>
          <p:cNvGrpSpPr/>
          <p:nvPr/>
        </p:nvGrpSpPr>
        <p:grpSpPr>
          <a:xfrm>
            <a:off x="11330293" y="823820"/>
            <a:ext cx="393478" cy="215643"/>
            <a:chOff x="4911726" y="2039938"/>
            <a:chExt cx="265113" cy="130175"/>
          </a:xfrm>
          <a:solidFill>
            <a:schemeClr val="accent6"/>
          </a:solidFill>
        </p:grpSpPr>
        <p:sp>
          <p:nvSpPr>
            <p:cNvPr id="11" name="Freeform 50587">
              <a:extLst>
                <a:ext uri="{FF2B5EF4-FFF2-40B4-BE49-F238E27FC236}">
                  <a16:creationId xmlns:a16="http://schemas.microsoft.com/office/drawing/2014/main" id="{F2410751-CB05-4D8F-B228-22F11E71C847}"/>
                </a:ext>
              </a:extLst>
            </p:cNvPr>
            <p:cNvSpPr>
              <a:spLocks noEditPoints="1"/>
            </p:cNvSpPr>
            <p:nvPr/>
          </p:nvSpPr>
          <p:spPr bwMode="auto">
            <a:xfrm>
              <a:off x="4911726" y="2039938"/>
              <a:ext cx="265113" cy="130175"/>
            </a:xfrm>
            <a:custGeom>
              <a:avLst/>
              <a:gdLst>
                <a:gd name="T0" fmla="*/ 196 w 265"/>
                <a:gd name="T1" fmla="*/ 34 h 131"/>
                <a:gd name="T2" fmla="*/ 133 w 265"/>
                <a:gd name="T3" fmla="*/ 0 h 131"/>
                <a:gd name="T4" fmla="*/ 90 w 265"/>
                <a:gd name="T5" fmla="*/ 0 h 131"/>
                <a:gd name="T6" fmla="*/ 43 w 265"/>
                <a:gd name="T7" fmla="*/ 22 h 131"/>
                <a:gd name="T8" fmla="*/ 29 w 265"/>
                <a:gd name="T9" fmla="*/ 33 h 131"/>
                <a:gd name="T10" fmla="*/ 13 w 265"/>
                <a:gd name="T11" fmla="*/ 33 h 131"/>
                <a:gd name="T12" fmla="*/ 8 w 265"/>
                <a:gd name="T13" fmla="*/ 37 h 131"/>
                <a:gd name="T14" fmla="*/ 3 w 265"/>
                <a:gd name="T15" fmla="*/ 89 h 131"/>
                <a:gd name="T16" fmla="*/ 29 w 265"/>
                <a:gd name="T17" fmla="*/ 109 h 131"/>
                <a:gd name="T18" fmla="*/ 31 w 265"/>
                <a:gd name="T19" fmla="*/ 109 h 131"/>
                <a:gd name="T20" fmla="*/ 60 w 265"/>
                <a:gd name="T21" fmla="*/ 131 h 131"/>
                <a:gd name="T22" fmla="*/ 88 w 265"/>
                <a:gd name="T23" fmla="*/ 109 h 131"/>
                <a:gd name="T24" fmla="*/ 131 w 265"/>
                <a:gd name="T25" fmla="*/ 109 h 131"/>
                <a:gd name="T26" fmla="*/ 168 w 265"/>
                <a:gd name="T27" fmla="*/ 109 h 131"/>
                <a:gd name="T28" fmla="*/ 174 w 265"/>
                <a:gd name="T29" fmla="*/ 109 h 131"/>
                <a:gd name="T30" fmla="*/ 202 w 265"/>
                <a:gd name="T31" fmla="*/ 131 h 131"/>
                <a:gd name="T32" fmla="*/ 231 w 265"/>
                <a:gd name="T33" fmla="*/ 109 h 131"/>
                <a:gd name="T34" fmla="*/ 260 w 265"/>
                <a:gd name="T35" fmla="*/ 109 h 131"/>
                <a:gd name="T36" fmla="*/ 265 w 265"/>
                <a:gd name="T37" fmla="*/ 104 h 131"/>
                <a:gd name="T38" fmla="*/ 265 w 265"/>
                <a:gd name="T39" fmla="*/ 71 h 131"/>
                <a:gd name="T40" fmla="*/ 196 w 265"/>
                <a:gd name="T41" fmla="*/ 34 h 131"/>
                <a:gd name="T42" fmla="*/ 60 w 265"/>
                <a:gd name="T43" fmla="*/ 121 h 131"/>
                <a:gd name="T44" fmla="*/ 40 w 265"/>
                <a:gd name="T45" fmla="*/ 102 h 131"/>
                <a:gd name="T46" fmla="*/ 60 w 265"/>
                <a:gd name="T47" fmla="*/ 82 h 131"/>
                <a:gd name="T48" fmla="*/ 79 w 265"/>
                <a:gd name="T49" fmla="*/ 102 h 131"/>
                <a:gd name="T50" fmla="*/ 60 w 265"/>
                <a:gd name="T51" fmla="*/ 121 h 131"/>
                <a:gd name="T52" fmla="*/ 202 w 265"/>
                <a:gd name="T53" fmla="*/ 121 h 131"/>
                <a:gd name="T54" fmla="*/ 183 w 265"/>
                <a:gd name="T55" fmla="*/ 102 h 131"/>
                <a:gd name="T56" fmla="*/ 202 w 265"/>
                <a:gd name="T57" fmla="*/ 82 h 131"/>
                <a:gd name="T58" fmla="*/ 222 w 265"/>
                <a:gd name="T59" fmla="*/ 102 h 131"/>
                <a:gd name="T60" fmla="*/ 202 w 265"/>
                <a:gd name="T61" fmla="*/ 121 h 131"/>
                <a:gd name="T62" fmla="*/ 255 w 265"/>
                <a:gd name="T63" fmla="*/ 99 h 131"/>
                <a:gd name="T64" fmla="*/ 232 w 265"/>
                <a:gd name="T65" fmla="*/ 99 h 131"/>
                <a:gd name="T66" fmla="*/ 202 w 265"/>
                <a:gd name="T67" fmla="*/ 72 h 131"/>
                <a:gd name="T68" fmla="*/ 173 w 265"/>
                <a:gd name="T69" fmla="*/ 99 h 131"/>
                <a:gd name="T70" fmla="*/ 131 w 265"/>
                <a:gd name="T71" fmla="*/ 99 h 131"/>
                <a:gd name="T72" fmla="*/ 89 w 265"/>
                <a:gd name="T73" fmla="*/ 99 h 131"/>
                <a:gd name="T74" fmla="*/ 60 w 265"/>
                <a:gd name="T75" fmla="*/ 72 h 131"/>
                <a:gd name="T76" fmla="*/ 30 w 265"/>
                <a:gd name="T77" fmla="*/ 99 h 131"/>
                <a:gd name="T78" fmla="*/ 29 w 265"/>
                <a:gd name="T79" fmla="*/ 99 h 131"/>
                <a:gd name="T80" fmla="*/ 13 w 265"/>
                <a:gd name="T81" fmla="*/ 86 h 131"/>
                <a:gd name="T82" fmla="*/ 16 w 265"/>
                <a:gd name="T83" fmla="*/ 43 h 131"/>
                <a:gd name="T84" fmla="*/ 30 w 265"/>
                <a:gd name="T85" fmla="*/ 43 h 131"/>
                <a:gd name="T86" fmla="*/ 33 w 265"/>
                <a:gd name="T87" fmla="*/ 43 h 131"/>
                <a:gd name="T88" fmla="*/ 50 w 265"/>
                <a:gd name="T89" fmla="*/ 30 h 131"/>
                <a:gd name="T90" fmla="*/ 90 w 265"/>
                <a:gd name="T91" fmla="*/ 10 h 131"/>
                <a:gd name="T92" fmla="*/ 133 w 265"/>
                <a:gd name="T93" fmla="*/ 10 h 131"/>
                <a:gd name="T94" fmla="*/ 191 w 265"/>
                <a:gd name="T95" fmla="*/ 42 h 131"/>
                <a:gd name="T96" fmla="*/ 193 w 265"/>
                <a:gd name="T97" fmla="*/ 43 h 131"/>
                <a:gd name="T98" fmla="*/ 255 w 265"/>
                <a:gd name="T99" fmla="*/ 71 h 131"/>
                <a:gd name="T100" fmla="*/ 255 w 265"/>
                <a:gd name="T101" fmla="*/ 99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5" h="131">
                  <a:moveTo>
                    <a:pt x="196" y="34"/>
                  </a:moveTo>
                  <a:cubicBezTo>
                    <a:pt x="179" y="17"/>
                    <a:pt x="157" y="0"/>
                    <a:pt x="133" y="0"/>
                  </a:cubicBezTo>
                  <a:cubicBezTo>
                    <a:pt x="90" y="0"/>
                    <a:pt x="90" y="0"/>
                    <a:pt x="90" y="0"/>
                  </a:cubicBezTo>
                  <a:cubicBezTo>
                    <a:pt x="71" y="0"/>
                    <a:pt x="58" y="11"/>
                    <a:pt x="43" y="22"/>
                  </a:cubicBezTo>
                  <a:cubicBezTo>
                    <a:pt x="39" y="26"/>
                    <a:pt x="34" y="30"/>
                    <a:pt x="29" y="33"/>
                  </a:cubicBezTo>
                  <a:cubicBezTo>
                    <a:pt x="13" y="33"/>
                    <a:pt x="13" y="33"/>
                    <a:pt x="13" y="33"/>
                  </a:cubicBezTo>
                  <a:cubicBezTo>
                    <a:pt x="11" y="33"/>
                    <a:pt x="9" y="35"/>
                    <a:pt x="8" y="37"/>
                  </a:cubicBezTo>
                  <a:cubicBezTo>
                    <a:pt x="3" y="51"/>
                    <a:pt x="0" y="76"/>
                    <a:pt x="3" y="89"/>
                  </a:cubicBezTo>
                  <a:cubicBezTo>
                    <a:pt x="7" y="102"/>
                    <a:pt x="16" y="109"/>
                    <a:pt x="29" y="109"/>
                  </a:cubicBezTo>
                  <a:cubicBezTo>
                    <a:pt x="31" y="109"/>
                    <a:pt x="31" y="109"/>
                    <a:pt x="31" y="109"/>
                  </a:cubicBezTo>
                  <a:cubicBezTo>
                    <a:pt x="34" y="122"/>
                    <a:pt x="46" y="131"/>
                    <a:pt x="60" y="131"/>
                  </a:cubicBezTo>
                  <a:cubicBezTo>
                    <a:pt x="73" y="131"/>
                    <a:pt x="85" y="122"/>
                    <a:pt x="88" y="109"/>
                  </a:cubicBezTo>
                  <a:cubicBezTo>
                    <a:pt x="101" y="109"/>
                    <a:pt x="116" y="109"/>
                    <a:pt x="131" y="109"/>
                  </a:cubicBezTo>
                  <a:cubicBezTo>
                    <a:pt x="144" y="109"/>
                    <a:pt x="157" y="109"/>
                    <a:pt x="168" y="109"/>
                  </a:cubicBezTo>
                  <a:cubicBezTo>
                    <a:pt x="170" y="109"/>
                    <a:pt x="172" y="109"/>
                    <a:pt x="174" y="109"/>
                  </a:cubicBezTo>
                  <a:cubicBezTo>
                    <a:pt x="177" y="122"/>
                    <a:pt x="189" y="131"/>
                    <a:pt x="202" y="131"/>
                  </a:cubicBezTo>
                  <a:cubicBezTo>
                    <a:pt x="216" y="131"/>
                    <a:pt x="228" y="122"/>
                    <a:pt x="231" y="109"/>
                  </a:cubicBezTo>
                  <a:cubicBezTo>
                    <a:pt x="260" y="109"/>
                    <a:pt x="260" y="109"/>
                    <a:pt x="260" y="109"/>
                  </a:cubicBezTo>
                  <a:cubicBezTo>
                    <a:pt x="262" y="109"/>
                    <a:pt x="265" y="107"/>
                    <a:pt x="265" y="104"/>
                  </a:cubicBezTo>
                  <a:cubicBezTo>
                    <a:pt x="265" y="71"/>
                    <a:pt x="265" y="71"/>
                    <a:pt x="265" y="71"/>
                  </a:cubicBezTo>
                  <a:cubicBezTo>
                    <a:pt x="265" y="53"/>
                    <a:pt x="222" y="38"/>
                    <a:pt x="196" y="34"/>
                  </a:cubicBezTo>
                  <a:close/>
                  <a:moveTo>
                    <a:pt x="60" y="121"/>
                  </a:moveTo>
                  <a:cubicBezTo>
                    <a:pt x="49" y="121"/>
                    <a:pt x="40" y="112"/>
                    <a:pt x="40" y="102"/>
                  </a:cubicBezTo>
                  <a:cubicBezTo>
                    <a:pt x="40" y="91"/>
                    <a:pt x="49" y="82"/>
                    <a:pt x="60" y="82"/>
                  </a:cubicBezTo>
                  <a:cubicBezTo>
                    <a:pt x="71" y="82"/>
                    <a:pt x="79" y="91"/>
                    <a:pt x="79" y="102"/>
                  </a:cubicBezTo>
                  <a:cubicBezTo>
                    <a:pt x="79" y="112"/>
                    <a:pt x="71" y="121"/>
                    <a:pt x="60" y="121"/>
                  </a:cubicBezTo>
                  <a:close/>
                  <a:moveTo>
                    <a:pt x="202" y="121"/>
                  </a:moveTo>
                  <a:cubicBezTo>
                    <a:pt x="192" y="121"/>
                    <a:pt x="183" y="112"/>
                    <a:pt x="183" y="102"/>
                  </a:cubicBezTo>
                  <a:cubicBezTo>
                    <a:pt x="183" y="91"/>
                    <a:pt x="192" y="82"/>
                    <a:pt x="202" y="82"/>
                  </a:cubicBezTo>
                  <a:cubicBezTo>
                    <a:pt x="213" y="82"/>
                    <a:pt x="222" y="91"/>
                    <a:pt x="222" y="102"/>
                  </a:cubicBezTo>
                  <a:cubicBezTo>
                    <a:pt x="222" y="112"/>
                    <a:pt x="213" y="121"/>
                    <a:pt x="202" y="121"/>
                  </a:cubicBezTo>
                  <a:close/>
                  <a:moveTo>
                    <a:pt x="255" y="99"/>
                  </a:moveTo>
                  <a:cubicBezTo>
                    <a:pt x="232" y="99"/>
                    <a:pt x="232" y="99"/>
                    <a:pt x="232" y="99"/>
                  </a:cubicBezTo>
                  <a:cubicBezTo>
                    <a:pt x="231" y="84"/>
                    <a:pt x="218" y="72"/>
                    <a:pt x="202" y="72"/>
                  </a:cubicBezTo>
                  <a:cubicBezTo>
                    <a:pt x="187" y="72"/>
                    <a:pt x="174" y="84"/>
                    <a:pt x="173" y="99"/>
                  </a:cubicBezTo>
                  <a:cubicBezTo>
                    <a:pt x="160" y="99"/>
                    <a:pt x="145" y="99"/>
                    <a:pt x="131" y="99"/>
                  </a:cubicBezTo>
                  <a:cubicBezTo>
                    <a:pt x="116" y="99"/>
                    <a:pt x="102" y="99"/>
                    <a:pt x="89" y="99"/>
                  </a:cubicBezTo>
                  <a:cubicBezTo>
                    <a:pt x="88" y="84"/>
                    <a:pt x="75" y="72"/>
                    <a:pt x="60" y="72"/>
                  </a:cubicBezTo>
                  <a:cubicBezTo>
                    <a:pt x="44" y="72"/>
                    <a:pt x="31" y="84"/>
                    <a:pt x="30" y="99"/>
                  </a:cubicBezTo>
                  <a:cubicBezTo>
                    <a:pt x="29" y="99"/>
                    <a:pt x="29" y="99"/>
                    <a:pt x="29" y="99"/>
                  </a:cubicBezTo>
                  <a:cubicBezTo>
                    <a:pt x="20" y="99"/>
                    <a:pt x="15" y="95"/>
                    <a:pt x="13" y="86"/>
                  </a:cubicBezTo>
                  <a:cubicBezTo>
                    <a:pt x="11" y="78"/>
                    <a:pt x="12" y="58"/>
                    <a:pt x="16" y="43"/>
                  </a:cubicBezTo>
                  <a:cubicBezTo>
                    <a:pt x="30" y="43"/>
                    <a:pt x="30" y="43"/>
                    <a:pt x="30" y="43"/>
                  </a:cubicBezTo>
                  <a:cubicBezTo>
                    <a:pt x="31" y="43"/>
                    <a:pt x="32" y="43"/>
                    <a:pt x="33" y="43"/>
                  </a:cubicBezTo>
                  <a:cubicBezTo>
                    <a:pt x="39" y="38"/>
                    <a:pt x="44" y="34"/>
                    <a:pt x="50" y="30"/>
                  </a:cubicBezTo>
                  <a:cubicBezTo>
                    <a:pt x="64" y="19"/>
                    <a:pt x="74" y="10"/>
                    <a:pt x="90" y="10"/>
                  </a:cubicBezTo>
                  <a:cubicBezTo>
                    <a:pt x="133" y="10"/>
                    <a:pt x="133" y="10"/>
                    <a:pt x="133" y="10"/>
                  </a:cubicBezTo>
                  <a:cubicBezTo>
                    <a:pt x="150" y="10"/>
                    <a:pt x="167" y="20"/>
                    <a:pt x="191" y="42"/>
                  </a:cubicBezTo>
                  <a:cubicBezTo>
                    <a:pt x="191" y="43"/>
                    <a:pt x="192" y="43"/>
                    <a:pt x="193" y="43"/>
                  </a:cubicBezTo>
                  <a:cubicBezTo>
                    <a:pt x="225" y="48"/>
                    <a:pt x="255" y="64"/>
                    <a:pt x="255" y="71"/>
                  </a:cubicBezTo>
                  <a:lnTo>
                    <a:pt x="255" y="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 name="Freeform 50588">
              <a:extLst>
                <a:ext uri="{FF2B5EF4-FFF2-40B4-BE49-F238E27FC236}">
                  <a16:creationId xmlns:a16="http://schemas.microsoft.com/office/drawing/2014/main" id="{6BA6A0DF-F287-4C05-8E52-333F466CAFEB}"/>
                </a:ext>
              </a:extLst>
            </p:cNvPr>
            <p:cNvSpPr>
              <a:spLocks/>
            </p:cNvSpPr>
            <p:nvPr/>
          </p:nvSpPr>
          <p:spPr bwMode="auto">
            <a:xfrm>
              <a:off x="4970463" y="2068513"/>
              <a:ext cx="122238" cy="25400"/>
            </a:xfrm>
            <a:custGeom>
              <a:avLst/>
              <a:gdLst>
                <a:gd name="T0" fmla="*/ 107 w 121"/>
                <a:gd name="T1" fmla="*/ 15 h 25"/>
                <a:gd name="T2" fmla="*/ 22 w 121"/>
                <a:gd name="T3" fmla="*/ 15 h 25"/>
                <a:gd name="T4" fmla="*/ 7 w 121"/>
                <a:gd name="T5" fmla="*/ 0 h 25"/>
                <a:gd name="T6" fmla="*/ 0 w 121"/>
                <a:gd name="T7" fmla="*/ 7 h 25"/>
                <a:gd name="T8" fmla="*/ 16 w 121"/>
                <a:gd name="T9" fmla="*/ 24 h 25"/>
                <a:gd name="T10" fmla="*/ 20 w 121"/>
                <a:gd name="T11" fmla="*/ 25 h 25"/>
                <a:gd name="T12" fmla="*/ 108 w 121"/>
                <a:gd name="T13" fmla="*/ 25 h 25"/>
                <a:gd name="T14" fmla="*/ 110 w 121"/>
                <a:gd name="T15" fmla="*/ 25 h 25"/>
                <a:gd name="T16" fmla="*/ 121 w 121"/>
                <a:gd name="T17" fmla="*/ 21 h 25"/>
                <a:gd name="T18" fmla="*/ 117 w 121"/>
                <a:gd name="T19" fmla="*/ 11 h 25"/>
                <a:gd name="T20" fmla="*/ 107 w 121"/>
                <a:gd name="T21" fmla="*/ 1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1" h="25">
                  <a:moveTo>
                    <a:pt x="107" y="15"/>
                  </a:moveTo>
                  <a:cubicBezTo>
                    <a:pt x="22" y="15"/>
                    <a:pt x="22" y="15"/>
                    <a:pt x="22" y="15"/>
                  </a:cubicBezTo>
                  <a:cubicBezTo>
                    <a:pt x="7" y="0"/>
                    <a:pt x="7" y="0"/>
                    <a:pt x="7" y="0"/>
                  </a:cubicBezTo>
                  <a:cubicBezTo>
                    <a:pt x="0" y="7"/>
                    <a:pt x="0" y="7"/>
                    <a:pt x="0" y="7"/>
                  </a:cubicBezTo>
                  <a:cubicBezTo>
                    <a:pt x="16" y="24"/>
                    <a:pt x="16" y="24"/>
                    <a:pt x="16" y="24"/>
                  </a:cubicBezTo>
                  <a:cubicBezTo>
                    <a:pt x="17" y="25"/>
                    <a:pt x="19" y="25"/>
                    <a:pt x="20" y="25"/>
                  </a:cubicBezTo>
                  <a:cubicBezTo>
                    <a:pt x="108" y="25"/>
                    <a:pt x="108" y="25"/>
                    <a:pt x="108" y="25"/>
                  </a:cubicBezTo>
                  <a:cubicBezTo>
                    <a:pt x="108" y="25"/>
                    <a:pt x="109" y="25"/>
                    <a:pt x="110" y="25"/>
                  </a:cubicBezTo>
                  <a:cubicBezTo>
                    <a:pt x="121" y="21"/>
                    <a:pt x="121" y="21"/>
                    <a:pt x="121" y="21"/>
                  </a:cubicBezTo>
                  <a:cubicBezTo>
                    <a:pt x="117" y="11"/>
                    <a:pt x="117" y="11"/>
                    <a:pt x="117" y="11"/>
                  </a:cubicBezTo>
                  <a:lnTo>
                    <a:pt x="107"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grpSp>
        <p:nvGrpSpPr>
          <p:cNvPr id="13" name="Groupe 85">
            <a:extLst>
              <a:ext uri="{FF2B5EF4-FFF2-40B4-BE49-F238E27FC236}">
                <a16:creationId xmlns:a16="http://schemas.microsoft.com/office/drawing/2014/main" id="{547D4A60-BF10-4520-AEEF-48EBEF7BDF65}"/>
              </a:ext>
            </a:extLst>
          </p:cNvPr>
          <p:cNvGrpSpPr>
            <a:grpSpLocks noChangeAspect="1"/>
          </p:cNvGrpSpPr>
          <p:nvPr/>
        </p:nvGrpSpPr>
        <p:grpSpPr>
          <a:xfrm>
            <a:off x="11269432" y="226895"/>
            <a:ext cx="515200" cy="562341"/>
            <a:chOff x="9474201" y="3120012"/>
            <a:chExt cx="242888" cy="265113"/>
          </a:xfrm>
          <a:solidFill>
            <a:schemeClr val="accent6"/>
          </a:solidFill>
        </p:grpSpPr>
        <p:sp>
          <p:nvSpPr>
            <p:cNvPr id="14" name="Freeform 50991">
              <a:extLst>
                <a:ext uri="{FF2B5EF4-FFF2-40B4-BE49-F238E27FC236}">
                  <a16:creationId xmlns:a16="http://schemas.microsoft.com/office/drawing/2014/main" id="{82970811-92D7-48AF-AF62-5F2124C11D3E}"/>
                </a:ext>
              </a:extLst>
            </p:cNvPr>
            <p:cNvSpPr>
              <a:spLocks noEditPoints="1"/>
            </p:cNvSpPr>
            <p:nvPr/>
          </p:nvSpPr>
          <p:spPr bwMode="auto">
            <a:xfrm>
              <a:off x="9474201" y="3170812"/>
              <a:ext cx="242888" cy="214313"/>
            </a:xfrm>
            <a:custGeom>
              <a:avLst/>
              <a:gdLst>
                <a:gd name="T0" fmla="*/ 9 w 243"/>
                <a:gd name="T1" fmla="*/ 200 h 213"/>
                <a:gd name="T2" fmla="*/ 62 w 243"/>
                <a:gd name="T3" fmla="*/ 200 h 213"/>
                <a:gd name="T4" fmla="*/ 233 w 243"/>
                <a:gd name="T5" fmla="*/ 208 h 213"/>
                <a:gd name="T6" fmla="*/ 243 w 243"/>
                <a:gd name="T7" fmla="*/ 195 h 213"/>
                <a:gd name="T8" fmla="*/ 227 w 243"/>
                <a:gd name="T9" fmla="*/ 181 h 213"/>
                <a:gd name="T10" fmla="*/ 216 w 243"/>
                <a:gd name="T11" fmla="*/ 117 h 213"/>
                <a:gd name="T12" fmla="*/ 184 w 243"/>
                <a:gd name="T13" fmla="*/ 0 h 213"/>
                <a:gd name="T14" fmla="*/ 167 w 243"/>
                <a:gd name="T15" fmla="*/ 117 h 213"/>
                <a:gd name="T16" fmla="*/ 135 w 243"/>
                <a:gd name="T17" fmla="*/ 45 h 213"/>
                <a:gd name="T18" fmla="*/ 118 w 243"/>
                <a:gd name="T19" fmla="*/ 117 h 213"/>
                <a:gd name="T20" fmla="*/ 95 w 243"/>
                <a:gd name="T21" fmla="*/ 97 h 213"/>
                <a:gd name="T22" fmla="*/ 54 w 243"/>
                <a:gd name="T23" fmla="*/ 85 h 213"/>
                <a:gd name="T24" fmla="*/ 32 w 243"/>
                <a:gd name="T25" fmla="*/ 97 h 213"/>
                <a:gd name="T26" fmla="*/ 20 w 243"/>
                <a:gd name="T27" fmla="*/ 117 h 213"/>
                <a:gd name="T28" fmla="*/ 4 w 243"/>
                <a:gd name="T29" fmla="*/ 191 h 213"/>
                <a:gd name="T30" fmla="*/ 4 w 243"/>
                <a:gd name="T31" fmla="*/ 213 h 213"/>
                <a:gd name="T32" fmla="*/ 124 w 243"/>
                <a:gd name="T33" fmla="*/ 127 h 213"/>
                <a:gd name="T34" fmla="*/ 211 w 243"/>
                <a:gd name="T35" fmla="*/ 127 h 213"/>
                <a:gd name="T36" fmla="*/ 216 w 243"/>
                <a:gd name="T37" fmla="*/ 176 h 213"/>
                <a:gd name="T38" fmla="*/ 173 w 243"/>
                <a:gd name="T39" fmla="*/ 133 h 213"/>
                <a:gd name="T40" fmla="*/ 167 w 243"/>
                <a:gd name="T41" fmla="*/ 176 h 213"/>
                <a:gd name="T42" fmla="*/ 123 w 243"/>
                <a:gd name="T43" fmla="*/ 133 h 213"/>
                <a:gd name="T44" fmla="*/ 118 w 243"/>
                <a:gd name="T45" fmla="*/ 176 h 213"/>
                <a:gd name="T46" fmla="*/ 74 w 243"/>
                <a:gd name="T47" fmla="*/ 133 h 213"/>
                <a:gd name="T48" fmla="*/ 67 w 243"/>
                <a:gd name="T49" fmla="*/ 176 h 213"/>
                <a:gd name="T50" fmla="*/ 32 w 243"/>
                <a:gd name="T51" fmla="*/ 133 h 213"/>
                <a:gd name="T52" fmla="*/ 25 w 243"/>
                <a:gd name="T53" fmla="*/ 191 h 213"/>
                <a:gd name="T54" fmla="*/ 217 w 243"/>
                <a:gd name="T55" fmla="*/ 191 h 213"/>
                <a:gd name="T56" fmla="*/ 74 w 243"/>
                <a:gd name="T57" fmla="*/ 185 h 213"/>
                <a:gd name="T58" fmla="*/ 162 w 243"/>
                <a:gd name="T59" fmla="*/ 185 h 213"/>
                <a:gd name="T60" fmla="*/ 217 w 243"/>
                <a:gd name="T61" fmla="*/ 185 h 213"/>
                <a:gd name="T62" fmla="*/ 57 w 243"/>
                <a:gd name="T63" fmla="*/ 143 h 213"/>
                <a:gd name="T64" fmla="*/ 52 w 243"/>
                <a:gd name="T65" fmla="*/ 191 h 213"/>
                <a:gd name="T66" fmla="*/ 79 w 243"/>
                <a:gd name="T67" fmla="*/ 144 h 213"/>
                <a:gd name="T68" fmla="*/ 108 w 243"/>
                <a:gd name="T69" fmla="*/ 144 h 213"/>
                <a:gd name="T70" fmla="*/ 108 w 243"/>
                <a:gd name="T71" fmla="*/ 176 h 213"/>
                <a:gd name="T72" fmla="*/ 79 w 243"/>
                <a:gd name="T73" fmla="*/ 154 h 213"/>
                <a:gd name="T74" fmla="*/ 79 w 243"/>
                <a:gd name="T75" fmla="*/ 176 h 213"/>
                <a:gd name="T76" fmla="*/ 128 w 243"/>
                <a:gd name="T77" fmla="*/ 144 h 213"/>
                <a:gd name="T78" fmla="*/ 157 w 243"/>
                <a:gd name="T79" fmla="*/ 144 h 213"/>
                <a:gd name="T80" fmla="*/ 157 w 243"/>
                <a:gd name="T81" fmla="*/ 176 h 213"/>
                <a:gd name="T82" fmla="*/ 128 w 243"/>
                <a:gd name="T83" fmla="*/ 154 h 213"/>
                <a:gd name="T84" fmla="*/ 128 w 243"/>
                <a:gd name="T85" fmla="*/ 176 h 213"/>
                <a:gd name="T86" fmla="*/ 178 w 243"/>
                <a:gd name="T87" fmla="*/ 144 h 213"/>
                <a:gd name="T88" fmla="*/ 207 w 243"/>
                <a:gd name="T89" fmla="*/ 144 h 213"/>
                <a:gd name="T90" fmla="*/ 207 w 243"/>
                <a:gd name="T91" fmla="*/ 176 h 213"/>
                <a:gd name="T92" fmla="*/ 178 w 243"/>
                <a:gd name="T93" fmla="*/ 154 h 213"/>
                <a:gd name="T94" fmla="*/ 178 w 243"/>
                <a:gd name="T95" fmla="*/ 176 h 213"/>
                <a:gd name="T96" fmla="*/ 42 w 243"/>
                <a:gd name="T97" fmla="*/ 143 h 213"/>
                <a:gd name="T98" fmla="*/ 36 w 243"/>
                <a:gd name="T99" fmla="*/ 143 h 213"/>
                <a:gd name="T100" fmla="*/ 201 w 243"/>
                <a:gd name="T101" fmla="*/ 10 h 213"/>
                <a:gd name="T102" fmla="*/ 202 w 243"/>
                <a:gd name="T103" fmla="*/ 21 h 213"/>
                <a:gd name="T104" fmla="*/ 187 w 243"/>
                <a:gd name="T105" fmla="*/ 21 h 213"/>
                <a:gd name="T106" fmla="*/ 153 w 243"/>
                <a:gd name="T107" fmla="*/ 55 h 213"/>
                <a:gd name="T108" fmla="*/ 153 w 243"/>
                <a:gd name="T109" fmla="*/ 54 h 213"/>
                <a:gd name="T110" fmla="*/ 130 w 243"/>
                <a:gd name="T111" fmla="*/ 117 h 213"/>
                <a:gd name="T112" fmla="*/ 54 w 243"/>
                <a:gd name="T113" fmla="*/ 107 h 213"/>
                <a:gd name="T114" fmla="*/ 108 w 243"/>
                <a:gd name="T115" fmla="*/ 117 h 213"/>
                <a:gd name="T116" fmla="*/ 54 w 243"/>
                <a:gd name="T117" fmla="*/ 107 h 213"/>
                <a:gd name="T118" fmla="*/ 85 w 243"/>
                <a:gd name="T119" fmla="*/ 97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43" h="213">
                  <a:moveTo>
                    <a:pt x="4" y="213"/>
                  </a:moveTo>
                  <a:cubicBezTo>
                    <a:pt x="7" y="213"/>
                    <a:pt x="9" y="210"/>
                    <a:pt x="9" y="208"/>
                  </a:cubicBezTo>
                  <a:cubicBezTo>
                    <a:pt x="9" y="200"/>
                    <a:pt x="9" y="200"/>
                    <a:pt x="9" y="200"/>
                  </a:cubicBezTo>
                  <a:cubicBezTo>
                    <a:pt x="20" y="200"/>
                    <a:pt x="20" y="200"/>
                    <a:pt x="20" y="200"/>
                  </a:cubicBezTo>
                  <a:cubicBezTo>
                    <a:pt x="32" y="200"/>
                    <a:pt x="32" y="200"/>
                    <a:pt x="32" y="200"/>
                  </a:cubicBezTo>
                  <a:cubicBezTo>
                    <a:pt x="62" y="200"/>
                    <a:pt x="62" y="200"/>
                    <a:pt x="62" y="200"/>
                  </a:cubicBezTo>
                  <a:cubicBezTo>
                    <a:pt x="222" y="200"/>
                    <a:pt x="222" y="200"/>
                    <a:pt x="222" y="200"/>
                  </a:cubicBezTo>
                  <a:cubicBezTo>
                    <a:pt x="233" y="200"/>
                    <a:pt x="233" y="200"/>
                    <a:pt x="233" y="200"/>
                  </a:cubicBezTo>
                  <a:cubicBezTo>
                    <a:pt x="233" y="208"/>
                    <a:pt x="233" y="208"/>
                    <a:pt x="233" y="208"/>
                  </a:cubicBezTo>
                  <a:cubicBezTo>
                    <a:pt x="233" y="210"/>
                    <a:pt x="235" y="213"/>
                    <a:pt x="238" y="213"/>
                  </a:cubicBezTo>
                  <a:cubicBezTo>
                    <a:pt x="241" y="213"/>
                    <a:pt x="243" y="210"/>
                    <a:pt x="243" y="208"/>
                  </a:cubicBezTo>
                  <a:cubicBezTo>
                    <a:pt x="243" y="195"/>
                    <a:pt x="243" y="195"/>
                    <a:pt x="243" y="195"/>
                  </a:cubicBezTo>
                  <a:cubicBezTo>
                    <a:pt x="243" y="193"/>
                    <a:pt x="241" y="191"/>
                    <a:pt x="238" y="191"/>
                  </a:cubicBezTo>
                  <a:cubicBezTo>
                    <a:pt x="227" y="191"/>
                    <a:pt x="227" y="191"/>
                    <a:pt x="227" y="191"/>
                  </a:cubicBezTo>
                  <a:cubicBezTo>
                    <a:pt x="227" y="181"/>
                    <a:pt x="227" y="181"/>
                    <a:pt x="227" y="181"/>
                  </a:cubicBezTo>
                  <a:cubicBezTo>
                    <a:pt x="227" y="122"/>
                    <a:pt x="227" y="122"/>
                    <a:pt x="227" y="122"/>
                  </a:cubicBezTo>
                  <a:cubicBezTo>
                    <a:pt x="227" y="119"/>
                    <a:pt x="225" y="117"/>
                    <a:pt x="222" y="117"/>
                  </a:cubicBezTo>
                  <a:cubicBezTo>
                    <a:pt x="216" y="117"/>
                    <a:pt x="216" y="117"/>
                    <a:pt x="216" y="117"/>
                  </a:cubicBezTo>
                  <a:cubicBezTo>
                    <a:pt x="211" y="5"/>
                    <a:pt x="211" y="5"/>
                    <a:pt x="211" y="5"/>
                  </a:cubicBezTo>
                  <a:cubicBezTo>
                    <a:pt x="211" y="2"/>
                    <a:pt x="209" y="0"/>
                    <a:pt x="206" y="0"/>
                  </a:cubicBezTo>
                  <a:cubicBezTo>
                    <a:pt x="184" y="0"/>
                    <a:pt x="184" y="0"/>
                    <a:pt x="184" y="0"/>
                  </a:cubicBezTo>
                  <a:cubicBezTo>
                    <a:pt x="181" y="0"/>
                    <a:pt x="179" y="2"/>
                    <a:pt x="179" y="5"/>
                  </a:cubicBezTo>
                  <a:cubicBezTo>
                    <a:pt x="169" y="117"/>
                    <a:pt x="169" y="117"/>
                    <a:pt x="169" y="117"/>
                  </a:cubicBezTo>
                  <a:cubicBezTo>
                    <a:pt x="167" y="117"/>
                    <a:pt x="167" y="117"/>
                    <a:pt x="167" y="117"/>
                  </a:cubicBezTo>
                  <a:cubicBezTo>
                    <a:pt x="162" y="49"/>
                    <a:pt x="162" y="49"/>
                    <a:pt x="162" y="49"/>
                  </a:cubicBezTo>
                  <a:cubicBezTo>
                    <a:pt x="162" y="47"/>
                    <a:pt x="160" y="45"/>
                    <a:pt x="157" y="45"/>
                  </a:cubicBezTo>
                  <a:cubicBezTo>
                    <a:pt x="135" y="45"/>
                    <a:pt x="135" y="45"/>
                    <a:pt x="135" y="45"/>
                  </a:cubicBezTo>
                  <a:cubicBezTo>
                    <a:pt x="133" y="45"/>
                    <a:pt x="131" y="46"/>
                    <a:pt x="130" y="49"/>
                  </a:cubicBezTo>
                  <a:cubicBezTo>
                    <a:pt x="120" y="117"/>
                    <a:pt x="120" y="117"/>
                    <a:pt x="120" y="117"/>
                  </a:cubicBezTo>
                  <a:cubicBezTo>
                    <a:pt x="118" y="117"/>
                    <a:pt x="118" y="117"/>
                    <a:pt x="118" y="117"/>
                  </a:cubicBezTo>
                  <a:cubicBezTo>
                    <a:pt x="118" y="102"/>
                    <a:pt x="118" y="102"/>
                    <a:pt x="118" y="102"/>
                  </a:cubicBezTo>
                  <a:cubicBezTo>
                    <a:pt x="118" y="99"/>
                    <a:pt x="115" y="97"/>
                    <a:pt x="113" y="97"/>
                  </a:cubicBezTo>
                  <a:cubicBezTo>
                    <a:pt x="95" y="97"/>
                    <a:pt x="95" y="97"/>
                    <a:pt x="95" y="97"/>
                  </a:cubicBezTo>
                  <a:cubicBezTo>
                    <a:pt x="95" y="90"/>
                    <a:pt x="95" y="90"/>
                    <a:pt x="95" y="90"/>
                  </a:cubicBezTo>
                  <a:cubicBezTo>
                    <a:pt x="95" y="87"/>
                    <a:pt x="93" y="85"/>
                    <a:pt x="90" y="85"/>
                  </a:cubicBezTo>
                  <a:cubicBezTo>
                    <a:pt x="54" y="85"/>
                    <a:pt x="54" y="85"/>
                    <a:pt x="54" y="85"/>
                  </a:cubicBezTo>
                  <a:cubicBezTo>
                    <a:pt x="52" y="85"/>
                    <a:pt x="49" y="87"/>
                    <a:pt x="49" y="90"/>
                  </a:cubicBezTo>
                  <a:cubicBezTo>
                    <a:pt x="49" y="97"/>
                    <a:pt x="49" y="97"/>
                    <a:pt x="49" y="97"/>
                  </a:cubicBezTo>
                  <a:cubicBezTo>
                    <a:pt x="32" y="97"/>
                    <a:pt x="32" y="97"/>
                    <a:pt x="32" y="97"/>
                  </a:cubicBezTo>
                  <a:cubicBezTo>
                    <a:pt x="29" y="97"/>
                    <a:pt x="27" y="99"/>
                    <a:pt x="27" y="102"/>
                  </a:cubicBezTo>
                  <a:cubicBezTo>
                    <a:pt x="27" y="117"/>
                    <a:pt x="27" y="117"/>
                    <a:pt x="27" y="117"/>
                  </a:cubicBezTo>
                  <a:cubicBezTo>
                    <a:pt x="20" y="117"/>
                    <a:pt x="20" y="117"/>
                    <a:pt x="20" y="117"/>
                  </a:cubicBezTo>
                  <a:cubicBezTo>
                    <a:pt x="18" y="117"/>
                    <a:pt x="16" y="119"/>
                    <a:pt x="16" y="122"/>
                  </a:cubicBezTo>
                  <a:cubicBezTo>
                    <a:pt x="16" y="191"/>
                    <a:pt x="16" y="191"/>
                    <a:pt x="16" y="191"/>
                  </a:cubicBezTo>
                  <a:cubicBezTo>
                    <a:pt x="4" y="191"/>
                    <a:pt x="4" y="191"/>
                    <a:pt x="4" y="191"/>
                  </a:cubicBezTo>
                  <a:cubicBezTo>
                    <a:pt x="2" y="191"/>
                    <a:pt x="0" y="193"/>
                    <a:pt x="0" y="195"/>
                  </a:cubicBezTo>
                  <a:cubicBezTo>
                    <a:pt x="0" y="208"/>
                    <a:pt x="0" y="208"/>
                    <a:pt x="0" y="208"/>
                  </a:cubicBezTo>
                  <a:cubicBezTo>
                    <a:pt x="0" y="210"/>
                    <a:pt x="2" y="213"/>
                    <a:pt x="4" y="213"/>
                  </a:cubicBezTo>
                  <a:close/>
                  <a:moveTo>
                    <a:pt x="32" y="127"/>
                  </a:moveTo>
                  <a:cubicBezTo>
                    <a:pt x="113" y="127"/>
                    <a:pt x="113" y="127"/>
                    <a:pt x="113" y="127"/>
                  </a:cubicBezTo>
                  <a:cubicBezTo>
                    <a:pt x="124" y="127"/>
                    <a:pt x="124" y="127"/>
                    <a:pt x="124" y="127"/>
                  </a:cubicBezTo>
                  <a:cubicBezTo>
                    <a:pt x="163" y="127"/>
                    <a:pt x="163" y="127"/>
                    <a:pt x="163" y="127"/>
                  </a:cubicBezTo>
                  <a:cubicBezTo>
                    <a:pt x="173" y="127"/>
                    <a:pt x="173" y="127"/>
                    <a:pt x="173" y="127"/>
                  </a:cubicBezTo>
                  <a:cubicBezTo>
                    <a:pt x="211" y="127"/>
                    <a:pt x="211" y="127"/>
                    <a:pt x="211" y="127"/>
                  </a:cubicBezTo>
                  <a:cubicBezTo>
                    <a:pt x="217" y="127"/>
                    <a:pt x="217" y="127"/>
                    <a:pt x="217" y="127"/>
                  </a:cubicBezTo>
                  <a:cubicBezTo>
                    <a:pt x="217" y="176"/>
                    <a:pt x="217" y="176"/>
                    <a:pt x="217" y="176"/>
                  </a:cubicBezTo>
                  <a:cubicBezTo>
                    <a:pt x="216" y="176"/>
                    <a:pt x="216" y="176"/>
                    <a:pt x="216" y="176"/>
                  </a:cubicBezTo>
                  <a:cubicBezTo>
                    <a:pt x="216" y="138"/>
                    <a:pt x="216" y="138"/>
                    <a:pt x="216" y="138"/>
                  </a:cubicBezTo>
                  <a:cubicBezTo>
                    <a:pt x="216" y="136"/>
                    <a:pt x="214" y="133"/>
                    <a:pt x="211" y="133"/>
                  </a:cubicBezTo>
                  <a:cubicBezTo>
                    <a:pt x="173" y="133"/>
                    <a:pt x="173" y="133"/>
                    <a:pt x="173" y="133"/>
                  </a:cubicBezTo>
                  <a:cubicBezTo>
                    <a:pt x="170" y="133"/>
                    <a:pt x="168" y="136"/>
                    <a:pt x="168" y="138"/>
                  </a:cubicBezTo>
                  <a:cubicBezTo>
                    <a:pt x="168" y="176"/>
                    <a:pt x="168" y="176"/>
                    <a:pt x="168" y="176"/>
                  </a:cubicBezTo>
                  <a:cubicBezTo>
                    <a:pt x="167" y="176"/>
                    <a:pt x="167" y="176"/>
                    <a:pt x="167" y="176"/>
                  </a:cubicBezTo>
                  <a:cubicBezTo>
                    <a:pt x="167" y="138"/>
                    <a:pt x="167" y="138"/>
                    <a:pt x="167" y="138"/>
                  </a:cubicBezTo>
                  <a:cubicBezTo>
                    <a:pt x="167" y="136"/>
                    <a:pt x="164" y="133"/>
                    <a:pt x="162" y="133"/>
                  </a:cubicBezTo>
                  <a:cubicBezTo>
                    <a:pt x="123" y="133"/>
                    <a:pt x="123" y="133"/>
                    <a:pt x="123" y="133"/>
                  </a:cubicBezTo>
                  <a:cubicBezTo>
                    <a:pt x="121" y="133"/>
                    <a:pt x="119" y="136"/>
                    <a:pt x="119" y="138"/>
                  </a:cubicBezTo>
                  <a:cubicBezTo>
                    <a:pt x="119" y="176"/>
                    <a:pt x="119" y="176"/>
                    <a:pt x="119" y="176"/>
                  </a:cubicBezTo>
                  <a:cubicBezTo>
                    <a:pt x="118" y="176"/>
                    <a:pt x="118" y="176"/>
                    <a:pt x="118" y="176"/>
                  </a:cubicBezTo>
                  <a:cubicBezTo>
                    <a:pt x="118" y="138"/>
                    <a:pt x="118" y="138"/>
                    <a:pt x="118" y="138"/>
                  </a:cubicBezTo>
                  <a:cubicBezTo>
                    <a:pt x="118" y="136"/>
                    <a:pt x="115" y="133"/>
                    <a:pt x="113" y="133"/>
                  </a:cubicBezTo>
                  <a:cubicBezTo>
                    <a:pt x="74" y="133"/>
                    <a:pt x="74" y="133"/>
                    <a:pt x="74" y="133"/>
                  </a:cubicBezTo>
                  <a:cubicBezTo>
                    <a:pt x="72" y="133"/>
                    <a:pt x="70" y="136"/>
                    <a:pt x="70" y="138"/>
                  </a:cubicBezTo>
                  <a:cubicBezTo>
                    <a:pt x="70" y="176"/>
                    <a:pt x="70" y="176"/>
                    <a:pt x="70" y="176"/>
                  </a:cubicBezTo>
                  <a:cubicBezTo>
                    <a:pt x="67" y="176"/>
                    <a:pt x="67" y="176"/>
                    <a:pt x="67" y="176"/>
                  </a:cubicBezTo>
                  <a:cubicBezTo>
                    <a:pt x="67" y="138"/>
                    <a:pt x="67" y="138"/>
                    <a:pt x="67" y="138"/>
                  </a:cubicBezTo>
                  <a:cubicBezTo>
                    <a:pt x="67" y="136"/>
                    <a:pt x="65" y="133"/>
                    <a:pt x="62" y="133"/>
                  </a:cubicBezTo>
                  <a:cubicBezTo>
                    <a:pt x="32" y="133"/>
                    <a:pt x="32" y="133"/>
                    <a:pt x="32" y="133"/>
                  </a:cubicBezTo>
                  <a:cubicBezTo>
                    <a:pt x="29" y="133"/>
                    <a:pt x="27" y="136"/>
                    <a:pt x="27" y="138"/>
                  </a:cubicBezTo>
                  <a:cubicBezTo>
                    <a:pt x="27" y="191"/>
                    <a:pt x="27" y="191"/>
                    <a:pt x="27" y="191"/>
                  </a:cubicBezTo>
                  <a:cubicBezTo>
                    <a:pt x="25" y="191"/>
                    <a:pt x="25" y="191"/>
                    <a:pt x="25" y="191"/>
                  </a:cubicBezTo>
                  <a:cubicBezTo>
                    <a:pt x="25" y="127"/>
                    <a:pt x="25" y="127"/>
                    <a:pt x="25" y="127"/>
                  </a:cubicBezTo>
                  <a:lnTo>
                    <a:pt x="32" y="127"/>
                  </a:lnTo>
                  <a:close/>
                  <a:moveTo>
                    <a:pt x="217" y="191"/>
                  </a:moveTo>
                  <a:cubicBezTo>
                    <a:pt x="67" y="191"/>
                    <a:pt x="67" y="191"/>
                    <a:pt x="67" y="191"/>
                  </a:cubicBezTo>
                  <a:cubicBezTo>
                    <a:pt x="67" y="185"/>
                    <a:pt x="67" y="185"/>
                    <a:pt x="67" y="185"/>
                  </a:cubicBezTo>
                  <a:cubicBezTo>
                    <a:pt x="74" y="185"/>
                    <a:pt x="74" y="185"/>
                    <a:pt x="74" y="185"/>
                  </a:cubicBezTo>
                  <a:cubicBezTo>
                    <a:pt x="113" y="185"/>
                    <a:pt x="113" y="185"/>
                    <a:pt x="113" y="185"/>
                  </a:cubicBezTo>
                  <a:cubicBezTo>
                    <a:pt x="123" y="185"/>
                    <a:pt x="123" y="185"/>
                    <a:pt x="123" y="185"/>
                  </a:cubicBezTo>
                  <a:cubicBezTo>
                    <a:pt x="162" y="185"/>
                    <a:pt x="162" y="185"/>
                    <a:pt x="162" y="185"/>
                  </a:cubicBezTo>
                  <a:cubicBezTo>
                    <a:pt x="173" y="185"/>
                    <a:pt x="173" y="185"/>
                    <a:pt x="173" y="185"/>
                  </a:cubicBezTo>
                  <a:cubicBezTo>
                    <a:pt x="211" y="185"/>
                    <a:pt x="211" y="185"/>
                    <a:pt x="211" y="185"/>
                  </a:cubicBezTo>
                  <a:cubicBezTo>
                    <a:pt x="217" y="185"/>
                    <a:pt x="217" y="185"/>
                    <a:pt x="217" y="185"/>
                  </a:cubicBezTo>
                  <a:lnTo>
                    <a:pt x="217" y="191"/>
                  </a:lnTo>
                  <a:close/>
                  <a:moveTo>
                    <a:pt x="52" y="143"/>
                  </a:moveTo>
                  <a:cubicBezTo>
                    <a:pt x="57" y="143"/>
                    <a:pt x="57" y="143"/>
                    <a:pt x="57" y="143"/>
                  </a:cubicBezTo>
                  <a:cubicBezTo>
                    <a:pt x="57" y="181"/>
                    <a:pt x="57" y="181"/>
                    <a:pt x="57" y="181"/>
                  </a:cubicBezTo>
                  <a:cubicBezTo>
                    <a:pt x="57" y="191"/>
                    <a:pt x="57" y="191"/>
                    <a:pt x="57" y="191"/>
                  </a:cubicBezTo>
                  <a:cubicBezTo>
                    <a:pt x="52" y="191"/>
                    <a:pt x="52" y="191"/>
                    <a:pt x="52" y="191"/>
                  </a:cubicBezTo>
                  <a:lnTo>
                    <a:pt x="52" y="143"/>
                  </a:lnTo>
                  <a:close/>
                  <a:moveTo>
                    <a:pt x="108" y="144"/>
                  </a:moveTo>
                  <a:cubicBezTo>
                    <a:pt x="79" y="144"/>
                    <a:pt x="79" y="144"/>
                    <a:pt x="79" y="144"/>
                  </a:cubicBezTo>
                  <a:cubicBezTo>
                    <a:pt x="79" y="143"/>
                    <a:pt x="79" y="143"/>
                    <a:pt x="79" y="143"/>
                  </a:cubicBezTo>
                  <a:cubicBezTo>
                    <a:pt x="108" y="143"/>
                    <a:pt x="108" y="143"/>
                    <a:pt x="108" y="143"/>
                  </a:cubicBezTo>
                  <a:lnTo>
                    <a:pt x="108" y="144"/>
                  </a:lnTo>
                  <a:close/>
                  <a:moveTo>
                    <a:pt x="98" y="154"/>
                  </a:moveTo>
                  <a:cubicBezTo>
                    <a:pt x="108" y="154"/>
                    <a:pt x="108" y="154"/>
                    <a:pt x="108" y="154"/>
                  </a:cubicBezTo>
                  <a:cubicBezTo>
                    <a:pt x="108" y="176"/>
                    <a:pt x="108" y="176"/>
                    <a:pt x="108" y="176"/>
                  </a:cubicBezTo>
                  <a:cubicBezTo>
                    <a:pt x="98" y="176"/>
                    <a:pt x="98" y="176"/>
                    <a:pt x="98" y="176"/>
                  </a:cubicBezTo>
                  <a:lnTo>
                    <a:pt x="98" y="154"/>
                  </a:lnTo>
                  <a:close/>
                  <a:moveTo>
                    <a:pt x="79" y="154"/>
                  </a:moveTo>
                  <a:cubicBezTo>
                    <a:pt x="89" y="154"/>
                    <a:pt x="89" y="154"/>
                    <a:pt x="89" y="154"/>
                  </a:cubicBezTo>
                  <a:cubicBezTo>
                    <a:pt x="89" y="176"/>
                    <a:pt x="89" y="176"/>
                    <a:pt x="89" y="176"/>
                  </a:cubicBezTo>
                  <a:cubicBezTo>
                    <a:pt x="79" y="176"/>
                    <a:pt x="79" y="176"/>
                    <a:pt x="79" y="176"/>
                  </a:cubicBezTo>
                  <a:lnTo>
                    <a:pt x="79" y="154"/>
                  </a:lnTo>
                  <a:close/>
                  <a:moveTo>
                    <a:pt x="157" y="144"/>
                  </a:moveTo>
                  <a:cubicBezTo>
                    <a:pt x="128" y="144"/>
                    <a:pt x="128" y="144"/>
                    <a:pt x="128" y="144"/>
                  </a:cubicBezTo>
                  <a:cubicBezTo>
                    <a:pt x="128" y="143"/>
                    <a:pt x="128" y="143"/>
                    <a:pt x="128" y="143"/>
                  </a:cubicBezTo>
                  <a:cubicBezTo>
                    <a:pt x="157" y="143"/>
                    <a:pt x="157" y="143"/>
                    <a:pt x="157" y="143"/>
                  </a:cubicBezTo>
                  <a:lnTo>
                    <a:pt x="157" y="144"/>
                  </a:lnTo>
                  <a:close/>
                  <a:moveTo>
                    <a:pt x="147" y="154"/>
                  </a:moveTo>
                  <a:cubicBezTo>
                    <a:pt x="157" y="154"/>
                    <a:pt x="157" y="154"/>
                    <a:pt x="157" y="154"/>
                  </a:cubicBezTo>
                  <a:cubicBezTo>
                    <a:pt x="157" y="176"/>
                    <a:pt x="157" y="176"/>
                    <a:pt x="157" y="176"/>
                  </a:cubicBezTo>
                  <a:cubicBezTo>
                    <a:pt x="147" y="176"/>
                    <a:pt x="147" y="176"/>
                    <a:pt x="147" y="176"/>
                  </a:cubicBezTo>
                  <a:lnTo>
                    <a:pt x="147" y="154"/>
                  </a:lnTo>
                  <a:close/>
                  <a:moveTo>
                    <a:pt x="128" y="154"/>
                  </a:moveTo>
                  <a:cubicBezTo>
                    <a:pt x="138" y="154"/>
                    <a:pt x="138" y="154"/>
                    <a:pt x="138" y="154"/>
                  </a:cubicBezTo>
                  <a:cubicBezTo>
                    <a:pt x="138" y="176"/>
                    <a:pt x="138" y="176"/>
                    <a:pt x="138" y="176"/>
                  </a:cubicBezTo>
                  <a:cubicBezTo>
                    <a:pt x="128" y="176"/>
                    <a:pt x="128" y="176"/>
                    <a:pt x="128" y="176"/>
                  </a:cubicBezTo>
                  <a:lnTo>
                    <a:pt x="128" y="154"/>
                  </a:lnTo>
                  <a:close/>
                  <a:moveTo>
                    <a:pt x="207" y="144"/>
                  </a:moveTo>
                  <a:cubicBezTo>
                    <a:pt x="178" y="144"/>
                    <a:pt x="178" y="144"/>
                    <a:pt x="178" y="144"/>
                  </a:cubicBezTo>
                  <a:cubicBezTo>
                    <a:pt x="178" y="143"/>
                    <a:pt x="178" y="143"/>
                    <a:pt x="178" y="143"/>
                  </a:cubicBezTo>
                  <a:cubicBezTo>
                    <a:pt x="207" y="143"/>
                    <a:pt x="207" y="143"/>
                    <a:pt x="207" y="143"/>
                  </a:cubicBezTo>
                  <a:lnTo>
                    <a:pt x="207" y="144"/>
                  </a:lnTo>
                  <a:close/>
                  <a:moveTo>
                    <a:pt x="197" y="154"/>
                  </a:moveTo>
                  <a:cubicBezTo>
                    <a:pt x="207" y="154"/>
                    <a:pt x="207" y="154"/>
                    <a:pt x="207" y="154"/>
                  </a:cubicBezTo>
                  <a:cubicBezTo>
                    <a:pt x="207" y="176"/>
                    <a:pt x="207" y="176"/>
                    <a:pt x="207" y="176"/>
                  </a:cubicBezTo>
                  <a:cubicBezTo>
                    <a:pt x="197" y="176"/>
                    <a:pt x="197" y="176"/>
                    <a:pt x="197" y="176"/>
                  </a:cubicBezTo>
                  <a:lnTo>
                    <a:pt x="197" y="154"/>
                  </a:lnTo>
                  <a:close/>
                  <a:moveTo>
                    <a:pt x="178" y="154"/>
                  </a:moveTo>
                  <a:cubicBezTo>
                    <a:pt x="187" y="154"/>
                    <a:pt x="187" y="154"/>
                    <a:pt x="187" y="154"/>
                  </a:cubicBezTo>
                  <a:cubicBezTo>
                    <a:pt x="187" y="176"/>
                    <a:pt x="187" y="176"/>
                    <a:pt x="187" y="176"/>
                  </a:cubicBezTo>
                  <a:cubicBezTo>
                    <a:pt x="178" y="176"/>
                    <a:pt x="178" y="176"/>
                    <a:pt x="178" y="176"/>
                  </a:cubicBezTo>
                  <a:lnTo>
                    <a:pt x="178" y="154"/>
                  </a:lnTo>
                  <a:close/>
                  <a:moveTo>
                    <a:pt x="36" y="143"/>
                  </a:moveTo>
                  <a:cubicBezTo>
                    <a:pt x="42" y="143"/>
                    <a:pt x="42" y="143"/>
                    <a:pt x="42" y="143"/>
                  </a:cubicBezTo>
                  <a:cubicBezTo>
                    <a:pt x="42" y="191"/>
                    <a:pt x="42" y="191"/>
                    <a:pt x="42" y="191"/>
                  </a:cubicBezTo>
                  <a:cubicBezTo>
                    <a:pt x="36" y="191"/>
                    <a:pt x="36" y="191"/>
                    <a:pt x="36" y="191"/>
                  </a:cubicBezTo>
                  <a:lnTo>
                    <a:pt x="36" y="143"/>
                  </a:lnTo>
                  <a:close/>
                  <a:moveTo>
                    <a:pt x="188" y="11"/>
                  </a:moveTo>
                  <a:cubicBezTo>
                    <a:pt x="188" y="10"/>
                    <a:pt x="188" y="10"/>
                    <a:pt x="188" y="10"/>
                  </a:cubicBezTo>
                  <a:cubicBezTo>
                    <a:pt x="201" y="10"/>
                    <a:pt x="201" y="10"/>
                    <a:pt x="201" y="10"/>
                  </a:cubicBezTo>
                  <a:cubicBezTo>
                    <a:pt x="202" y="11"/>
                    <a:pt x="202" y="11"/>
                    <a:pt x="202" y="11"/>
                  </a:cubicBezTo>
                  <a:lnTo>
                    <a:pt x="188" y="11"/>
                  </a:lnTo>
                  <a:close/>
                  <a:moveTo>
                    <a:pt x="202" y="21"/>
                  </a:moveTo>
                  <a:cubicBezTo>
                    <a:pt x="206" y="117"/>
                    <a:pt x="206" y="117"/>
                    <a:pt x="206" y="117"/>
                  </a:cubicBezTo>
                  <a:cubicBezTo>
                    <a:pt x="178" y="117"/>
                    <a:pt x="178" y="117"/>
                    <a:pt x="178" y="117"/>
                  </a:cubicBezTo>
                  <a:cubicBezTo>
                    <a:pt x="187" y="21"/>
                    <a:pt x="187" y="21"/>
                    <a:pt x="187" y="21"/>
                  </a:cubicBezTo>
                  <a:lnTo>
                    <a:pt x="202" y="21"/>
                  </a:lnTo>
                  <a:close/>
                  <a:moveTo>
                    <a:pt x="153" y="54"/>
                  </a:moveTo>
                  <a:cubicBezTo>
                    <a:pt x="153" y="55"/>
                    <a:pt x="153" y="55"/>
                    <a:pt x="153" y="55"/>
                  </a:cubicBezTo>
                  <a:cubicBezTo>
                    <a:pt x="139" y="55"/>
                    <a:pt x="139" y="55"/>
                    <a:pt x="139" y="55"/>
                  </a:cubicBezTo>
                  <a:cubicBezTo>
                    <a:pt x="139" y="54"/>
                    <a:pt x="139" y="54"/>
                    <a:pt x="139" y="54"/>
                  </a:cubicBezTo>
                  <a:lnTo>
                    <a:pt x="153" y="54"/>
                  </a:lnTo>
                  <a:close/>
                  <a:moveTo>
                    <a:pt x="154" y="64"/>
                  </a:moveTo>
                  <a:cubicBezTo>
                    <a:pt x="158" y="117"/>
                    <a:pt x="158" y="117"/>
                    <a:pt x="158" y="117"/>
                  </a:cubicBezTo>
                  <a:cubicBezTo>
                    <a:pt x="130" y="117"/>
                    <a:pt x="130" y="117"/>
                    <a:pt x="130" y="117"/>
                  </a:cubicBezTo>
                  <a:cubicBezTo>
                    <a:pt x="138" y="64"/>
                    <a:pt x="138" y="64"/>
                    <a:pt x="138" y="64"/>
                  </a:cubicBezTo>
                  <a:lnTo>
                    <a:pt x="154" y="64"/>
                  </a:lnTo>
                  <a:close/>
                  <a:moveTo>
                    <a:pt x="54" y="107"/>
                  </a:moveTo>
                  <a:cubicBezTo>
                    <a:pt x="90" y="107"/>
                    <a:pt x="90" y="107"/>
                    <a:pt x="90" y="107"/>
                  </a:cubicBezTo>
                  <a:cubicBezTo>
                    <a:pt x="108" y="107"/>
                    <a:pt x="108" y="107"/>
                    <a:pt x="108" y="107"/>
                  </a:cubicBezTo>
                  <a:cubicBezTo>
                    <a:pt x="108" y="117"/>
                    <a:pt x="108" y="117"/>
                    <a:pt x="108" y="117"/>
                  </a:cubicBezTo>
                  <a:cubicBezTo>
                    <a:pt x="36" y="117"/>
                    <a:pt x="36" y="117"/>
                    <a:pt x="36" y="117"/>
                  </a:cubicBezTo>
                  <a:cubicBezTo>
                    <a:pt x="36" y="107"/>
                    <a:pt x="36" y="107"/>
                    <a:pt x="36" y="107"/>
                  </a:cubicBezTo>
                  <a:lnTo>
                    <a:pt x="54" y="107"/>
                  </a:lnTo>
                  <a:close/>
                  <a:moveTo>
                    <a:pt x="59" y="95"/>
                  </a:moveTo>
                  <a:cubicBezTo>
                    <a:pt x="85" y="95"/>
                    <a:pt x="85" y="95"/>
                    <a:pt x="85" y="95"/>
                  </a:cubicBezTo>
                  <a:cubicBezTo>
                    <a:pt x="85" y="97"/>
                    <a:pt x="85" y="97"/>
                    <a:pt x="85" y="97"/>
                  </a:cubicBezTo>
                  <a:cubicBezTo>
                    <a:pt x="59" y="97"/>
                    <a:pt x="59" y="97"/>
                    <a:pt x="59" y="97"/>
                  </a:cubicBezTo>
                  <a:lnTo>
                    <a:pt x="59" y="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 name="Freeform 50992">
              <a:extLst>
                <a:ext uri="{FF2B5EF4-FFF2-40B4-BE49-F238E27FC236}">
                  <a16:creationId xmlns:a16="http://schemas.microsoft.com/office/drawing/2014/main" id="{93434E26-ACF5-4DC0-9BA7-AA11C5A62143}"/>
                </a:ext>
              </a:extLst>
            </p:cNvPr>
            <p:cNvSpPr>
              <a:spLocks noEditPoints="1"/>
            </p:cNvSpPr>
            <p:nvPr/>
          </p:nvSpPr>
          <p:spPr bwMode="auto">
            <a:xfrm>
              <a:off x="9569451" y="3120012"/>
              <a:ext cx="88900" cy="57150"/>
            </a:xfrm>
            <a:custGeom>
              <a:avLst/>
              <a:gdLst>
                <a:gd name="T0" fmla="*/ 27 w 89"/>
                <a:gd name="T1" fmla="*/ 43 h 57"/>
                <a:gd name="T2" fmla="*/ 33 w 89"/>
                <a:gd name="T3" fmla="*/ 42 h 57"/>
                <a:gd name="T4" fmla="*/ 54 w 89"/>
                <a:gd name="T5" fmla="*/ 49 h 57"/>
                <a:gd name="T6" fmla="*/ 70 w 89"/>
                <a:gd name="T7" fmla="*/ 57 h 57"/>
                <a:gd name="T8" fmla="*/ 89 w 89"/>
                <a:gd name="T9" fmla="*/ 41 h 57"/>
                <a:gd name="T10" fmla="*/ 70 w 89"/>
                <a:gd name="T11" fmla="*/ 24 h 57"/>
                <a:gd name="T12" fmla="*/ 52 w 89"/>
                <a:gd name="T13" fmla="*/ 14 h 57"/>
                <a:gd name="T14" fmla="*/ 27 w 89"/>
                <a:gd name="T15" fmla="*/ 0 h 57"/>
                <a:gd name="T16" fmla="*/ 0 w 89"/>
                <a:gd name="T17" fmla="*/ 21 h 57"/>
                <a:gd name="T18" fmla="*/ 27 w 89"/>
                <a:gd name="T19" fmla="*/ 43 h 57"/>
                <a:gd name="T20" fmla="*/ 10 w 89"/>
                <a:gd name="T21" fmla="*/ 21 h 57"/>
                <a:gd name="T22" fmla="*/ 27 w 89"/>
                <a:gd name="T23" fmla="*/ 10 h 57"/>
                <a:gd name="T24" fmla="*/ 44 w 89"/>
                <a:gd name="T25" fmla="*/ 20 h 57"/>
                <a:gd name="T26" fmla="*/ 49 w 89"/>
                <a:gd name="T27" fmla="*/ 24 h 57"/>
                <a:gd name="T28" fmla="*/ 51 w 89"/>
                <a:gd name="T29" fmla="*/ 24 h 57"/>
                <a:gd name="T30" fmla="*/ 62 w 89"/>
                <a:gd name="T31" fmla="*/ 31 h 57"/>
                <a:gd name="T32" fmla="*/ 68 w 89"/>
                <a:gd name="T33" fmla="*/ 34 h 57"/>
                <a:gd name="T34" fmla="*/ 70 w 89"/>
                <a:gd name="T35" fmla="*/ 34 h 57"/>
                <a:gd name="T36" fmla="*/ 80 w 89"/>
                <a:gd name="T37" fmla="*/ 41 h 57"/>
                <a:gd name="T38" fmla="*/ 70 w 89"/>
                <a:gd name="T39" fmla="*/ 47 h 57"/>
                <a:gd name="T40" fmla="*/ 61 w 89"/>
                <a:gd name="T41" fmla="*/ 42 h 57"/>
                <a:gd name="T42" fmla="*/ 59 w 89"/>
                <a:gd name="T43" fmla="*/ 39 h 57"/>
                <a:gd name="T44" fmla="*/ 57 w 89"/>
                <a:gd name="T45" fmla="*/ 38 h 57"/>
                <a:gd name="T46" fmla="*/ 55 w 89"/>
                <a:gd name="T47" fmla="*/ 39 h 57"/>
                <a:gd name="T48" fmla="*/ 40 w 89"/>
                <a:gd name="T49" fmla="*/ 34 h 57"/>
                <a:gd name="T50" fmla="*/ 34 w 89"/>
                <a:gd name="T51" fmla="*/ 32 h 57"/>
                <a:gd name="T52" fmla="*/ 27 w 89"/>
                <a:gd name="T53" fmla="*/ 33 h 57"/>
                <a:gd name="T54" fmla="*/ 10 w 89"/>
                <a:gd name="T55" fmla="*/ 2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9" h="57">
                  <a:moveTo>
                    <a:pt x="27" y="43"/>
                  </a:moveTo>
                  <a:cubicBezTo>
                    <a:pt x="29" y="43"/>
                    <a:pt x="31" y="42"/>
                    <a:pt x="33" y="42"/>
                  </a:cubicBezTo>
                  <a:cubicBezTo>
                    <a:pt x="38" y="47"/>
                    <a:pt x="46" y="50"/>
                    <a:pt x="54" y="49"/>
                  </a:cubicBezTo>
                  <a:cubicBezTo>
                    <a:pt x="57" y="54"/>
                    <a:pt x="64" y="57"/>
                    <a:pt x="70" y="57"/>
                  </a:cubicBezTo>
                  <a:cubicBezTo>
                    <a:pt x="81" y="57"/>
                    <a:pt x="89" y="50"/>
                    <a:pt x="89" y="41"/>
                  </a:cubicBezTo>
                  <a:cubicBezTo>
                    <a:pt x="89" y="32"/>
                    <a:pt x="81" y="24"/>
                    <a:pt x="70" y="24"/>
                  </a:cubicBezTo>
                  <a:cubicBezTo>
                    <a:pt x="67" y="19"/>
                    <a:pt x="60" y="15"/>
                    <a:pt x="52" y="14"/>
                  </a:cubicBezTo>
                  <a:cubicBezTo>
                    <a:pt x="48" y="6"/>
                    <a:pt x="38" y="0"/>
                    <a:pt x="27" y="0"/>
                  </a:cubicBezTo>
                  <a:cubicBezTo>
                    <a:pt x="12" y="0"/>
                    <a:pt x="0" y="10"/>
                    <a:pt x="0" y="21"/>
                  </a:cubicBezTo>
                  <a:cubicBezTo>
                    <a:pt x="0" y="33"/>
                    <a:pt x="12" y="43"/>
                    <a:pt x="27" y="43"/>
                  </a:cubicBezTo>
                  <a:close/>
                  <a:moveTo>
                    <a:pt x="10" y="21"/>
                  </a:moveTo>
                  <a:cubicBezTo>
                    <a:pt x="10" y="15"/>
                    <a:pt x="17" y="10"/>
                    <a:pt x="27" y="10"/>
                  </a:cubicBezTo>
                  <a:cubicBezTo>
                    <a:pt x="35" y="10"/>
                    <a:pt x="43" y="14"/>
                    <a:pt x="44" y="20"/>
                  </a:cubicBezTo>
                  <a:cubicBezTo>
                    <a:pt x="44" y="23"/>
                    <a:pt x="46" y="24"/>
                    <a:pt x="49" y="24"/>
                  </a:cubicBezTo>
                  <a:cubicBezTo>
                    <a:pt x="50" y="24"/>
                    <a:pt x="50" y="24"/>
                    <a:pt x="51" y="24"/>
                  </a:cubicBezTo>
                  <a:cubicBezTo>
                    <a:pt x="56" y="24"/>
                    <a:pt x="62" y="27"/>
                    <a:pt x="62" y="31"/>
                  </a:cubicBezTo>
                  <a:cubicBezTo>
                    <a:pt x="63" y="33"/>
                    <a:pt x="65" y="35"/>
                    <a:pt x="68" y="34"/>
                  </a:cubicBezTo>
                  <a:cubicBezTo>
                    <a:pt x="69" y="34"/>
                    <a:pt x="70" y="34"/>
                    <a:pt x="70" y="34"/>
                  </a:cubicBezTo>
                  <a:cubicBezTo>
                    <a:pt x="75" y="34"/>
                    <a:pt x="80" y="37"/>
                    <a:pt x="80" y="41"/>
                  </a:cubicBezTo>
                  <a:cubicBezTo>
                    <a:pt x="80" y="44"/>
                    <a:pt x="75" y="47"/>
                    <a:pt x="70" y="47"/>
                  </a:cubicBezTo>
                  <a:cubicBezTo>
                    <a:pt x="66" y="47"/>
                    <a:pt x="62" y="45"/>
                    <a:pt x="61" y="42"/>
                  </a:cubicBezTo>
                  <a:cubicBezTo>
                    <a:pt x="61" y="41"/>
                    <a:pt x="60" y="40"/>
                    <a:pt x="59" y="39"/>
                  </a:cubicBezTo>
                  <a:cubicBezTo>
                    <a:pt x="58" y="39"/>
                    <a:pt x="57" y="38"/>
                    <a:pt x="57" y="38"/>
                  </a:cubicBezTo>
                  <a:cubicBezTo>
                    <a:pt x="56" y="38"/>
                    <a:pt x="56" y="39"/>
                    <a:pt x="55" y="39"/>
                  </a:cubicBezTo>
                  <a:cubicBezTo>
                    <a:pt x="49" y="41"/>
                    <a:pt x="42" y="38"/>
                    <a:pt x="40" y="34"/>
                  </a:cubicBezTo>
                  <a:cubicBezTo>
                    <a:pt x="38" y="32"/>
                    <a:pt x="36" y="31"/>
                    <a:pt x="34" y="32"/>
                  </a:cubicBezTo>
                  <a:cubicBezTo>
                    <a:pt x="32" y="33"/>
                    <a:pt x="29" y="33"/>
                    <a:pt x="27" y="33"/>
                  </a:cubicBezTo>
                  <a:cubicBezTo>
                    <a:pt x="17" y="33"/>
                    <a:pt x="10" y="28"/>
                    <a:pt x="10"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Tree>
    <p:extLst>
      <p:ext uri="{BB962C8B-B14F-4D97-AF65-F5344CB8AC3E}">
        <p14:creationId xmlns:p14="http://schemas.microsoft.com/office/powerpoint/2010/main" val="3407094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E1C17AC-CB50-418F-A794-328A9D7D697F}"/>
              </a:ext>
            </a:extLst>
          </p:cNvPr>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4E6D71C-ACD7-49D2-9689-F9C4024FAC38}" type="slidenum">
              <a:rPr kumimoji="0" lang="en-IE" sz="1100" b="1" i="0" u="none" strike="noStrike" kern="1200" cap="none" spc="0" normalizeH="0" baseline="0" noProof="0" smtClean="0">
                <a:ln>
                  <a:noFill/>
                </a:ln>
                <a:solidFill>
                  <a:srgbClr val="3F3F3F">
                    <a:lumMod val="75000"/>
                    <a:lumOff val="2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IE" sz="1100" b="1" i="0" u="none" strike="noStrike" kern="1200" cap="none" spc="0" normalizeH="0" baseline="0" noProof="0" dirty="0">
              <a:ln>
                <a:noFill/>
              </a:ln>
              <a:solidFill>
                <a:srgbClr val="3F3F3F">
                  <a:lumMod val="75000"/>
                  <a:lumOff val="25000"/>
                </a:srgbClr>
              </a:solidFill>
              <a:effectLst/>
              <a:uLnTx/>
              <a:uFillTx/>
              <a:latin typeface="Arial"/>
              <a:ea typeface="+mn-ea"/>
              <a:cs typeface="+mn-cs"/>
            </a:endParaRPr>
          </a:p>
        </p:txBody>
      </p:sp>
      <p:sp>
        <p:nvSpPr>
          <p:cNvPr id="4" name="Text Placeholder 4">
            <a:extLst>
              <a:ext uri="{FF2B5EF4-FFF2-40B4-BE49-F238E27FC236}">
                <a16:creationId xmlns:a16="http://schemas.microsoft.com/office/drawing/2014/main" id="{2D4781AD-C8D0-4806-B590-7DA1F3F868B2}"/>
              </a:ext>
            </a:extLst>
          </p:cNvPr>
          <p:cNvSpPr txBox="1">
            <a:spLocks/>
          </p:cNvSpPr>
          <p:nvPr/>
        </p:nvSpPr>
        <p:spPr>
          <a:xfrm>
            <a:off x="1613350" y="4376512"/>
            <a:ext cx="4185306" cy="892800"/>
          </a:xfrm>
          <a:prstGeom prst="rect">
            <a:avLst/>
          </a:prstGeom>
          <a:solidFill>
            <a:srgbClr val="A1C6D7">
              <a:lumMod val="50000"/>
            </a:srgbClr>
          </a:solidFill>
          <a:ln w="12700" cap="flat" cmpd="sng" algn="ctr">
            <a:noFill/>
            <a:prstDash val="solid"/>
            <a:miter lim="800000"/>
          </a:ln>
          <a:effectLst/>
        </p:spPr>
        <p:txBody>
          <a:bodyPr rtlCol="0" anchor="ctr"/>
          <a:lstStyle>
            <a:defPPr>
              <a:defRPr lang="en-US"/>
            </a:defPPr>
            <a:lvl1pPr marR="0" lvl="0" indent="0" algn="ctr" defTabSz="914400" fontAlgn="auto">
              <a:lnSpc>
                <a:spcPct val="100000"/>
              </a:lnSpc>
              <a:spcBef>
                <a:spcPts val="0"/>
              </a:spcBef>
              <a:spcAft>
                <a:spcPts val="0"/>
              </a:spcAft>
              <a:buClrTx/>
              <a:buSzTx/>
              <a:buFontTx/>
              <a:buNone/>
              <a:tabLst/>
              <a:defRPr kumimoji="0" sz="2000" b="1" i="0" u="none" strike="noStrike" kern="0" cap="none" spc="0" normalizeH="0" baseline="0">
                <a:ln>
                  <a:noFill/>
                </a:ln>
                <a:solidFill>
                  <a:srgbClr val="FFFFFF"/>
                </a:solidFill>
                <a:effectLst/>
                <a:uLnTx/>
                <a:uFillTx/>
                <a:latin typeface="Century Gothic" panose="020B0502020202020204" pitchFamily="34" charset="0"/>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dirty="0"/>
              <a:t>Value of Lost Load methodology (VOLL)</a:t>
            </a:r>
            <a:endParaRPr lang="en-GB" dirty="0"/>
          </a:p>
        </p:txBody>
      </p:sp>
      <p:sp>
        <p:nvSpPr>
          <p:cNvPr id="5" name="Title 1">
            <a:extLst>
              <a:ext uri="{FF2B5EF4-FFF2-40B4-BE49-F238E27FC236}">
                <a16:creationId xmlns:a16="http://schemas.microsoft.com/office/drawing/2014/main" id="{1ACFC546-08F4-4807-B391-9C7A929AB977}"/>
              </a:ext>
            </a:extLst>
          </p:cNvPr>
          <p:cNvSpPr txBox="1">
            <a:spLocks/>
          </p:cNvSpPr>
          <p:nvPr/>
        </p:nvSpPr>
        <p:spPr>
          <a:xfrm>
            <a:off x="7278411" y="2199169"/>
            <a:ext cx="4185369" cy="892800"/>
          </a:xfrm>
          <a:prstGeom prst="rect">
            <a:avLst/>
          </a:prstGeom>
          <a:solidFill>
            <a:srgbClr val="A1C6D7">
              <a:lumMod val="50000"/>
            </a:srgbClr>
          </a:solidFill>
          <a:ln w="12700" cap="flat" cmpd="sng" algn="ctr">
            <a:noFill/>
            <a:prstDash val="solid"/>
            <a:miter lim="800000"/>
          </a:ln>
          <a:effectLst/>
        </p:spPr>
        <p:txBody>
          <a:bodyPr rtlCol="0" anchor="ctr"/>
          <a:lstStyle>
            <a:defPPr>
              <a:defRPr lang="en-US"/>
            </a:defPPr>
            <a:lvl1pPr marR="0" lvl="0" indent="0" algn="ctr" defTabSz="914400" fontAlgn="auto">
              <a:lnSpc>
                <a:spcPct val="100000"/>
              </a:lnSpc>
              <a:spcBef>
                <a:spcPts val="0"/>
              </a:spcBef>
              <a:spcAft>
                <a:spcPts val="0"/>
              </a:spcAft>
              <a:buClrTx/>
              <a:buSzTx/>
              <a:buFontTx/>
              <a:buNone/>
              <a:tabLst/>
              <a:defRPr kumimoji="0" sz="2000" b="1" i="0" u="none" strike="noStrike" kern="0" cap="none" spc="0" normalizeH="0" baseline="0">
                <a:ln>
                  <a:noFill/>
                </a:ln>
                <a:solidFill>
                  <a:srgbClr val="FFFFFF"/>
                </a:solidFill>
                <a:effectLst/>
                <a:uLnTx/>
                <a:uFillTx/>
                <a:latin typeface="Century Gothic" panose="020B0502020202020204" pitchFamily="34" charset="0"/>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dirty="0"/>
              <a:t>Cost of New Entry methodology (CONE) </a:t>
            </a:r>
            <a:endParaRPr lang="en-GB" dirty="0"/>
          </a:p>
        </p:txBody>
      </p:sp>
      <p:sp>
        <p:nvSpPr>
          <p:cNvPr id="6" name="Title 3">
            <a:extLst>
              <a:ext uri="{FF2B5EF4-FFF2-40B4-BE49-F238E27FC236}">
                <a16:creationId xmlns:a16="http://schemas.microsoft.com/office/drawing/2014/main" id="{29B94432-ECD6-4F5C-A177-FDCA2DF8FE3A}"/>
              </a:ext>
            </a:extLst>
          </p:cNvPr>
          <p:cNvSpPr txBox="1">
            <a:spLocks/>
          </p:cNvSpPr>
          <p:nvPr/>
        </p:nvSpPr>
        <p:spPr>
          <a:xfrm>
            <a:off x="6096000" y="2199169"/>
            <a:ext cx="1192036" cy="892800"/>
          </a:xfrm>
          <a:prstGeom prst="rect">
            <a:avLst/>
          </a:prstGeom>
          <a:solidFill>
            <a:schemeClr val="bg1">
              <a:lumMod val="95000"/>
            </a:schemeClr>
          </a:solidFill>
        </p:spPr>
        <p:txBody>
          <a:bodyPr lIns="360000" tIns="360000" rIns="360000" bIns="360000" anchor="ctr" anchorCtr="0"/>
          <a:lstStyle>
            <a:lvl1pPr algn="l">
              <a:defRPr lang="en-US" sz="4400" kern="1200" baseline="0" dirty="0" smtClean="0">
                <a:solidFill>
                  <a:schemeClr val="bg1"/>
                </a:solidFill>
                <a:latin typeface="+mj-lt"/>
                <a:ea typeface="+mn-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Arial Black" pitchFamily="34" charset="0"/>
                <a:ea typeface="+mn-ea"/>
                <a:cs typeface="Arial" panose="020B0604020202020204" pitchFamily="34" charset="0"/>
              </a:rPr>
              <a:t>4</a:t>
            </a:r>
            <a:endParaRPr kumimoji="0" lang="en-US" sz="2400" b="1" i="0" u="none" strike="noStrike" kern="1200" cap="none" spc="0" normalizeH="0" baseline="0" noProof="0" dirty="0">
              <a:ln>
                <a:noFill/>
              </a:ln>
              <a:solidFill>
                <a:srgbClr val="002060"/>
              </a:solidFill>
              <a:effectLst/>
              <a:uLnTx/>
              <a:uFillTx/>
              <a:latin typeface="Arial Black" pitchFamily="34" charset="0"/>
              <a:ea typeface="+mn-ea"/>
              <a:cs typeface="Arial" panose="020B0604020202020204" pitchFamily="34" charset="0"/>
            </a:endParaRPr>
          </a:p>
        </p:txBody>
      </p:sp>
      <p:sp>
        <p:nvSpPr>
          <p:cNvPr id="8" name="Text Placeholder 3">
            <a:extLst>
              <a:ext uri="{FF2B5EF4-FFF2-40B4-BE49-F238E27FC236}">
                <a16:creationId xmlns:a16="http://schemas.microsoft.com/office/drawing/2014/main" id="{D31AF30F-A2C6-4662-AF80-5B1C3972DDB6}"/>
              </a:ext>
            </a:extLst>
          </p:cNvPr>
          <p:cNvSpPr txBox="1">
            <a:spLocks/>
          </p:cNvSpPr>
          <p:nvPr/>
        </p:nvSpPr>
        <p:spPr>
          <a:xfrm>
            <a:off x="1613350" y="2199169"/>
            <a:ext cx="4185306" cy="892800"/>
          </a:xfrm>
          <a:prstGeom prst="rect">
            <a:avLst/>
          </a:prstGeom>
          <a:solidFill>
            <a:srgbClr val="A1C6D7">
              <a:lumMod val="50000"/>
            </a:srgbClr>
          </a:solidFill>
          <a:ln w="12700" cap="flat" cmpd="sng" algn="ctr">
            <a:noFill/>
            <a:prstDash val="solid"/>
            <a:miter lim="800000"/>
          </a:ln>
          <a:effectLst/>
        </p:spPr>
        <p:txBody>
          <a:bodyPr rtlCol="0" anchor="ctr"/>
          <a:lstStyle>
            <a:defPPr>
              <a:defRPr lang="en-US"/>
            </a:defPPr>
            <a:lvl1pPr marR="0" lvl="0" indent="0" algn="ctr" defTabSz="914400" fontAlgn="auto">
              <a:lnSpc>
                <a:spcPct val="100000"/>
              </a:lnSpc>
              <a:spcBef>
                <a:spcPts val="0"/>
              </a:spcBef>
              <a:spcAft>
                <a:spcPts val="0"/>
              </a:spcAft>
              <a:buClrTx/>
              <a:buSzTx/>
              <a:buFontTx/>
              <a:buNone/>
              <a:tabLst/>
              <a:defRPr kumimoji="0" sz="3200" b="1" i="0" u="none" strike="noStrike" kern="0" cap="none" spc="0" normalizeH="0" baseline="0">
                <a:ln>
                  <a:noFill/>
                </a:ln>
                <a:solidFill>
                  <a:srgbClr val="FFFFFF"/>
                </a:solidFill>
                <a:effectLst/>
                <a:uLnTx/>
                <a:uFillTx/>
                <a:latin typeface="Century Gothic" panose="020B0502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Welcome and introduction</a:t>
            </a:r>
            <a:endParaRPr lang="en-GB" sz="2000" dirty="0"/>
          </a:p>
        </p:txBody>
      </p:sp>
      <p:sp>
        <p:nvSpPr>
          <p:cNvPr id="9" name="Title 3">
            <a:extLst>
              <a:ext uri="{FF2B5EF4-FFF2-40B4-BE49-F238E27FC236}">
                <a16:creationId xmlns:a16="http://schemas.microsoft.com/office/drawing/2014/main" id="{F5B3373F-BD30-4714-857D-A52857CC0624}"/>
              </a:ext>
            </a:extLst>
          </p:cNvPr>
          <p:cNvSpPr txBox="1">
            <a:spLocks/>
          </p:cNvSpPr>
          <p:nvPr/>
        </p:nvSpPr>
        <p:spPr>
          <a:xfrm>
            <a:off x="429909" y="2199169"/>
            <a:ext cx="1192036" cy="892800"/>
          </a:xfrm>
          <a:prstGeom prst="rect">
            <a:avLst/>
          </a:prstGeom>
          <a:solidFill>
            <a:schemeClr val="bg1">
              <a:lumMod val="95000"/>
            </a:schemeClr>
          </a:solidFill>
        </p:spPr>
        <p:txBody>
          <a:bodyPr lIns="360000" tIns="360000" rIns="360000" bIns="360000" anchor="ctr" anchorCtr="0"/>
          <a:lstStyle>
            <a:lvl1pPr algn="l">
              <a:defRPr lang="en-US" sz="4400" kern="1200" baseline="0" dirty="0" smtClean="0">
                <a:solidFill>
                  <a:schemeClr val="bg1"/>
                </a:solidFill>
                <a:latin typeface="+mj-lt"/>
                <a:ea typeface="+mn-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Arial Black" pitchFamily="34" charset="0"/>
                <a:ea typeface="+mn-ea"/>
                <a:cs typeface="Arial" panose="020B0604020202020204" pitchFamily="34" charset="0"/>
              </a:rPr>
              <a:t>1</a:t>
            </a:r>
            <a:endParaRPr kumimoji="0" lang="en-US" sz="2400" b="1" i="0" u="none" strike="noStrike" kern="1200" cap="none" spc="0" normalizeH="0" baseline="0" noProof="0" dirty="0">
              <a:ln>
                <a:noFill/>
              </a:ln>
              <a:solidFill>
                <a:srgbClr val="002060"/>
              </a:solidFill>
              <a:effectLst/>
              <a:uLnTx/>
              <a:uFillTx/>
              <a:latin typeface="Arial Black" pitchFamily="34" charset="0"/>
              <a:ea typeface="+mn-ea"/>
              <a:cs typeface="Arial" panose="020B0604020202020204" pitchFamily="34" charset="0"/>
            </a:endParaRPr>
          </a:p>
        </p:txBody>
      </p:sp>
      <p:sp>
        <p:nvSpPr>
          <p:cNvPr id="10" name="Title 3">
            <a:extLst>
              <a:ext uri="{FF2B5EF4-FFF2-40B4-BE49-F238E27FC236}">
                <a16:creationId xmlns:a16="http://schemas.microsoft.com/office/drawing/2014/main" id="{15B29221-FC99-4819-BAD4-7BE8F19F1C3B}"/>
              </a:ext>
            </a:extLst>
          </p:cNvPr>
          <p:cNvSpPr txBox="1">
            <a:spLocks/>
          </p:cNvSpPr>
          <p:nvPr/>
        </p:nvSpPr>
        <p:spPr>
          <a:xfrm>
            <a:off x="429909" y="4376512"/>
            <a:ext cx="1192036" cy="892800"/>
          </a:xfrm>
          <a:prstGeom prst="rect">
            <a:avLst/>
          </a:prstGeom>
          <a:solidFill>
            <a:schemeClr val="bg1">
              <a:lumMod val="95000"/>
            </a:schemeClr>
          </a:solidFill>
        </p:spPr>
        <p:txBody>
          <a:bodyPr lIns="360000" tIns="360000" rIns="360000" bIns="360000" anchor="ctr" anchorCtr="0"/>
          <a:lstStyle>
            <a:lvl1pPr algn="l">
              <a:defRPr lang="en-US" sz="4400" kern="1200" baseline="0" dirty="0" smtClean="0">
                <a:solidFill>
                  <a:schemeClr val="bg1"/>
                </a:solidFill>
                <a:latin typeface="+mj-lt"/>
                <a:ea typeface="+mn-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Arial Black" pitchFamily="34" charset="0"/>
                <a:ea typeface="+mn-ea"/>
                <a:cs typeface="Arial" panose="020B0604020202020204" pitchFamily="34" charset="0"/>
              </a:rPr>
              <a:t>3</a:t>
            </a:r>
            <a:endParaRPr kumimoji="0" lang="en-US" sz="2400" b="1" i="0" u="none" strike="noStrike" kern="1200" cap="none" spc="0" normalizeH="0" baseline="0" noProof="0" dirty="0">
              <a:ln>
                <a:noFill/>
              </a:ln>
              <a:solidFill>
                <a:srgbClr val="002060"/>
              </a:solidFill>
              <a:effectLst/>
              <a:uLnTx/>
              <a:uFillTx/>
              <a:latin typeface="Arial Black"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BF68B62E-6B76-4A60-85E7-1B0074F1F284}"/>
              </a:ext>
            </a:extLst>
          </p:cNvPr>
          <p:cNvSpPr/>
          <p:nvPr/>
        </p:nvSpPr>
        <p:spPr>
          <a:xfrm rot="10800000" flipV="1">
            <a:off x="0" y="0"/>
            <a:ext cx="12192000" cy="1188000"/>
          </a:xfrm>
          <a:prstGeom prst="rect">
            <a:avLst/>
          </a:prstGeom>
          <a:solidFill>
            <a:srgbClr val="A1C6D7">
              <a:lumMod val="50000"/>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3200" b="1" i="0" u="none" strike="noStrike" kern="0" cap="none" spc="0" normalizeH="0" baseline="0" noProof="0" dirty="0">
                <a:ln>
                  <a:noFill/>
                </a:ln>
                <a:solidFill>
                  <a:srgbClr val="FFFFFF"/>
                </a:solidFill>
                <a:effectLst/>
                <a:uLnTx/>
                <a:uFillTx/>
                <a:latin typeface="Century Gothic" panose="020B0502020202020204" pitchFamily="34" charset="0"/>
                <a:ea typeface="+mn-ea"/>
                <a:cs typeface="+mn-cs"/>
              </a:rPr>
              <a:t>Agenda</a:t>
            </a:r>
          </a:p>
        </p:txBody>
      </p:sp>
      <p:sp>
        <p:nvSpPr>
          <p:cNvPr id="13" name="Text Placeholder 4">
            <a:extLst>
              <a:ext uri="{FF2B5EF4-FFF2-40B4-BE49-F238E27FC236}">
                <a16:creationId xmlns:a16="http://schemas.microsoft.com/office/drawing/2014/main" id="{FEB5EA74-DA8B-4FDC-880E-0F15B17EA3D8}"/>
              </a:ext>
            </a:extLst>
          </p:cNvPr>
          <p:cNvSpPr txBox="1">
            <a:spLocks/>
          </p:cNvSpPr>
          <p:nvPr/>
        </p:nvSpPr>
        <p:spPr>
          <a:xfrm>
            <a:off x="7296631" y="3287840"/>
            <a:ext cx="4185306" cy="892800"/>
          </a:xfrm>
          <a:prstGeom prst="rect">
            <a:avLst/>
          </a:prstGeom>
          <a:solidFill>
            <a:srgbClr val="A1C6D7">
              <a:lumMod val="50000"/>
            </a:srgbClr>
          </a:solidFill>
          <a:ln w="12700" cap="flat" cmpd="sng" algn="ctr">
            <a:noFill/>
            <a:prstDash val="solid"/>
            <a:miter lim="800000"/>
          </a:ln>
          <a:effectLst/>
        </p:spPr>
        <p:txBody>
          <a:bodyPr rtlCol="0" anchor="ctr"/>
          <a:lstStyle>
            <a:defPPr>
              <a:defRPr lang="en-US"/>
            </a:defPPr>
            <a:lvl1pPr marR="0" lvl="0" indent="0" algn="ctr" defTabSz="914400" fontAlgn="auto">
              <a:lnSpc>
                <a:spcPct val="100000"/>
              </a:lnSpc>
              <a:spcBef>
                <a:spcPts val="0"/>
              </a:spcBef>
              <a:spcAft>
                <a:spcPts val="0"/>
              </a:spcAft>
              <a:buClrTx/>
              <a:buSzTx/>
              <a:buFontTx/>
              <a:buNone/>
              <a:tabLst/>
              <a:defRPr kumimoji="0" sz="2000" b="1" i="0" u="none" strike="noStrike" kern="0" cap="none" spc="0" normalizeH="0" baseline="0">
                <a:ln>
                  <a:noFill/>
                </a:ln>
                <a:solidFill>
                  <a:srgbClr val="FFFFFF"/>
                </a:solidFill>
                <a:effectLst/>
                <a:uLnTx/>
                <a:uFillTx/>
                <a:latin typeface="Century Gothic" panose="020B0502020202020204" pitchFamily="34" charset="0"/>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dirty="0"/>
              <a:t>Reliability Standard methodology (RS)</a:t>
            </a:r>
            <a:endParaRPr lang="en-GB" dirty="0"/>
          </a:p>
        </p:txBody>
      </p:sp>
      <p:sp>
        <p:nvSpPr>
          <p:cNvPr id="16" name="Title 1">
            <a:extLst>
              <a:ext uri="{FF2B5EF4-FFF2-40B4-BE49-F238E27FC236}">
                <a16:creationId xmlns:a16="http://schemas.microsoft.com/office/drawing/2014/main" id="{E941F16B-6AF5-4195-AEB8-FE1B8A15A148}"/>
              </a:ext>
            </a:extLst>
          </p:cNvPr>
          <p:cNvSpPr txBox="1">
            <a:spLocks/>
          </p:cNvSpPr>
          <p:nvPr/>
        </p:nvSpPr>
        <p:spPr>
          <a:xfrm>
            <a:off x="1620915" y="3287840"/>
            <a:ext cx="4185369" cy="892800"/>
          </a:xfrm>
          <a:prstGeom prst="rect">
            <a:avLst/>
          </a:prstGeom>
          <a:solidFill>
            <a:srgbClr val="A1C6D7">
              <a:lumMod val="50000"/>
            </a:srgbClr>
          </a:solidFill>
          <a:ln w="12700" cap="flat" cmpd="sng" algn="ctr">
            <a:noFill/>
            <a:prstDash val="solid"/>
            <a:miter lim="800000"/>
          </a:ln>
          <a:effectLst/>
        </p:spPr>
        <p:txBody>
          <a:bodyPr rtlCol="0" anchor="ctr"/>
          <a:lstStyle>
            <a:defPPr>
              <a:defRPr lang="en-US"/>
            </a:defPPr>
            <a:lvl1pPr marR="0" lvl="0" indent="0" algn="ctr" defTabSz="914400" fontAlgn="auto">
              <a:lnSpc>
                <a:spcPct val="100000"/>
              </a:lnSpc>
              <a:spcBef>
                <a:spcPts val="0"/>
              </a:spcBef>
              <a:spcAft>
                <a:spcPts val="0"/>
              </a:spcAft>
              <a:buClrTx/>
              <a:buSzTx/>
              <a:buFontTx/>
              <a:buNone/>
              <a:tabLst/>
              <a:defRPr kumimoji="0" sz="2000" b="1" i="0" u="none" strike="noStrike" kern="0" cap="none" spc="0" normalizeH="0" baseline="0">
                <a:ln>
                  <a:noFill/>
                </a:ln>
                <a:solidFill>
                  <a:srgbClr val="FFFFFF"/>
                </a:solidFill>
                <a:effectLst/>
                <a:uLnTx/>
                <a:uFillTx/>
                <a:latin typeface="Century Gothic" panose="020B0502020202020204" pitchFamily="34" charset="0"/>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dirty="0"/>
              <a:t>European Resource Adequacy Assessment methodology (ERAA)</a:t>
            </a:r>
            <a:endParaRPr lang="en-GB" dirty="0"/>
          </a:p>
        </p:txBody>
      </p:sp>
      <p:sp>
        <p:nvSpPr>
          <p:cNvPr id="19" name="Title 3">
            <a:extLst>
              <a:ext uri="{FF2B5EF4-FFF2-40B4-BE49-F238E27FC236}">
                <a16:creationId xmlns:a16="http://schemas.microsoft.com/office/drawing/2014/main" id="{357FDDE8-00E1-4D69-99B2-BE05C64302D2}"/>
              </a:ext>
            </a:extLst>
          </p:cNvPr>
          <p:cNvSpPr txBox="1">
            <a:spLocks/>
          </p:cNvSpPr>
          <p:nvPr/>
        </p:nvSpPr>
        <p:spPr>
          <a:xfrm>
            <a:off x="6113190" y="3287840"/>
            <a:ext cx="1192036" cy="892800"/>
          </a:xfrm>
          <a:prstGeom prst="rect">
            <a:avLst/>
          </a:prstGeom>
          <a:solidFill>
            <a:schemeClr val="bg1">
              <a:lumMod val="95000"/>
            </a:schemeClr>
          </a:solidFill>
        </p:spPr>
        <p:txBody>
          <a:bodyPr lIns="360000" tIns="360000" rIns="360000" bIns="360000" anchor="ctr" anchorCtr="0"/>
          <a:lstStyle>
            <a:lvl1pPr algn="l">
              <a:defRPr lang="en-US" sz="4400" kern="1200" baseline="0" dirty="0" smtClean="0">
                <a:solidFill>
                  <a:schemeClr val="bg1"/>
                </a:solidFill>
                <a:latin typeface="+mj-lt"/>
                <a:ea typeface="+mn-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Arial Black" pitchFamily="34" charset="0"/>
                <a:ea typeface="+mn-ea"/>
                <a:cs typeface="Arial" panose="020B0604020202020204" pitchFamily="34" charset="0"/>
              </a:rPr>
              <a:t>5</a:t>
            </a:r>
            <a:endParaRPr kumimoji="0" lang="en-US" sz="2400" b="1" i="0" u="none" strike="noStrike" kern="1200" cap="none" spc="0" normalizeH="0" baseline="0" noProof="0" dirty="0">
              <a:ln>
                <a:noFill/>
              </a:ln>
              <a:solidFill>
                <a:srgbClr val="002060"/>
              </a:solidFill>
              <a:effectLst/>
              <a:uLnTx/>
              <a:uFillTx/>
              <a:latin typeface="Arial Black" pitchFamily="34" charset="0"/>
              <a:ea typeface="+mn-ea"/>
              <a:cs typeface="Arial" panose="020B0604020202020204" pitchFamily="34" charset="0"/>
            </a:endParaRPr>
          </a:p>
        </p:txBody>
      </p:sp>
      <p:sp>
        <p:nvSpPr>
          <p:cNvPr id="20" name="Title 3">
            <a:extLst>
              <a:ext uri="{FF2B5EF4-FFF2-40B4-BE49-F238E27FC236}">
                <a16:creationId xmlns:a16="http://schemas.microsoft.com/office/drawing/2014/main" id="{FF58F731-3B10-43F0-875C-27810C17FF1A}"/>
              </a:ext>
            </a:extLst>
          </p:cNvPr>
          <p:cNvSpPr txBox="1">
            <a:spLocks/>
          </p:cNvSpPr>
          <p:nvPr/>
        </p:nvSpPr>
        <p:spPr>
          <a:xfrm>
            <a:off x="438504" y="3287840"/>
            <a:ext cx="1192036" cy="892800"/>
          </a:xfrm>
          <a:prstGeom prst="rect">
            <a:avLst/>
          </a:prstGeom>
          <a:solidFill>
            <a:schemeClr val="bg1">
              <a:lumMod val="95000"/>
            </a:schemeClr>
          </a:solidFill>
        </p:spPr>
        <p:txBody>
          <a:bodyPr lIns="360000" tIns="360000" rIns="360000" bIns="360000" anchor="ctr" anchorCtr="0"/>
          <a:lstStyle>
            <a:lvl1pPr algn="l">
              <a:defRPr lang="en-US" sz="4400" kern="1200" baseline="0" dirty="0" smtClean="0">
                <a:solidFill>
                  <a:schemeClr val="bg1"/>
                </a:solidFill>
                <a:latin typeface="+mj-lt"/>
                <a:ea typeface="+mn-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Arial Black" pitchFamily="34" charset="0"/>
                <a:ea typeface="+mn-ea"/>
                <a:cs typeface="Arial" panose="020B0604020202020204" pitchFamily="34" charset="0"/>
              </a:rPr>
              <a:t>2</a:t>
            </a:r>
            <a:endParaRPr kumimoji="0" lang="en-US" sz="2400" b="1" i="0" u="none" strike="noStrike" kern="1200" cap="none" spc="0" normalizeH="0" baseline="0" noProof="0" dirty="0">
              <a:ln>
                <a:noFill/>
              </a:ln>
              <a:solidFill>
                <a:srgbClr val="002060"/>
              </a:solidFill>
              <a:effectLst/>
              <a:uLnTx/>
              <a:uFillTx/>
              <a:latin typeface="Arial Black" pitchFamily="34" charset="0"/>
              <a:ea typeface="+mn-ea"/>
              <a:cs typeface="Arial" panose="020B0604020202020204" pitchFamily="34" charset="0"/>
            </a:endParaRPr>
          </a:p>
        </p:txBody>
      </p:sp>
      <p:sp>
        <p:nvSpPr>
          <p:cNvPr id="17" name="Text Placeholder 4">
            <a:extLst>
              <a:ext uri="{FF2B5EF4-FFF2-40B4-BE49-F238E27FC236}">
                <a16:creationId xmlns:a16="http://schemas.microsoft.com/office/drawing/2014/main" id="{F33A9EA5-4E8C-4F67-A176-5162D599902B}"/>
              </a:ext>
            </a:extLst>
          </p:cNvPr>
          <p:cNvSpPr txBox="1">
            <a:spLocks/>
          </p:cNvSpPr>
          <p:nvPr/>
        </p:nvSpPr>
        <p:spPr>
          <a:xfrm>
            <a:off x="7305226" y="4376512"/>
            <a:ext cx="4185306" cy="892800"/>
          </a:xfrm>
          <a:prstGeom prst="rect">
            <a:avLst/>
          </a:prstGeom>
          <a:solidFill>
            <a:srgbClr val="A1C6D7">
              <a:lumMod val="50000"/>
            </a:srgbClr>
          </a:solidFill>
          <a:ln w="12700" cap="flat" cmpd="sng" algn="ctr">
            <a:noFill/>
            <a:prstDash val="solid"/>
            <a:miter lim="800000"/>
          </a:ln>
          <a:effectLst/>
        </p:spPr>
        <p:txBody>
          <a:bodyPr rtlCol="0" anchor="ctr"/>
          <a:lstStyle>
            <a:defPPr>
              <a:defRPr lang="en-US"/>
            </a:defPPr>
            <a:lvl1pPr marR="0" lvl="0" indent="0" algn="ctr" defTabSz="914400" fontAlgn="auto">
              <a:lnSpc>
                <a:spcPct val="100000"/>
              </a:lnSpc>
              <a:spcBef>
                <a:spcPts val="0"/>
              </a:spcBef>
              <a:spcAft>
                <a:spcPts val="0"/>
              </a:spcAft>
              <a:buClrTx/>
              <a:buSzTx/>
              <a:buFontTx/>
              <a:buNone/>
              <a:tabLst/>
              <a:defRPr kumimoji="0" sz="2000" b="1" i="0" u="none" strike="noStrike" kern="0" cap="none" spc="0" normalizeH="0" baseline="0">
                <a:ln>
                  <a:noFill/>
                </a:ln>
                <a:solidFill>
                  <a:srgbClr val="FFFFFF"/>
                </a:solidFill>
                <a:effectLst/>
                <a:uLnTx/>
                <a:uFillTx/>
                <a:latin typeface="Century Gothic" panose="020B0502020202020204" pitchFamily="34" charset="0"/>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dirty="0"/>
              <a:t>Next steps on methodologies and conclusions</a:t>
            </a:r>
            <a:endParaRPr lang="en-GB" dirty="0"/>
          </a:p>
        </p:txBody>
      </p:sp>
      <p:sp>
        <p:nvSpPr>
          <p:cNvPr id="18" name="Title 3">
            <a:extLst>
              <a:ext uri="{FF2B5EF4-FFF2-40B4-BE49-F238E27FC236}">
                <a16:creationId xmlns:a16="http://schemas.microsoft.com/office/drawing/2014/main" id="{C879869C-60A5-4FB2-8317-AFBE8654AF5F}"/>
              </a:ext>
            </a:extLst>
          </p:cNvPr>
          <p:cNvSpPr txBox="1">
            <a:spLocks/>
          </p:cNvSpPr>
          <p:nvPr/>
        </p:nvSpPr>
        <p:spPr>
          <a:xfrm>
            <a:off x="6121785" y="4376512"/>
            <a:ext cx="1192036" cy="892800"/>
          </a:xfrm>
          <a:prstGeom prst="rect">
            <a:avLst/>
          </a:prstGeom>
          <a:solidFill>
            <a:schemeClr val="bg1">
              <a:lumMod val="95000"/>
            </a:schemeClr>
          </a:solidFill>
        </p:spPr>
        <p:txBody>
          <a:bodyPr lIns="360000" tIns="360000" rIns="360000" bIns="360000" anchor="ctr" anchorCtr="0"/>
          <a:lstStyle>
            <a:lvl1pPr algn="l">
              <a:defRPr lang="en-US" sz="4400" kern="1200" baseline="0" dirty="0" smtClean="0">
                <a:solidFill>
                  <a:schemeClr val="bg1"/>
                </a:solidFill>
                <a:latin typeface="+mj-lt"/>
                <a:ea typeface="+mn-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Arial Black" pitchFamily="34" charset="0"/>
                <a:ea typeface="+mn-ea"/>
                <a:cs typeface="Arial" panose="020B0604020202020204" pitchFamily="34" charset="0"/>
              </a:rPr>
              <a:t>6</a:t>
            </a:r>
            <a:endParaRPr kumimoji="0" lang="en-US" sz="2400" b="1" i="0" u="none" strike="noStrike" kern="1200" cap="none" spc="0" normalizeH="0" baseline="0" noProof="0" dirty="0">
              <a:ln>
                <a:noFill/>
              </a:ln>
              <a:solidFill>
                <a:srgbClr val="002060"/>
              </a:solidFill>
              <a:effectLst/>
              <a:uLnTx/>
              <a:uFillTx/>
              <a:latin typeface="Arial Black" pitchFamily="34" charset="0"/>
              <a:ea typeface="+mn-ea"/>
              <a:cs typeface="Arial" panose="020B0604020202020204" pitchFamily="34" charset="0"/>
            </a:endParaRPr>
          </a:p>
        </p:txBody>
      </p:sp>
      <p:sp>
        <p:nvSpPr>
          <p:cNvPr id="21" name="Text Placeholder 4">
            <a:extLst>
              <a:ext uri="{FF2B5EF4-FFF2-40B4-BE49-F238E27FC236}">
                <a16:creationId xmlns:a16="http://schemas.microsoft.com/office/drawing/2014/main" id="{BDDF83B2-5839-4B57-ABA3-DD096CED0EB2}"/>
              </a:ext>
            </a:extLst>
          </p:cNvPr>
          <p:cNvSpPr txBox="1">
            <a:spLocks/>
          </p:cNvSpPr>
          <p:nvPr/>
        </p:nvSpPr>
        <p:spPr>
          <a:xfrm>
            <a:off x="4727848" y="5589240"/>
            <a:ext cx="4185306" cy="892800"/>
          </a:xfrm>
          <a:prstGeom prst="rect">
            <a:avLst/>
          </a:prstGeom>
          <a:solidFill>
            <a:srgbClr val="A1C6D7">
              <a:lumMod val="50000"/>
            </a:srgbClr>
          </a:solidFill>
          <a:ln w="12700" cap="flat" cmpd="sng" algn="ctr">
            <a:noFill/>
            <a:prstDash val="solid"/>
            <a:miter lim="800000"/>
          </a:ln>
          <a:effectLst/>
        </p:spPr>
        <p:txBody>
          <a:bodyPr rtlCol="0" anchor="ctr"/>
          <a:lstStyle>
            <a:defPPr>
              <a:defRPr lang="en-US"/>
            </a:defPPr>
            <a:lvl1pPr marR="0" lvl="0" indent="0" algn="ctr" defTabSz="914400" fontAlgn="auto">
              <a:lnSpc>
                <a:spcPct val="100000"/>
              </a:lnSpc>
              <a:spcBef>
                <a:spcPts val="0"/>
              </a:spcBef>
              <a:spcAft>
                <a:spcPts val="0"/>
              </a:spcAft>
              <a:buClrTx/>
              <a:buSzTx/>
              <a:buFontTx/>
              <a:buNone/>
              <a:tabLst/>
              <a:defRPr kumimoji="0" sz="2000" b="1" i="0" u="none" strike="noStrike" kern="0" cap="none" spc="0" normalizeH="0" baseline="0">
                <a:ln>
                  <a:noFill/>
                </a:ln>
                <a:solidFill>
                  <a:srgbClr val="FFFFFF"/>
                </a:solidFill>
                <a:effectLst/>
                <a:uLnTx/>
                <a:uFillTx/>
                <a:latin typeface="Century Gothic" panose="020B0502020202020204" pitchFamily="34" charset="0"/>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dirty="0"/>
              <a:t>Questions/Answers</a:t>
            </a:r>
            <a:endParaRPr lang="en-GB" dirty="0"/>
          </a:p>
        </p:txBody>
      </p:sp>
      <p:sp>
        <p:nvSpPr>
          <p:cNvPr id="22" name="Title 3">
            <a:extLst>
              <a:ext uri="{FF2B5EF4-FFF2-40B4-BE49-F238E27FC236}">
                <a16:creationId xmlns:a16="http://schemas.microsoft.com/office/drawing/2014/main" id="{D2C0C057-1CA8-4CEE-B253-C2195B64BAF5}"/>
              </a:ext>
            </a:extLst>
          </p:cNvPr>
          <p:cNvSpPr txBox="1">
            <a:spLocks/>
          </p:cNvSpPr>
          <p:nvPr/>
        </p:nvSpPr>
        <p:spPr>
          <a:xfrm>
            <a:off x="3544407" y="5589240"/>
            <a:ext cx="1192036" cy="892800"/>
          </a:xfrm>
          <a:prstGeom prst="rect">
            <a:avLst/>
          </a:prstGeom>
          <a:solidFill>
            <a:schemeClr val="bg1">
              <a:lumMod val="95000"/>
            </a:schemeClr>
          </a:solidFill>
        </p:spPr>
        <p:txBody>
          <a:bodyPr lIns="360000" tIns="360000" rIns="360000" bIns="360000" anchor="ctr" anchorCtr="0"/>
          <a:lstStyle>
            <a:lvl1pPr algn="l">
              <a:defRPr lang="en-US" sz="4400" kern="1200" baseline="0" dirty="0" smtClean="0">
                <a:solidFill>
                  <a:schemeClr val="bg1"/>
                </a:solidFill>
                <a:latin typeface="+mj-lt"/>
                <a:ea typeface="+mn-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Arial Black" pitchFamily="34" charset="0"/>
                <a:ea typeface="+mn-ea"/>
                <a:cs typeface="Arial" panose="020B0604020202020204" pitchFamily="34" charset="0"/>
              </a:rPr>
              <a:t>7</a:t>
            </a:r>
            <a:endParaRPr kumimoji="0" lang="en-US" sz="2400" b="1" i="0" u="none" strike="noStrike" kern="1200" cap="none" spc="0" normalizeH="0" baseline="0" noProof="0" dirty="0">
              <a:ln>
                <a:noFill/>
              </a:ln>
              <a:solidFill>
                <a:srgbClr val="002060"/>
              </a:solidFill>
              <a:effectLst/>
              <a:uLnTx/>
              <a:uFillTx/>
              <a:latin typeface="Arial Black" pitchFamily="34" charset="0"/>
              <a:ea typeface="+mn-ea"/>
              <a:cs typeface="Arial" panose="020B0604020202020204" pitchFamily="34" charset="0"/>
            </a:endParaRPr>
          </a:p>
        </p:txBody>
      </p:sp>
    </p:spTree>
    <p:extLst>
      <p:ext uri="{BB962C8B-B14F-4D97-AF65-F5344CB8AC3E}">
        <p14:creationId xmlns:p14="http://schemas.microsoft.com/office/powerpoint/2010/main" val="2978791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70355F0-DA22-48A5-AA28-F1CCD9A91763}"/>
              </a:ext>
            </a:extLst>
          </p:cNvPr>
          <p:cNvSpPr>
            <a:spLocks noGrp="1"/>
          </p:cNvSpPr>
          <p:nvPr>
            <p:ph type="body" sz="quarter" idx="11"/>
          </p:nvPr>
        </p:nvSpPr>
        <p:spPr/>
        <p:txBody>
          <a:bodyPr>
            <a:normAutofit fontScale="55000" lnSpcReduction="20000"/>
          </a:bodyPr>
          <a:lstStyle/>
          <a:p>
            <a:r>
              <a:rPr lang="en-US" dirty="0"/>
              <a:t>VoLL – Main topic #3</a:t>
            </a:r>
          </a:p>
          <a:p>
            <a:r>
              <a:rPr lang="en-US" dirty="0"/>
              <a:t>VoLL estimation and type of surveys</a:t>
            </a:r>
            <a:endParaRPr lang="en-BE" dirty="0"/>
          </a:p>
        </p:txBody>
      </p:sp>
      <p:sp>
        <p:nvSpPr>
          <p:cNvPr id="4" name="Tekstvak 3">
            <a:extLst>
              <a:ext uri="{FF2B5EF4-FFF2-40B4-BE49-F238E27FC236}">
                <a16:creationId xmlns:a16="http://schemas.microsoft.com/office/drawing/2014/main" id="{CB44AE81-2866-443A-8436-797C1204332E}"/>
              </a:ext>
            </a:extLst>
          </p:cNvPr>
          <p:cNvSpPr txBox="1"/>
          <p:nvPr/>
        </p:nvSpPr>
        <p:spPr>
          <a:xfrm>
            <a:off x="396656" y="1772816"/>
            <a:ext cx="11426825" cy="1723549"/>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1600" dirty="0"/>
              <a:t>The </a:t>
            </a:r>
            <a:r>
              <a:rPr lang="en-US" sz="1600" b="1" dirty="0"/>
              <a:t>Willingness to Accept </a:t>
            </a:r>
            <a:r>
              <a:rPr lang="en-US" sz="1600" dirty="0"/>
              <a:t>(WTA) approach proposed in the methodology and the,</a:t>
            </a:r>
            <a:r>
              <a:rPr lang="en-US" sz="1600" b="1" dirty="0"/>
              <a:t> VoLL definition in the Clean Energy Package</a:t>
            </a:r>
            <a:r>
              <a:rPr lang="en-US" sz="1600" dirty="0"/>
              <a:t> referring to Willingness to Pay (WTP), potentially </a:t>
            </a:r>
            <a:r>
              <a:rPr lang="en-US" sz="1600" b="1" dirty="0"/>
              <a:t>contradict each other</a:t>
            </a:r>
            <a:r>
              <a:rPr lang="en-US" sz="1600" dirty="0"/>
              <a:t>. </a:t>
            </a:r>
          </a:p>
          <a:p>
            <a:pPr marL="285750" indent="-285750">
              <a:spcAft>
                <a:spcPts val="600"/>
              </a:spcAft>
              <a:buFont typeface="Arial" panose="020B0604020202020204" pitchFamily="34" charset="0"/>
              <a:buChar char="•"/>
            </a:pPr>
            <a:r>
              <a:rPr lang="en-US" sz="1600" b="1" dirty="0"/>
              <a:t>WTA estimates are more statistically robust and more appropriate</a:t>
            </a:r>
            <a:r>
              <a:rPr lang="en-US" sz="1600" dirty="0"/>
              <a:t> than the WTP results in policy terms for setting a VoLL as an input to security of supply.</a:t>
            </a:r>
          </a:p>
          <a:p>
            <a:pPr marL="285750" indent="-285750">
              <a:spcAft>
                <a:spcPts val="600"/>
              </a:spcAft>
              <a:buFont typeface="Arial" panose="020B0604020202020204" pitchFamily="34" charset="0"/>
              <a:buChar char="•"/>
            </a:pPr>
            <a:r>
              <a:rPr lang="en-US" sz="1600" b="1" dirty="0"/>
              <a:t>Various methods have their own merits </a:t>
            </a:r>
            <a:r>
              <a:rPr lang="en-US" sz="1600" dirty="0"/>
              <a:t>and </a:t>
            </a:r>
            <a:r>
              <a:rPr lang="en-US" sz="1600" b="1" dirty="0"/>
              <a:t>none should be preferred </a:t>
            </a:r>
            <a:r>
              <a:rPr lang="en-US" sz="1600" dirty="0"/>
              <a:t>and chosen in the methodology, or at least additional methods could be used to gain insight into the uncertainties around VoLL estimation. </a:t>
            </a:r>
          </a:p>
        </p:txBody>
      </p:sp>
      <p:sp>
        <p:nvSpPr>
          <p:cNvPr id="5" name="Tekstvak 4">
            <a:extLst>
              <a:ext uri="{FF2B5EF4-FFF2-40B4-BE49-F238E27FC236}">
                <a16:creationId xmlns:a16="http://schemas.microsoft.com/office/drawing/2014/main" id="{9B309011-FEC3-4F3A-BA1E-A887EFFB88C9}"/>
              </a:ext>
            </a:extLst>
          </p:cNvPr>
          <p:cNvSpPr txBox="1"/>
          <p:nvPr/>
        </p:nvSpPr>
        <p:spPr>
          <a:xfrm>
            <a:off x="396655" y="4023062"/>
            <a:ext cx="11376000" cy="2616101"/>
          </a:xfrm>
          <a:prstGeom prst="rect">
            <a:avLst/>
          </a:prstGeom>
          <a:solidFill>
            <a:schemeClr val="bg1"/>
          </a:solidFill>
        </p:spPr>
        <p:txBody>
          <a:bodyPr wrap="square" rtlCol="0">
            <a:spAutoFit/>
          </a:bodyPr>
          <a:lstStyle/>
          <a:p>
            <a:pPr marL="285750" indent="-285750">
              <a:spcAft>
                <a:spcPts val="600"/>
              </a:spcAft>
              <a:buFont typeface="Arial" panose="020B0604020202020204" pitchFamily="34" charset="0"/>
              <a:buChar char="•"/>
            </a:pPr>
            <a:r>
              <a:rPr lang="en-US" sz="1600" b="1" dirty="0">
                <a:solidFill>
                  <a:schemeClr val="accent6">
                    <a:lumMod val="75000"/>
                  </a:schemeClr>
                </a:solidFill>
              </a:rPr>
              <a:t>The WTA approach is a relevant method </a:t>
            </a:r>
            <a:r>
              <a:rPr lang="en-US" sz="1600" dirty="0">
                <a:solidFill>
                  <a:schemeClr val="accent6">
                    <a:lumMod val="75000"/>
                  </a:schemeClr>
                </a:solidFill>
              </a:rPr>
              <a:t>to evaluate the disturbance of the consumers in case of interruption, whereas WTP questions could lead to protest answers and are acknowledged to underestimate values for public goods. </a:t>
            </a:r>
          </a:p>
          <a:p>
            <a:pPr marL="285750" indent="-285750">
              <a:spcAft>
                <a:spcPts val="600"/>
              </a:spcAft>
              <a:buFont typeface="Arial" panose="020B0604020202020204" pitchFamily="34" charset="0"/>
              <a:buChar char="•"/>
            </a:pPr>
            <a:r>
              <a:rPr lang="en-US" sz="1600" dirty="0">
                <a:solidFill>
                  <a:schemeClr val="accent6">
                    <a:lumMod val="75000"/>
                  </a:schemeClr>
                </a:solidFill>
              </a:rPr>
              <a:t>Though</a:t>
            </a:r>
            <a:r>
              <a:rPr lang="en-US" sz="1600" b="1" dirty="0">
                <a:solidFill>
                  <a:schemeClr val="accent6">
                    <a:lumMod val="75000"/>
                  </a:schemeClr>
                </a:solidFill>
              </a:rPr>
              <a:t>,</a:t>
            </a:r>
            <a:r>
              <a:rPr lang="en-US" sz="1600" dirty="0">
                <a:solidFill>
                  <a:schemeClr val="accent6">
                    <a:lumMod val="75000"/>
                  </a:schemeClr>
                </a:solidFill>
              </a:rPr>
              <a:t> </a:t>
            </a:r>
            <a:r>
              <a:rPr lang="en-US" sz="1600" b="1" dirty="0">
                <a:solidFill>
                  <a:schemeClr val="accent6">
                    <a:lumMod val="75000"/>
                  </a:schemeClr>
                </a:solidFill>
              </a:rPr>
              <a:t>different survey conducting methods indeed give various estimates with respective merits</a:t>
            </a:r>
            <a:r>
              <a:rPr lang="en-US" sz="1600" dirty="0">
                <a:solidFill>
                  <a:schemeClr val="accent6">
                    <a:lumMod val="75000"/>
                  </a:schemeClr>
                </a:solidFill>
              </a:rPr>
              <a:t>. ENTSO-E proposes to focus on some methods for sake of transparency and comparability between different countries.</a:t>
            </a:r>
          </a:p>
          <a:p>
            <a:pPr marL="285750" indent="-285750">
              <a:spcAft>
                <a:spcPts val="600"/>
              </a:spcAft>
              <a:buFont typeface="Arial" panose="020B0604020202020204" pitchFamily="34" charset="0"/>
              <a:buChar char="•"/>
            </a:pPr>
            <a:r>
              <a:rPr lang="en-US" sz="1600" dirty="0">
                <a:solidFill>
                  <a:schemeClr val="accent6">
                    <a:lumMod val="75000"/>
                  </a:schemeClr>
                </a:solidFill>
              </a:rPr>
              <a:t>It is now recommended to </a:t>
            </a:r>
            <a:r>
              <a:rPr lang="en-US" sz="1600" b="1" dirty="0">
                <a:solidFill>
                  <a:schemeClr val="accent6">
                    <a:lumMod val="75000"/>
                  </a:schemeClr>
                </a:solidFill>
              </a:rPr>
              <a:t>use several cost-estimation methods </a:t>
            </a:r>
            <a:r>
              <a:rPr lang="en-US" sz="1600" dirty="0">
                <a:solidFill>
                  <a:schemeClr val="accent6">
                    <a:lumMod val="75000"/>
                  </a:schemeClr>
                </a:solidFill>
              </a:rPr>
              <a:t>on each category of consumers in order to improve the robustness of the evaluation. </a:t>
            </a:r>
          </a:p>
          <a:p>
            <a:pPr marL="285750" indent="-285750">
              <a:spcAft>
                <a:spcPts val="600"/>
              </a:spcAft>
              <a:buFont typeface="Arial" panose="020B0604020202020204" pitchFamily="34" charset="0"/>
              <a:buChar char="•"/>
            </a:pPr>
            <a:r>
              <a:rPr lang="en-US" sz="1600" dirty="0">
                <a:solidFill>
                  <a:schemeClr val="accent6">
                    <a:lumMod val="75000"/>
                  </a:schemeClr>
                </a:solidFill>
              </a:rPr>
              <a:t>The</a:t>
            </a:r>
            <a:r>
              <a:rPr lang="en-US" sz="1600" b="1" dirty="0">
                <a:solidFill>
                  <a:schemeClr val="accent6">
                    <a:lumMod val="75000"/>
                  </a:schemeClr>
                </a:solidFill>
              </a:rPr>
              <a:t> main estimate </a:t>
            </a:r>
            <a:r>
              <a:rPr lang="en-US" sz="1600" dirty="0">
                <a:solidFill>
                  <a:schemeClr val="accent6">
                    <a:lumMod val="75000"/>
                  </a:schemeClr>
                </a:solidFill>
              </a:rPr>
              <a:t>would be obtained through the </a:t>
            </a:r>
            <a:r>
              <a:rPr lang="en-US" sz="1600" b="1" dirty="0">
                <a:solidFill>
                  <a:schemeClr val="accent6">
                    <a:lumMod val="75000"/>
                  </a:schemeClr>
                </a:solidFill>
              </a:rPr>
              <a:t>Direct Worth methodology, </a:t>
            </a:r>
            <a:r>
              <a:rPr lang="en-US" sz="1600" dirty="0">
                <a:solidFill>
                  <a:schemeClr val="accent6">
                    <a:lumMod val="75000"/>
                  </a:schemeClr>
                </a:solidFill>
              </a:rPr>
              <a:t>while the </a:t>
            </a:r>
            <a:r>
              <a:rPr lang="en-US" sz="1600" b="1" dirty="0">
                <a:solidFill>
                  <a:schemeClr val="accent6">
                    <a:lumMod val="75000"/>
                  </a:schemeClr>
                </a:solidFill>
              </a:rPr>
              <a:t>answers from WTA/WTP questions </a:t>
            </a:r>
            <a:r>
              <a:rPr lang="en-US" sz="1600" dirty="0">
                <a:solidFill>
                  <a:schemeClr val="accent6">
                    <a:lumMod val="75000"/>
                  </a:schemeClr>
                </a:solidFill>
              </a:rPr>
              <a:t>will be helpful to </a:t>
            </a:r>
            <a:r>
              <a:rPr lang="en-US" sz="1600" b="1" dirty="0">
                <a:solidFill>
                  <a:schemeClr val="accent6">
                    <a:lumMod val="75000"/>
                  </a:schemeClr>
                </a:solidFill>
              </a:rPr>
              <a:t>give insights on the uncertainties </a:t>
            </a:r>
            <a:r>
              <a:rPr lang="en-US" sz="1600" dirty="0">
                <a:solidFill>
                  <a:schemeClr val="accent6">
                    <a:lumMod val="75000"/>
                  </a:schemeClr>
                </a:solidFill>
              </a:rPr>
              <a:t>of the evaluation. </a:t>
            </a:r>
          </a:p>
          <a:p>
            <a:pPr marL="285750" indent="-285750">
              <a:spcAft>
                <a:spcPts val="600"/>
              </a:spcAft>
              <a:buFont typeface="Arial" panose="020B0604020202020204" pitchFamily="34" charset="0"/>
              <a:buChar char="•"/>
            </a:pPr>
            <a:r>
              <a:rPr lang="en-US" sz="1600" dirty="0">
                <a:solidFill>
                  <a:schemeClr val="accent6">
                    <a:lumMod val="75000"/>
                  </a:schemeClr>
                </a:solidFill>
              </a:rPr>
              <a:t>This proposal follows guidelines issued by the Council of European Energy Regulators in 2010.</a:t>
            </a:r>
          </a:p>
        </p:txBody>
      </p:sp>
      <p:sp>
        <p:nvSpPr>
          <p:cNvPr id="8" name="Rechthoek 7">
            <a:extLst>
              <a:ext uri="{FF2B5EF4-FFF2-40B4-BE49-F238E27FC236}">
                <a16:creationId xmlns:a16="http://schemas.microsoft.com/office/drawing/2014/main" id="{85945CAC-3F1B-4441-802B-F641D314390E}"/>
              </a:ext>
            </a:extLst>
          </p:cNvPr>
          <p:cNvSpPr/>
          <p:nvPr/>
        </p:nvSpPr>
        <p:spPr>
          <a:xfrm>
            <a:off x="406050" y="1350187"/>
            <a:ext cx="5220000"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Stakeholders’ comment</a:t>
            </a:r>
            <a:endParaRPr lang="en-BE" b="1" dirty="0">
              <a:solidFill>
                <a:schemeClr val="bg1"/>
              </a:solidFill>
            </a:endParaRPr>
          </a:p>
        </p:txBody>
      </p:sp>
      <p:sp>
        <p:nvSpPr>
          <p:cNvPr id="7" name="Freeform 50334">
            <a:extLst>
              <a:ext uri="{FF2B5EF4-FFF2-40B4-BE49-F238E27FC236}">
                <a16:creationId xmlns:a16="http://schemas.microsoft.com/office/drawing/2014/main" id="{433E674B-D3C8-48B3-A4FF-D29FBF759050}"/>
              </a:ext>
            </a:extLst>
          </p:cNvPr>
          <p:cNvSpPr>
            <a:spLocks noEditPoints="1"/>
          </p:cNvSpPr>
          <p:nvPr/>
        </p:nvSpPr>
        <p:spPr bwMode="auto">
          <a:xfrm>
            <a:off x="11147673" y="360126"/>
            <a:ext cx="604098" cy="607782"/>
          </a:xfrm>
          <a:custGeom>
            <a:avLst/>
            <a:gdLst>
              <a:gd name="T0" fmla="*/ 120 w 260"/>
              <a:gd name="T1" fmla="*/ 105 h 261"/>
              <a:gd name="T2" fmla="*/ 70 w 260"/>
              <a:gd name="T3" fmla="*/ 105 h 261"/>
              <a:gd name="T4" fmla="*/ 115 w 260"/>
              <a:gd name="T5" fmla="*/ 161 h 261"/>
              <a:gd name="T6" fmla="*/ 75 w 260"/>
              <a:gd name="T7" fmla="*/ 151 h 261"/>
              <a:gd name="T8" fmla="*/ 115 w 260"/>
              <a:gd name="T9" fmla="*/ 201 h 261"/>
              <a:gd name="T10" fmla="*/ 75 w 260"/>
              <a:gd name="T11" fmla="*/ 211 h 261"/>
              <a:gd name="T12" fmla="*/ 115 w 260"/>
              <a:gd name="T13" fmla="*/ 201 h 261"/>
              <a:gd name="T14" fmla="*/ 28 w 260"/>
              <a:gd name="T15" fmla="*/ 92 h 261"/>
              <a:gd name="T16" fmla="*/ 31 w 260"/>
              <a:gd name="T17" fmla="*/ 109 h 261"/>
              <a:gd name="T18" fmla="*/ 58 w 260"/>
              <a:gd name="T19" fmla="*/ 89 h 261"/>
              <a:gd name="T20" fmla="*/ 51 w 260"/>
              <a:gd name="T21" fmla="*/ 132 h 261"/>
              <a:gd name="T22" fmla="*/ 28 w 260"/>
              <a:gd name="T23" fmla="*/ 142 h 261"/>
              <a:gd name="T24" fmla="*/ 31 w 260"/>
              <a:gd name="T25" fmla="*/ 159 h 261"/>
              <a:gd name="T26" fmla="*/ 58 w 260"/>
              <a:gd name="T27" fmla="*/ 139 h 261"/>
              <a:gd name="T28" fmla="*/ 51 w 260"/>
              <a:gd name="T29" fmla="*/ 182 h 261"/>
              <a:gd name="T30" fmla="*/ 28 w 260"/>
              <a:gd name="T31" fmla="*/ 192 h 261"/>
              <a:gd name="T32" fmla="*/ 31 w 260"/>
              <a:gd name="T33" fmla="*/ 209 h 261"/>
              <a:gd name="T34" fmla="*/ 58 w 260"/>
              <a:gd name="T35" fmla="*/ 189 h 261"/>
              <a:gd name="T36" fmla="*/ 259 w 260"/>
              <a:gd name="T37" fmla="*/ 62 h 261"/>
              <a:gd name="T38" fmla="*/ 200 w 260"/>
              <a:gd name="T39" fmla="*/ 15 h 261"/>
              <a:gd name="T40" fmla="*/ 51 w 260"/>
              <a:gd name="T41" fmla="*/ 2 h 261"/>
              <a:gd name="T42" fmla="*/ 0 w 260"/>
              <a:gd name="T43" fmla="*/ 246 h 261"/>
              <a:gd name="T44" fmla="*/ 200 w 260"/>
              <a:gd name="T45" fmla="*/ 246 h 261"/>
              <a:gd name="T46" fmla="*/ 259 w 260"/>
              <a:gd name="T47" fmla="*/ 229 h 261"/>
              <a:gd name="T48" fmla="*/ 259 w 260"/>
              <a:gd name="T49" fmla="*/ 62 h 261"/>
              <a:gd name="T50" fmla="*/ 45 w 260"/>
              <a:gd name="T51" fmla="*/ 50 h 261"/>
              <a:gd name="T52" fmla="*/ 190 w 260"/>
              <a:gd name="T53" fmla="*/ 246 h 261"/>
              <a:gd name="T54" fmla="*/ 10 w 260"/>
              <a:gd name="T55" fmla="*/ 246 h 261"/>
              <a:gd name="T56" fmla="*/ 60 w 260"/>
              <a:gd name="T57" fmla="*/ 45 h 261"/>
              <a:gd name="T58" fmla="*/ 190 w 260"/>
              <a:gd name="T59" fmla="*/ 15 h 261"/>
              <a:gd name="T60" fmla="*/ 131 w 260"/>
              <a:gd name="T61" fmla="*/ 62 h 261"/>
              <a:gd name="T62" fmla="*/ 75 w 260"/>
              <a:gd name="T63" fmla="*/ 80 h 261"/>
              <a:gd name="T64" fmla="*/ 130 w 260"/>
              <a:gd name="T65" fmla="*/ 90 h 261"/>
              <a:gd name="T66" fmla="*/ 70 w 260"/>
              <a:gd name="T67" fmla="*/ 136 h 261"/>
              <a:gd name="T68" fmla="*/ 130 w 260"/>
              <a:gd name="T69" fmla="*/ 181 h 261"/>
              <a:gd name="T70" fmla="*/ 75 w 260"/>
              <a:gd name="T71" fmla="*/ 191 h 261"/>
              <a:gd name="T72" fmla="*/ 131 w 260"/>
              <a:gd name="T73" fmla="*/ 229 h 261"/>
              <a:gd name="T74" fmla="*/ 190 w 260"/>
              <a:gd name="T75" fmla="*/ 246 h 261"/>
              <a:gd name="T76" fmla="*/ 140 w 260"/>
              <a:gd name="T77" fmla="*/ 171 h 261"/>
              <a:gd name="T78" fmla="*/ 190 w 260"/>
              <a:gd name="T79" fmla="*/ 161 h 261"/>
              <a:gd name="T80" fmla="*/ 190 w 260"/>
              <a:gd name="T81" fmla="*/ 110 h 261"/>
              <a:gd name="T82" fmla="*/ 200 w 260"/>
              <a:gd name="T83" fmla="*/ 221 h 261"/>
              <a:gd name="T84" fmla="*/ 250 w 260"/>
              <a:gd name="T85" fmla="*/ 221 h 261"/>
              <a:gd name="T86" fmla="*/ 140 w 260"/>
              <a:gd name="T87" fmla="*/ 85 h 261"/>
              <a:gd name="T88" fmla="*/ 140 w 260"/>
              <a:gd name="T89" fmla="*/ 70 h 261"/>
              <a:gd name="T90" fmla="*/ 215 w 260"/>
              <a:gd name="T91" fmla="*/ 161 h 261"/>
              <a:gd name="T92" fmla="*/ 235 w 260"/>
              <a:gd name="T93" fmla="*/ 151 h 261"/>
              <a:gd name="T94" fmla="*/ 215 w 260"/>
              <a:gd name="T95" fmla="*/ 161 h 261"/>
              <a:gd name="T96" fmla="*/ 210 w 260"/>
              <a:gd name="T97" fmla="*/ 176 h 261"/>
              <a:gd name="T98" fmla="*/ 240 w 260"/>
              <a:gd name="T99" fmla="*/ 176 h 261"/>
              <a:gd name="T100" fmla="*/ 160 w 260"/>
              <a:gd name="T101" fmla="*/ 141 h 261"/>
              <a:gd name="T102" fmla="*/ 170 w 260"/>
              <a:gd name="T103" fmla="*/ 146 h 261"/>
              <a:gd name="T104" fmla="*/ 180 w 260"/>
              <a:gd name="T105" fmla="*/ 136 h 261"/>
              <a:gd name="T106" fmla="*/ 170 w 260"/>
              <a:gd name="T107" fmla="*/ 125 h 261"/>
              <a:gd name="T108" fmla="*/ 160 w 260"/>
              <a:gd name="T109" fmla="*/ 131 h 261"/>
              <a:gd name="T110" fmla="*/ 155 w 260"/>
              <a:gd name="T111" fmla="*/ 141 h 261"/>
              <a:gd name="T112" fmla="*/ 180 w 260"/>
              <a:gd name="T113" fmla="*/ 196 h 261"/>
              <a:gd name="T114" fmla="*/ 150 w 260"/>
              <a:gd name="T115" fmla="*/ 196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0" h="261">
                <a:moveTo>
                  <a:pt x="75" y="110"/>
                </a:moveTo>
                <a:cubicBezTo>
                  <a:pt x="115" y="110"/>
                  <a:pt x="115" y="110"/>
                  <a:pt x="115" y="110"/>
                </a:cubicBezTo>
                <a:cubicBezTo>
                  <a:pt x="118" y="110"/>
                  <a:pt x="120" y="108"/>
                  <a:pt x="120" y="105"/>
                </a:cubicBezTo>
                <a:cubicBezTo>
                  <a:pt x="120" y="103"/>
                  <a:pt x="118" y="100"/>
                  <a:pt x="115" y="100"/>
                </a:cubicBezTo>
                <a:cubicBezTo>
                  <a:pt x="75" y="100"/>
                  <a:pt x="75" y="100"/>
                  <a:pt x="75" y="100"/>
                </a:cubicBezTo>
                <a:cubicBezTo>
                  <a:pt x="72" y="100"/>
                  <a:pt x="70" y="103"/>
                  <a:pt x="70" y="105"/>
                </a:cubicBezTo>
                <a:cubicBezTo>
                  <a:pt x="70" y="108"/>
                  <a:pt x="72" y="110"/>
                  <a:pt x="75" y="110"/>
                </a:cubicBezTo>
                <a:close/>
                <a:moveTo>
                  <a:pt x="75" y="161"/>
                </a:moveTo>
                <a:cubicBezTo>
                  <a:pt x="115" y="161"/>
                  <a:pt x="115" y="161"/>
                  <a:pt x="115" y="161"/>
                </a:cubicBezTo>
                <a:cubicBezTo>
                  <a:pt x="118" y="161"/>
                  <a:pt x="120" y="158"/>
                  <a:pt x="120" y="156"/>
                </a:cubicBezTo>
                <a:cubicBezTo>
                  <a:pt x="120" y="153"/>
                  <a:pt x="118" y="151"/>
                  <a:pt x="115" y="151"/>
                </a:cubicBezTo>
                <a:cubicBezTo>
                  <a:pt x="75" y="151"/>
                  <a:pt x="75" y="151"/>
                  <a:pt x="75" y="151"/>
                </a:cubicBezTo>
                <a:cubicBezTo>
                  <a:pt x="72" y="151"/>
                  <a:pt x="70" y="153"/>
                  <a:pt x="70" y="156"/>
                </a:cubicBezTo>
                <a:cubicBezTo>
                  <a:pt x="70" y="158"/>
                  <a:pt x="72" y="161"/>
                  <a:pt x="75" y="161"/>
                </a:cubicBezTo>
                <a:close/>
                <a:moveTo>
                  <a:pt x="115" y="201"/>
                </a:moveTo>
                <a:cubicBezTo>
                  <a:pt x="75" y="201"/>
                  <a:pt x="75" y="201"/>
                  <a:pt x="75" y="201"/>
                </a:cubicBezTo>
                <a:cubicBezTo>
                  <a:pt x="72" y="201"/>
                  <a:pt x="70" y="203"/>
                  <a:pt x="70" y="206"/>
                </a:cubicBezTo>
                <a:cubicBezTo>
                  <a:pt x="70" y="209"/>
                  <a:pt x="72" y="211"/>
                  <a:pt x="75" y="211"/>
                </a:cubicBezTo>
                <a:cubicBezTo>
                  <a:pt x="115" y="211"/>
                  <a:pt x="115" y="211"/>
                  <a:pt x="115" y="211"/>
                </a:cubicBezTo>
                <a:cubicBezTo>
                  <a:pt x="118" y="211"/>
                  <a:pt x="120" y="208"/>
                  <a:pt x="120" y="206"/>
                </a:cubicBezTo>
                <a:cubicBezTo>
                  <a:pt x="120" y="203"/>
                  <a:pt x="118" y="201"/>
                  <a:pt x="115" y="201"/>
                </a:cubicBezTo>
                <a:close/>
                <a:moveTo>
                  <a:pt x="51" y="82"/>
                </a:moveTo>
                <a:cubicBezTo>
                  <a:pt x="35" y="98"/>
                  <a:pt x="35" y="98"/>
                  <a:pt x="35" y="98"/>
                </a:cubicBezTo>
                <a:cubicBezTo>
                  <a:pt x="28" y="92"/>
                  <a:pt x="28" y="92"/>
                  <a:pt x="28" y="92"/>
                </a:cubicBezTo>
                <a:cubicBezTo>
                  <a:pt x="26" y="90"/>
                  <a:pt x="23" y="90"/>
                  <a:pt x="21" y="92"/>
                </a:cubicBezTo>
                <a:cubicBezTo>
                  <a:pt x="19" y="94"/>
                  <a:pt x="19" y="97"/>
                  <a:pt x="21" y="99"/>
                </a:cubicBezTo>
                <a:cubicBezTo>
                  <a:pt x="31" y="109"/>
                  <a:pt x="31" y="109"/>
                  <a:pt x="31" y="109"/>
                </a:cubicBezTo>
                <a:cubicBezTo>
                  <a:pt x="32" y="110"/>
                  <a:pt x="33" y="110"/>
                  <a:pt x="35" y="110"/>
                </a:cubicBezTo>
                <a:cubicBezTo>
                  <a:pt x="36" y="110"/>
                  <a:pt x="37" y="110"/>
                  <a:pt x="38" y="109"/>
                </a:cubicBezTo>
                <a:cubicBezTo>
                  <a:pt x="58" y="89"/>
                  <a:pt x="58" y="89"/>
                  <a:pt x="58" y="89"/>
                </a:cubicBezTo>
                <a:cubicBezTo>
                  <a:pt x="60" y="87"/>
                  <a:pt x="60" y="84"/>
                  <a:pt x="58" y="82"/>
                </a:cubicBezTo>
                <a:cubicBezTo>
                  <a:pt x="56" y="80"/>
                  <a:pt x="53" y="80"/>
                  <a:pt x="51" y="82"/>
                </a:cubicBezTo>
                <a:close/>
                <a:moveTo>
                  <a:pt x="51" y="132"/>
                </a:moveTo>
                <a:cubicBezTo>
                  <a:pt x="51" y="132"/>
                  <a:pt x="51" y="132"/>
                  <a:pt x="51" y="132"/>
                </a:cubicBezTo>
                <a:cubicBezTo>
                  <a:pt x="35" y="148"/>
                  <a:pt x="35" y="148"/>
                  <a:pt x="35" y="148"/>
                </a:cubicBezTo>
                <a:cubicBezTo>
                  <a:pt x="28" y="142"/>
                  <a:pt x="28" y="142"/>
                  <a:pt x="28" y="142"/>
                </a:cubicBezTo>
                <a:cubicBezTo>
                  <a:pt x="26" y="140"/>
                  <a:pt x="23" y="140"/>
                  <a:pt x="21" y="142"/>
                </a:cubicBezTo>
                <a:cubicBezTo>
                  <a:pt x="19" y="144"/>
                  <a:pt x="19" y="147"/>
                  <a:pt x="21" y="149"/>
                </a:cubicBezTo>
                <a:cubicBezTo>
                  <a:pt x="31" y="159"/>
                  <a:pt x="31" y="159"/>
                  <a:pt x="31" y="159"/>
                </a:cubicBezTo>
                <a:cubicBezTo>
                  <a:pt x="32" y="160"/>
                  <a:pt x="33" y="161"/>
                  <a:pt x="35" y="161"/>
                </a:cubicBezTo>
                <a:cubicBezTo>
                  <a:pt x="36" y="161"/>
                  <a:pt x="37" y="160"/>
                  <a:pt x="38" y="159"/>
                </a:cubicBezTo>
                <a:cubicBezTo>
                  <a:pt x="58" y="139"/>
                  <a:pt x="58" y="139"/>
                  <a:pt x="58" y="139"/>
                </a:cubicBezTo>
                <a:cubicBezTo>
                  <a:pt x="60" y="137"/>
                  <a:pt x="60" y="134"/>
                  <a:pt x="58" y="132"/>
                </a:cubicBezTo>
                <a:cubicBezTo>
                  <a:pt x="56" y="130"/>
                  <a:pt x="53" y="130"/>
                  <a:pt x="51" y="132"/>
                </a:cubicBezTo>
                <a:close/>
                <a:moveTo>
                  <a:pt x="51" y="182"/>
                </a:moveTo>
                <a:cubicBezTo>
                  <a:pt x="51" y="182"/>
                  <a:pt x="51" y="182"/>
                  <a:pt x="51" y="182"/>
                </a:cubicBezTo>
                <a:cubicBezTo>
                  <a:pt x="35" y="199"/>
                  <a:pt x="35" y="199"/>
                  <a:pt x="35" y="199"/>
                </a:cubicBezTo>
                <a:cubicBezTo>
                  <a:pt x="28" y="192"/>
                  <a:pt x="28" y="192"/>
                  <a:pt x="28" y="192"/>
                </a:cubicBezTo>
                <a:cubicBezTo>
                  <a:pt x="26" y="190"/>
                  <a:pt x="23" y="190"/>
                  <a:pt x="21" y="192"/>
                </a:cubicBezTo>
                <a:cubicBezTo>
                  <a:pt x="19" y="194"/>
                  <a:pt x="19" y="197"/>
                  <a:pt x="21" y="199"/>
                </a:cubicBezTo>
                <a:cubicBezTo>
                  <a:pt x="31" y="209"/>
                  <a:pt x="31" y="209"/>
                  <a:pt x="31" y="209"/>
                </a:cubicBezTo>
                <a:cubicBezTo>
                  <a:pt x="32" y="210"/>
                  <a:pt x="33" y="211"/>
                  <a:pt x="35" y="211"/>
                </a:cubicBezTo>
                <a:cubicBezTo>
                  <a:pt x="36" y="211"/>
                  <a:pt x="37" y="210"/>
                  <a:pt x="38" y="209"/>
                </a:cubicBezTo>
                <a:cubicBezTo>
                  <a:pt x="58" y="189"/>
                  <a:pt x="58" y="189"/>
                  <a:pt x="58" y="189"/>
                </a:cubicBezTo>
                <a:cubicBezTo>
                  <a:pt x="60" y="187"/>
                  <a:pt x="60" y="184"/>
                  <a:pt x="58" y="182"/>
                </a:cubicBezTo>
                <a:cubicBezTo>
                  <a:pt x="56" y="180"/>
                  <a:pt x="53" y="180"/>
                  <a:pt x="51" y="182"/>
                </a:cubicBezTo>
                <a:close/>
                <a:moveTo>
                  <a:pt x="259" y="62"/>
                </a:moveTo>
                <a:cubicBezTo>
                  <a:pt x="258" y="61"/>
                  <a:pt x="257" y="60"/>
                  <a:pt x="255" y="60"/>
                </a:cubicBezTo>
                <a:cubicBezTo>
                  <a:pt x="200" y="60"/>
                  <a:pt x="200" y="60"/>
                  <a:pt x="200" y="60"/>
                </a:cubicBezTo>
                <a:cubicBezTo>
                  <a:pt x="200" y="15"/>
                  <a:pt x="200" y="15"/>
                  <a:pt x="200" y="15"/>
                </a:cubicBezTo>
                <a:cubicBezTo>
                  <a:pt x="200" y="7"/>
                  <a:pt x="193" y="0"/>
                  <a:pt x="185" y="0"/>
                </a:cubicBezTo>
                <a:cubicBezTo>
                  <a:pt x="55" y="0"/>
                  <a:pt x="55" y="0"/>
                  <a:pt x="55" y="0"/>
                </a:cubicBezTo>
                <a:cubicBezTo>
                  <a:pt x="53" y="0"/>
                  <a:pt x="52" y="1"/>
                  <a:pt x="51" y="2"/>
                </a:cubicBezTo>
                <a:cubicBezTo>
                  <a:pt x="1" y="52"/>
                  <a:pt x="1" y="52"/>
                  <a:pt x="1" y="52"/>
                </a:cubicBezTo>
                <a:cubicBezTo>
                  <a:pt x="0" y="53"/>
                  <a:pt x="0" y="54"/>
                  <a:pt x="0" y="55"/>
                </a:cubicBezTo>
                <a:cubicBezTo>
                  <a:pt x="0" y="246"/>
                  <a:pt x="0" y="246"/>
                  <a:pt x="0" y="246"/>
                </a:cubicBezTo>
                <a:cubicBezTo>
                  <a:pt x="0" y="254"/>
                  <a:pt x="6" y="261"/>
                  <a:pt x="15" y="261"/>
                </a:cubicBezTo>
                <a:cubicBezTo>
                  <a:pt x="185" y="261"/>
                  <a:pt x="185" y="261"/>
                  <a:pt x="185" y="261"/>
                </a:cubicBezTo>
                <a:cubicBezTo>
                  <a:pt x="193" y="261"/>
                  <a:pt x="200" y="254"/>
                  <a:pt x="200" y="246"/>
                </a:cubicBezTo>
                <a:cubicBezTo>
                  <a:pt x="200" y="231"/>
                  <a:pt x="200" y="231"/>
                  <a:pt x="200" y="231"/>
                </a:cubicBezTo>
                <a:cubicBezTo>
                  <a:pt x="255" y="231"/>
                  <a:pt x="255" y="231"/>
                  <a:pt x="255" y="231"/>
                </a:cubicBezTo>
                <a:cubicBezTo>
                  <a:pt x="257" y="231"/>
                  <a:pt x="258" y="230"/>
                  <a:pt x="259" y="229"/>
                </a:cubicBezTo>
                <a:cubicBezTo>
                  <a:pt x="260" y="228"/>
                  <a:pt x="260" y="227"/>
                  <a:pt x="260" y="226"/>
                </a:cubicBezTo>
                <a:cubicBezTo>
                  <a:pt x="260" y="65"/>
                  <a:pt x="260" y="65"/>
                  <a:pt x="260" y="65"/>
                </a:cubicBezTo>
                <a:cubicBezTo>
                  <a:pt x="260" y="64"/>
                  <a:pt x="260" y="63"/>
                  <a:pt x="259" y="62"/>
                </a:cubicBezTo>
                <a:close/>
                <a:moveTo>
                  <a:pt x="50" y="17"/>
                </a:moveTo>
                <a:cubicBezTo>
                  <a:pt x="50" y="45"/>
                  <a:pt x="50" y="45"/>
                  <a:pt x="50" y="45"/>
                </a:cubicBezTo>
                <a:cubicBezTo>
                  <a:pt x="50" y="48"/>
                  <a:pt x="48" y="50"/>
                  <a:pt x="45" y="50"/>
                </a:cubicBezTo>
                <a:cubicBezTo>
                  <a:pt x="17" y="50"/>
                  <a:pt x="17" y="50"/>
                  <a:pt x="17" y="50"/>
                </a:cubicBezTo>
                <a:lnTo>
                  <a:pt x="50" y="17"/>
                </a:lnTo>
                <a:close/>
                <a:moveTo>
                  <a:pt x="190" y="246"/>
                </a:moveTo>
                <a:cubicBezTo>
                  <a:pt x="190" y="249"/>
                  <a:pt x="188" y="251"/>
                  <a:pt x="185" y="251"/>
                </a:cubicBezTo>
                <a:cubicBezTo>
                  <a:pt x="15" y="251"/>
                  <a:pt x="15" y="251"/>
                  <a:pt x="15" y="251"/>
                </a:cubicBezTo>
                <a:cubicBezTo>
                  <a:pt x="12" y="251"/>
                  <a:pt x="10" y="249"/>
                  <a:pt x="10" y="246"/>
                </a:cubicBezTo>
                <a:cubicBezTo>
                  <a:pt x="10" y="60"/>
                  <a:pt x="10" y="60"/>
                  <a:pt x="10" y="60"/>
                </a:cubicBezTo>
                <a:cubicBezTo>
                  <a:pt x="45" y="60"/>
                  <a:pt x="45" y="60"/>
                  <a:pt x="45" y="60"/>
                </a:cubicBezTo>
                <a:cubicBezTo>
                  <a:pt x="53" y="60"/>
                  <a:pt x="60" y="54"/>
                  <a:pt x="60" y="45"/>
                </a:cubicBezTo>
                <a:cubicBezTo>
                  <a:pt x="60" y="10"/>
                  <a:pt x="60" y="10"/>
                  <a:pt x="60" y="10"/>
                </a:cubicBezTo>
                <a:cubicBezTo>
                  <a:pt x="185" y="10"/>
                  <a:pt x="185" y="10"/>
                  <a:pt x="185" y="10"/>
                </a:cubicBezTo>
                <a:cubicBezTo>
                  <a:pt x="188" y="10"/>
                  <a:pt x="190" y="12"/>
                  <a:pt x="190" y="15"/>
                </a:cubicBezTo>
                <a:cubicBezTo>
                  <a:pt x="190" y="60"/>
                  <a:pt x="190" y="60"/>
                  <a:pt x="190" y="60"/>
                </a:cubicBezTo>
                <a:cubicBezTo>
                  <a:pt x="135" y="60"/>
                  <a:pt x="135" y="60"/>
                  <a:pt x="135" y="60"/>
                </a:cubicBezTo>
                <a:cubicBezTo>
                  <a:pt x="134" y="60"/>
                  <a:pt x="132" y="61"/>
                  <a:pt x="131" y="62"/>
                </a:cubicBezTo>
                <a:cubicBezTo>
                  <a:pt x="131" y="63"/>
                  <a:pt x="130" y="64"/>
                  <a:pt x="130" y="65"/>
                </a:cubicBezTo>
                <a:cubicBezTo>
                  <a:pt x="130" y="80"/>
                  <a:pt x="130" y="80"/>
                  <a:pt x="130" y="80"/>
                </a:cubicBezTo>
                <a:cubicBezTo>
                  <a:pt x="75" y="80"/>
                  <a:pt x="75" y="80"/>
                  <a:pt x="75" y="80"/>
                </a:cubicBezTo>
                <a:cubicBezTo>
                  <a:pt x="72" y="80"/>
                  <a:pt x="70" y="83"/>
                  <a:pt x="70" y="85"/>
                </a:cubicBezTo>
                <a:cubicBezTo>
                  <a:pt x="70" y="88"/>
                  <a:pt x="72" y="90"/>
                  <a:pt x="75" y="90"/>
                </a:cubicBezTo>
                <a:cubicBezTo>
                  <a:pt x="130" y="90"/>
                  <a:pt x="130" y="90"/>
                  <a:pt x="130" y="90"/>
                </a:cubicBezTo>
                <a:cubicBezTo>
                  <a:pt x="130" y="131"/>
                  <a:pt x="130" y="131"/>
                  <a:pt x="130" y="131"/>
                </a:cubicBezTo>
                <a:cubicBezTo>
                  <a:pt x="75" y="131"/>
                  <a:pt x="75" y="131"/>
                  <a:pt x="75" y="131"/>
                </a:cubicBezTo>
                <a:cubicBezTo>
                  <a:pt x="72" y="131"/>
                  <a:pt x="70" y="133"/>
                  <a:pt x="70" y="136"/>
                </a:cubicBezTo>
                <a:cubicBezTo>
                  <a:pt x="70" y="138"/>
                  <a:pt x="72" y="141"/>
                  <a:pt x="75" y="141"/>
                </a:cubicBezTo>
                <a:cubicBezTo>
                  <a:pt x="130" y="141"/>
                  <a:pt x="130" y="141"/>
                  <a:pt x="130" y="141"/>
                </a:cubicBezTo>
                <a:cubicBezTo>
                  <a:pt x="130" y="181"/>
                  <a:pt x="130" y="181"/>
                  <a:pt x="130" y="181"/>
                </a:cubicBezTo>
                <a:cubicBezTo>
                  <a:pt x="75" y="181"/>
                  <a:pt x="75" y="181"/>
                  <a:pt x="75" y="181"/>
                </a:cubicBezTo>
                <a:cubicBezTo>
                  <a:pt x="72" y="181"/>
                  <a:pt x="70" y="183"/>
                  <a:pt x="70" y="186"/>
                </a:cubicBezTo>
                <a:cubicBezTo>
                  <a:pt x="70" y="188"/>
                  <a:pt x="72" y="191"/>
                  <a:pt x="75" y="191"/>
                </a:cubicBezTo>
                <a:cubicBezTo>
                  <a:pt x="130" y="191"/>
                  <a:pt x="130" y="191"/>
                  <a:pt x="130" y="191"/>
                </a:cubicBezTo>
                <a:cubicBezTo>
                  <a:pt x="130" y="226"/>
                  <a:pt x="130" y="226"/>
                  <a:pt x="130" y="226"/>
                </a:cubicBezTo>
                <a:cubicBezTo>
                  <a:pt x="130" y="227"/>
                  <a:pt x="131" y="228"/>
                  <a:pt x="131" y="229"/>
                </a:cubicBezTo>
                <a:cubicBezTo>
                  <a:pt x="132" y="230"/>
                  <a:pt x="134" y="231"/>
                  <a:pt x="135" y="231"/>
                </a:cubicBezTo>
                <a:cubicBezTo>
                  <a:pt x="190" y="231"/>
                  <a:pt x="190" y="231"/>
                  <a:pt x="190" y="231"/>
                </a:cubicBezTo>
                <a:lnTo>
                  <a:pt x="190" y="246"/>
                </a:lnTo>
                <a:close/>
                <a:moveTo>
                  <a:pt x="190" y="221"/>
                </a:moveTo>
                <a:cubicBezTo>
                  <a:pt x="140" y="221"/>
                  <a:pt x="140" y="221"/>
                  <a:pt x="140" y="221"/>
                </a:cubicBezTo>
                <a:cubicBezTo>
                  <a:pt x="140" y="171"/>
                  <a:pt x="140" y="171"/>
                  <a:pt x="140" y="171"/>
                </a:cubicBezTo>
                <a:cubicBezTo>
                  <a:pt x="190" y="171"/>
                  <a:pt x="190" y="171"/>
                  <a:pt x="190" y="171"/>
                </a:cubicBezTo>
                <a:lnTo>
                  <a:pt x="190" y="221"/>
                </a:lnTo>
                <a:close/>
                <a:moveTo>
                  <a:pt x="190" y="161"/>
                </a:moveTo>
                <a:cubicBezTo>
                  <a:pt x="140" y="161"/>
                  <a:pt x="140" y="161"/>
                  <a:pt x="140" y="161"/>
                </a:cubicBezTo>
                <a:cubicBezTo>
                  <a:pt x="140" y="110"/>
                  <a:pt x="140" y="110"/>
                  <a:pt x="140" y="110"/>
                </a:cubicBezTo>
                <a:cubicBezTo>
                  <a:pt x="190" y="110"/>
                  <a:pt x="190" y="110"/>
                  <a:pt x="190" y="110"/>
                </a:cubicBezTo>
                <a:lnTo>
                  <a:pt x="190" y="161"/>
                </a:lnTo>
                <a:close/>
                <a:moveTo>
                  <a:pt x="250" y="221"/>
                </a:moveTo>
                <a:cubicBezTo>
                  <a:pt x="200" y="221"/>
                  <a:pt x="200" y="221"/>
                  <a:pt x="200" y="221"/>
                </a:cubicBezTo>
                <a:cubicBezTo>
                  <a:pt x="200" y="110"/>
                  <a:pt x="200" y="110"/>
                  <a:pt x="200" y="110"/>
                </a:cubicBezTo>
                <a:cubicBezTo>
                  <a:pt x="250" y="110"/>
                  <a:pt x="250" y="110"/>
                  <a:pt x="250" y="110"/>
                </a:cubicBezTo>
                <a:lnTo>
                  <a:pt x="250" y="221"/>
                </a:lnTo>
                <a:close/>
                <a:moveTo>
                  <a:pt x="250" y="100"/>
                </a:moveTo>
                <a:cubicBezTo>
                  <a:pt x="140" y="100"/>
                  <a:pt x="140" y="100"/>
                  <a:pt x="140" y="100"/>
                </a:cubicBezTo>
                <a:cubicBezTo>
                  <a:pt x="140" y="85"/>
                  <a:pt x="140" y="85"/>
                  <a:pt x="140" y="85"/>
                </a:cubicBezTo>
                <a:cubicBezTo>
                  <a:pt x="140" y="85"/>
                  <a:pt x="140" y="85"/>
                  <a:pt x="140" y="85"/>
                </a:cubicBezTo>
                <a:cubicBezTo>
                  <a:pt x="140" y="85"/>
                  <a:pt x="140" y="85"/>
                  <a:pt x="140" y="85"/>
                </a:cubicBezTo>
                <a:cubicBezTo>
                  <a:pt x="140" y="70"/>
                  <a:pt x="140" y="70"/>
                  <a:pt x="140" y="70"/>
                </a:cubicBezTo>
                <a:cubicBezTo>
                  <a:pt x="250" y="70"/>
                  <a:pt x="250" y="70"/>
                  <a:pt x="250" y="70"/>
                </a:cubicBezTo>
                <a:lnTo>
                  <a:pt x="250" y="100"/>
                </a:lnTo>
                <a:close/>
                <a:moveTo>
                  <a:pt x="215" y="161"/>
                </a:moveTo>
                <a:cubicBezTo>
                  <a:pt x="235" y="161"/>
                  <a:pt x="235" y="161"/>
                  <a:pt x="235" y="161"/>
                </a:cubicBezTo>
                <a:cubicBezTo>
                  <a:pt x="238" y="161"/>
                  <a:pt x="240" y="158"/>
                  <a:pt x="240" y="156"/>
                </a:cubicBezTo>
                <a:cubicBezTo>
                  <a:pt x="240" y="153"/>
                  <a:pt x="238" y="151"/>
                  <a:pt x="235" y="151"/>
                </a:cubicBezTo>
                <a:cubicBezTo>
                  <a:pt x="215" y="151"/>
                  <a:pt x="215" y="151"/>
                  <a:pt x="215" y="151"/>
                </a:cubicBezTo>
                <a:cubicBezTo>
                  <a:pt x="212" y="151"/>
                  <a:pt x="210" y="153"/>
                  <a:pt x="210" y="156"/>
                </a:cubicBezTo>
                <a:cubicBezTo>
                  <a:pt x="210" y="158"/>
                  <a:pt x="212" y="161"/>
                  <a:pt x="215" y="161"/>
                </a:cubicBezTo>
                <a:close/>
                <a:moveTo>
                  <a:pt x="235" y="171"/>
                </a:moveTo>
                <a:cubicBezTo>
                  <a:pt x="215" y="171"/>
                  <a:pt x="215" y="171"/>
                  <a:pt x="215" y="171"/>
                </a:cubicBezTo>
                <a:cubicBezTo>
                  <a:pt x="212" y="171"/>
                  <a:pt x="210" y="173"/>
                  <a:pt x="210" y="176"/>
                </a:cubicBezTo>
                <a:cubicBezTo>
                  <a:pt x="210" y="178"/>
                  <a:pt x="212" y="181"/>
                  <a:pt x="215" y="181"/>
                </a:cubicBezTo>
                <a:cubicBezTo>
                  <a:pt x="235" y="181"/>
                  <a:pt x="235" y="181"/>
                  <a:pt x="235" y="181"/>
                </a:cubicBezTo>
                <a:cubicBezTo>
                  <a:pt x="238" y="181"/>
                  <a:pt x="240" y="178"/>
                  <a:pt x="240" y="176"/>
                </a:cubicBezTo>
                <a:cubicBezTo>
                  <a:pt x="240" y="173"/>
                  <a:pt x="238" y="171"/>
                  <a:pt x="235" y="171"/>
                </a:cubicBezTo>
                <a:close/>
                <a:moveTo>
                  <a:pt x="155" y="141"/>
                </a:moveTo>
                <a:cubicBezTo>
                  <a:pt x="160" y="141"/>
                  <a:pt x="160" y="141"/>
                  <a:pt x="160" y="141"/>
                </a:cubicBezTo>
                <a:cubicBezTo>
                  <a:pt x="160" y="146"/>
                  <a:pt x="160" y="146"/>
                  <a:pt x="160" y="146"/>
                </a:cubicBezTo>
                <a:cubicBezTo>
                  <a:pt x="160" y="148"/>
                  <a:pt x="162" y="151"/>
                  <a:pt x="165" y="151"/>
                </a:cubicBezTo>
                <a:cubicBezTo>
                  <a:pt x="168" y="151"/>
                  <a:pt x="170" y="148"/>
                  <a:pt x="170" y="146"/>
                </a:cubicBezTo>
                <a:cubicBezTo>
                  <a:pt x="170" y="141"/>
                  <a:pt x="170" y="141"/>
                  <a:pt x="170" y="141"/>
                </a:cubicBezTo>
                <a:cubicBezTo>
                  <a:pt x="175" y="141"/>
                  <a:pt x="175" y="141"/>
                  <a:pt x="175" y="141"/>
                </a:cubicBezTo>
                <a:cubicBezTo>
                  <a:pt x="178" y="141"/>
                  <a:pt x="180" y="138"/>
                  <a:pt x="180" y="136"/>
                </a:cubicBezTo>
                <a:cubicBezTo>
                  <a:pt x="180" y="133"/>
                  <a:pt x="178" y="131"/>
                  <a:pt x="175" y="131"/>
                </a:cubicBezTo>
                <a:cubicBezTo>
                  <a:pt x="170" y="131"/>
                  <a:pt x="170" y="131"/>
                  <a:pt x="170" y="131"/>
                </a:cubicBezTo>
                <a:cubicBezTo>
                  <a:pt x="170" y="125"/>
                  <a:pt x="170" y="125"/>
                  <a:pt x="170" y="125"/>
                </a:cubicBezTo>
                <a:cubicBezTo>
                  <a:pt x="170" y="123"/>
                  <a:pt x="168" y="120"/>
                  <a:pt x="165" y="120"/>
                </a:cubicBezTo>
                <a:cubicBezTo>
                  <a:pt x="162" y="120"/>
                  <a:pt x="160" y="123"/>
                  <a:pt x="160" y="125"/>
                </a:cubicBezTo>
                <a:cubicBezTo>
                  <a:pt x="160" y="131"/>
                  <a:pt x="160" y="131"/>
                  <a:pt x="160" y="131"/>
                </a:cubicBezTo>
                <a:cubicBezTo>
                  <a:pt x="155" y="131"/>
                  <a:pt x="155" y="131"/>
                  <a:pt x="155" y="131"/>
                </a:cubicBezTo>
                <a:cubicBezTo>
                  <a:pt x="152" y="131"/>
                  <a:pt x="150" y="133"/>
                  <a:pt x="150" y="136"/>
                </a:cubicBezTo>
                <a:cubicBezTo>
                  <a:pt x="150" y="138"/>
                  <a:pt x="152" y="141"/>
                  <a:pt x="155" y="141"/>
                </a:cubicBezTo>
                <a:close/>
                <a:moveTo>
                  <a:pt x="155" y="201"/>
                </a:moveTo>
                <a:cubicBezTo>
                  <a:pt x="175" y="201"/>
                  <a:pt x="175" y="201"/>
                  <a:pt x="175" y="201"/>
                </a:cubicBezTo>
                <a:cubicBezTo>
                  <a:pt x="178" y="201"/>
                  <a:pt x="180" y="198"/>
                  <a:pt x="180" y="196"/>
                </a:cubicBezTo>
                <a:cubicBezTo>
                  <a:pt x="180" y="193"/>
                  <a:pt x="178" y="191"/>
                  <a:pt x="175" y="191"/>
                </a:cubicBezTo>
                <a:cubicBezTo>
                  <a:pt x="155" y="191"/>
                  <a:pt x="155" y="191"/>
                  <a:pt x="155" y="191"/>
                </a:cubicBezTo>
                <a:cubicBezTo>
                  <a:pt x="152" y="191"/>
                  <a:pt x="150" y="193"/>
                  <a:pt x="150" y="196"/>
                </a:cubicBezTo>
                <a:cubicBezTo>
                  <a:pt x="150" y="198"/>
                  <a:pt x="152" y="201"/>
                  <a:pt x="155" y="201"/>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fr-FR" dirty="0"/>
          </a:p>
        </p:txBody>
      </p:sp>
      <p:sp>
        <p:nvSpPr>
          <p:cNvPr id="12" name="Rechthoek 11">
            <a:extLst>
              <a:ext uri="{FF2B5EF4-FFF2-40B4-BE49-F238E27FC236}">
                <a16:creationId xmlns:a16="http://schemas.microsoft.com/office/drawing/2014/main" id="{6EE4355C-8DEF-43AA-B956-C34B9FF78C89}"/>
              </a:ext>
            </a:extLst>
          </p:cNvPr>
          <p:cNvSpPr/>
          <p:nvPr/>
        </p:nvSpPr>
        <p:spPr>
          <a:xfrm>
            <a:off x="414337" y="3573016"/>
            <a:ext cx="5220000"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ENTSO-E position</a:t>
            </a:r>
            <a:endParaRPr lang="en-BE" b="1" dirty="0">
              <a:solidFill>
                <a:schemeClr val="bg1"/>
              </a:solidFill>
            </a:endParaRPr>
          </a:p>
        </p:txBody>
      </p:sp>
    </p:spTree>
    <p:extLst>
      <p:ext uri="{BB962C8B-B14F-4D97-AF65-F5344CB8AC3E}">
        <p14:creationId xmlns:p14="http://schemas.microsoft.com/office/powerpoint/2010/main" val="1334302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16C7D5-73AF-47EE-A06E-ACC0E443AF85}"/>
              </a:ext>
            </a:extLst>
          </p:cNvPr>
          <p:cNvSpPr>
            <a:spLocks noGrp="1"/>
          </p:cNvSpPr>
          <p:nvPr>
            <p:ph type="title"/>
          </p:nvPr>
        </p:nvSpPr>
        <p:spPr/>
        <p:txBody>
          <a:bodyPr/>
          <a:lstStyle/>
          <a:p>
            <a:r>
              <a:rPr lang="en-US" dirty="0"/>
              <a:t>4. Cost of new entry methodology (CONE) </a:t>
            </a:r>
            <a:endParaRPr lang="en-GB" dirty="0"/>
          </a:p>
        </p:txBody>
      </p:sp>
    </p:spTree>
    <p:extLst>
      <p:ext uri="{BB962C8B-B14F-4D97-AF65-F5344CB8AC3E}">
        <p14:creationId xmlns:p14="http://schemas.microsoft.com/office/powerpoint/2010/main" val="8812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70355F0-DA22-48A5-AA28-F1CCD9A91763}"/>
              </a:ext>
            </a:extLst>
          </p:cNvPr>
          <p:cNvSpPr>
            <a:spLocks noGrp="1"/>
          </p:cNvSpPr>
          <p:nvPr>
            <p:ph type="body" sz="quarter" idx="11"/>
          </p:nvPr>
        </p:nvSpPr>
        <p:spPr/>
        <p:txBody>
          <a:bodyPr>
            <a:normAutofit fontScale="55000" lnSpcReduction="20000"/>
          </a:bodyPr>
          <a:lstStyle/>
          <a:p>
            <a:r>
              <a:rPr lang="en-US" dirty="0"/>
              <a:t>CONE – Main topic #1</a:t>
            </a:r>
          </a:p>
          <a:p>
            <a:r>
              <a:rPr lang="en-US" dirty="0"/>
              <a:t>Uncertainties in the VoLL, CONE and Reliability Standard calculation </a:t>
            </a:r>
          </a:p>
        </p:txBody>
      </p:sp>
      <p:sp>
        <p:nvSpPr>
          <p:cNvPr id="4" name="Tekstvak 3">
            <a:extLst>
              <a:ext uri="{FF2B5EF4-FFF2-40B4-BE49-F238E27FC236}">
                <a16:creationId xmlns:a16="http://schemas.microsoft.com/office/drawing/2014/main" id="{CB44AE81-2866-443A-8436-797C1204332E}"/>
              </a:ext>
            </a:extLst>
          </p:cNvPr>
          <p:cNvSpPr txBox="1"/>
          <p:nvPr/>
        </p:nvSpPr>
        <p:spPr>
          <a:xfrm>
            <a:off x="382588" y="1772816"/>
            <a:ext cx="11426825" cy="1969770"/>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1600" dirty="0"/>
              <a:t>The calculation of the </a:t>
            </a:r>
            <a:r>
              <a:rPr lang="en-US" sz="1600" b="1" dirty="0"/>
              <a:t>CONE</a:t>
            </a:r>
            <a:r>
              <a:rPr lang="en-US" sz="1600" dirty="0"/>
              <a:t> and the </a:t>
            </a:r>
            <a:r>
              <a:rPr lang="en-US" sz="1600" b="1" dirty="0"/>
              <a:t>VoLL</a:t>
            </a:r>
            <a:r>
              <a:rPr lang="en-US" sz="1600" dirty="0"/>
              <a:t> necessarily involves </a:t>
            </a:r>
            <a:r>
              <a:rPr lang="en-US" sz="1600" b="1" dirty="0"/>
              <a:t>uncertainties</a:t>
            </a:r>
            <a:r>
              <a:rPr lang="en-US" sz="1600" dirty="0"/>
              <a:t> and even </a:t>
            </a:r>
            <a:r>
              <a:rPr lang="en-US" sz="1600" b="1" dirty="0"/>
              <a:t>subjectivity</a:t>
            </a:r>
            <a:r>
              <a:rPr lang="en-US" sz="1600" dirty="0"/>
              <a:t>, which is why Member States are legitimate when expressing their will to keep certain leeway.</a:t>
            </a:r>
          </a:p>
          <a:p>
            <a:pPr marL="285750" indent="-285750">
              <a:spcAft>
                <a:spcPts val="600"/>
              </a:spcAft>
              <a:buFont typeface="Arial" panose="020B0604020202020204" pitchFamily="34" charset="0"/>
              <a:buChar char="•"/>
            </a:pPr>
            <a:r>
              <a:rPr lang="en-US" sz="1600" dirty="0"/>
              <a:t>The methodology should define </a:t>
            </a:r>
            <a:r>
              <a:rPr lang="en-US" sz="1600" b="1" dirty="0"/>
              <a:t>generic principles</a:t>
            </a:r>
            <a:r>
              <a:rPr lang="en-US" sz="1600" dirty="0"/>
              <a:t> that ensure a </a:t>
            </a:r>
            <a:r>
              <a:rPr lang="en-US" sz="1600" b="1" dirty="0"/>
              <a:t>reasonable</a:t>
            </a:r>
            <a:r>
              <a:rPr lang="en-US" sz="1600" dirty="0"/>
              <a:t> </a:t>
            </a:r>
            <a:r>
              <a:rPr lang="en-US" sz="1600" b="1" dirty="0"/>
              <a:t>harmonization</a:t>
            </a:r>
            <a:r>
              <a:rPr lang="en-US" sz="1600" dirty="0"/>
              <a:t> in the way the VoLL, the CONE and the Reliability Standard are defined, in order to comply with the Electricity Regulation requirements, without being overly prescriptive nor giving the false appearance of scientific exactness. </a:t>
            </a:r>
          </a:p>
          <a:p>
            <a:pPr marL="285750" indent="-285750">
              <a:spcAft>
                <a:spcPts val="600"/>
              </a:spcAft>
              <a:buFont typeface="Arial" panose="020B0604020202020204" pitchFamily="34" charset="0"/>
              <a:buChar char="•"/>
            </a:pPr>
            <a:r>
              <a:rPr lang="en-US" sz="1600" dirty="0"/>
              <a:t>A clear </a:t>
            </a:r>
            <a:r>
              <a:rPr lang="en-US" sz="1600" b="1" dirty="0"/>
              <a:t>distinction</a:t>
            </a:r>
            <a:r>
              <a:rPr lang="en-US" sz="1600" dirty="0"/>
              <a:t> should be made between a reliability standard derived from estimates of VOLL and CONE, say the “</a:t>
            </a:r>
            <a:r>
              <a:rPr lang="en-US" sz="1600" b="1" dirty="0"/>
              <a:t>target LOLE</a:t>
            </a:r>
            <a:r>
              <a:rPr lang="en-US" sz="1600" dirty="0"/>
              <a:t>”, and the </a:t>
            </a:r>
            <a:r>
              <a:rPr lang="en-US" sz="1600" b="1" dirty="0"/>
              <a:t>reliability standards set by Member States</a:t>
            </a:r>
            <a:r>
              <a:rPr lang="en-US" sz="1600" dirty="0"/>
              <a:t>.</a:t>
            </a:r>
          </a:p>
        </p:txBody>
      </p:sp>
      <p:sp>
        <p:nvSpPr>
          <p:cNvPr id="8" name="Rechthoek 7">
            <a:extLst>
              <a:ext uri="{FF2B5EF4-FFF2-40B4-BE49-F238E27FC236}">
                <a16:creationId xmlns:a16="http://schemas.microsoft.com/office/drawing/2014/main" id="{85945CAC-3F1B-4441-802B-F641D314390E}"/>
              </a:ext>
            </a:extLst>
          </p:cNvPr>
          <p:cNvSpPr/>
          <p:nvPr/>
        </p:nvSpPr>
        <p:spPr>
          <a:xfrm>
            <a:off x="406050" y="1350187"/>
            <a:ext cx="5220000"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Stakeholders’ comment</a:t>
            </a:r>
            <a:endParaRPr lang="en-BE" b="1" dirty="0">
              <a:solidFill>
                <a:schemeClr val="bg1"/>
              </a:solidFill>
            </a:endParaRPr>
          </a:p>
        </p:txBody>
      </p:sp>
      <p:sp>
        <p:nvSpPr>
          <p:cNvPr id="10" name="Tekstvak 9">
            <a:extLst>
              <a:ext uri="{FF2B5EF4-FFF2-40B4-BE49-F238E27FC236}">
                <a16:creationId xmlns:a16="http://schemas.microsoft.com/office/drawing/2014/main" id="{7A0D2A50-A671-4E20-8FD0-9BD98B253FEB}"/>
              </a:ext>
            </a:extLst>
          </p:cNvPr>
          <p:cNvSpPr txBox="1"/>
          <p:nvPr/>
        </p:nvSpPr>
        <p:spPr>
          <a:xfrm>
            <a:off x="382587" y="4319225"/>
            <a:ext cx="11426825" cy="2062103"/>
          </a:xfrm>
          <a:prstGeom prst="rect">
            <a:avLst/>
          </a:prstGeom>
          <a:noFill/>
        </p:spPr>
        <p:txBody>
          <a:bodyPr wrap="square" rtlCol="0">
            <a:spAutoFit/>
          </a:bodyPr>
          <a:lstStyle/>
          <a:p>
            <a:r>
              <a:rPr lang="en-US" sz="1600" dirty="0">
                <a:solidFill>
                  <a:schemeClr val="accent6">
                    <a:lumMod val="75000"/>
                  </a:schemeClr>
                </a:solidFill>
              </a:rPr>
              <a:t>ENTSO-E has updated the methodology by:</a:t>
            </a:r>
          </a:p>
          <a:p>
            <a:pPr marL="285750" indent="-285750">
              <a:buFont typeface="Arial" panose="020B0604020202020204" pitchFamily="34" charset="0"/>
              <a:buChar char="•"/>
            </a:pPr>
            <a:r>
              <a:rPr lang="en-US" sz="1600" dirty="0">
                <a:solidFill>
                  <a:schemeClr val="accent6">
                    <a:lumMod val="75000"/>
                  </a:schemeClr>
                </a:solidFill>
              </a:rPr>
              <a:t>[…]</a:t>
            </a:r>
          </a:p>
          <a:p>
            <a:pPr marL="285750" indent="-285750">
              <a:buFont typeface="Arial" panose="020B0604020202020204" pitchFamily="34" charset="0"/>
              <a:buChar char="•"/>
            </a:pPr>
            <a:r>
              <a:rPr lang="en-US" sz="1600" b="1" dirty="0">
                <a:solidFill>
                  <a:schemeClr val="accent6">
                    <a:lumMod val="75000"/>
                  </a:schemeClr>
                </a:solidFill>
              </a:rPr>
              <a:t>Reminding of the uncertainties </a:t>
            </a:r>
            <a:r>
              <a:rPr lang="en-US" sz="1600" dirty="0">
                <a:solidFill>
                  <a:schemeClr val="accent6">
                    <a:lumMod val="75000"/>
                  </a:schemeClr>
                </a:solidFill>
              </a:rPr>
              <a:t>around the CONE estimate and </a:t>
            </a:r>
          </a:p>
          <a:p>
            <a:pPr marL="285750" indent="-285750">
              <a:buFont typeface="Arial" panose="020B0604020202020204" pitchFamily="34" charset="0"/>
              <a:buChar char="•"/>
            </a:pPr>
            <a:r>
              <a:rPr lang="en-US" sz="1600" b="1" dirty="0">
                <a:solidFill>
                  <a:schemeClr val="accent6">
                    <a:lumMod val="75000"/>
                  </a:schemeClr>
                </a:solidFill>
              </a:rPr>
              <a:t>giving a confidence interval </a:t>
            </a:r>
            <a:r>
              <a:rPr lang="en-US" sz="1600" dirty="0">
                <a:solidFill>
                  <a:schemeClr val="accent6">
                    <a:lumMod val="75000"/>
                  </a:schemeClr>
                </a:solidFill>
              </a:rPr>
              <a:t>around the CONE central estimate in order to reflect </a:t>
            </a:r>
            <a:r>
              <a:rPr lang="en-US" sz="1600" b="1" dirty="0">
                <a:solidFill>
                  <a:schemeClr val="accent6">
                    <a:lumMod val="75000"/>
                  </a:schemeClr>
                </a:solidFill>
              </a:rPr>
              <a:t>uncertainties</a:t>
            </a:r>
            <a:r>
              <a:rPr lang="en-US" sz="1600" dirty="0">
                <a:solidFill>
                  <a:schemeClr val="accent6">
                    <a:lumMod val="75000"/>
                  </a:schemeClr>
                </a:solidFill>
              </a:rPr>
              <a:t> on the definition of Capital Costs and Annualized Fixed Costs;</a:t>
            </a:r>
          </a:p>
          <a:p>
            <a:pPr marL="285750" indent="-285750">
              <a:buFont typeface="Arial" panose="020B0604020202020204" pitchFamily="34" charset="0"/>
              <a:buChar char="•"/>
            </a:pPr>
            <a:r>
              <a:rPr lang="en-US" sz="1600" dirty="0">
                <a:solidFill>
                  <a:schemeClr val="accent6">
                    <a:lumMod val="75000"/>
                  </a:schemeClr>
                </a:solidFill>
              </a:rPr>
              <a:t>[…]</a:t>
            </a:r>
          </a:p>
          <a:p>
            <a:pPr marL="285750" indent="-285750">
              <a:buFont typeface="Arial" panose="020B0604020202020204" pitchFamily="34" charset="0"/>
              <a:buChar char="•"/>
            </a:pPr>
            <a:endParaRPr lang="en-US" sz="1600" dirty="0">
              <a:solidFill>
                <a:schemeClr val="accent6">
                  <a:lumMod val="75000"/>
                </a:schemeClr>
              </a:solidFill>
            </a:endParaRPr>
          </a:p>
          <a:p>
            <a:r>
              <a:rPr lang="en-US" sz="1600" i="1" dirty="0">
                <a:solidFill>
                  <a:schemeClr val="accent6">
                    <a:lumMod val="75000"/>
                  </a:schemeClr>
                </a:solidFill>
              </a:rPr>
              <a:t>(ENTSO-E’s position regarding VoLL and Reliability Standard is discussed in the relevant sections above and below)</a:t>
            </a:r>
          </a:p>
        </p:txBody>
      </p:sp>
      <p:pic>
        <p:nvPicPr>
          <p:cNvPr id="7" name="Picture 6">
            <a:extLst>
              <a:ext uri="{FF2B5EF4-FFF2-40B4-BE49-F238E27FC236}">
                <a16:creationId xmlns:a16="http://schemas.microsoft.com/office/drawing/2014/main" id="{4643CACA-9043-423F-824C-51BAC5141C19}"/>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255514" y="234917"/>
            <a:ext cx="637895" cy="637895"/>
          </a:xfrm>
          <a:prstGeom prst="rect">
            <a:avLst/>
          </a:prstGeom>
        </p:spPr>
      </p:pic>
      <p:sp>
        <p:nvSpPr>
          <p:cNvPr id="9" name="Rechthoek 8">
            <a:extLst>
              <a:ext uri="{FF2B5EF4-FFF2-40B4-BE49-F238E27FC236}">
                <a16:creationId xmlns:a16="http://schemas.microsoft.com/office/drawing/2014/main" id="{4C1E407E-5EBD-413A-9008-952C71B64BCB}"/>
              </a:ext>
            </a:extLst>
          </p:cNvPr>
          <p:cNvSpPr/>
          <p:nvPr/>
        </p:nvSpPr>
        <p:spPr>
          <a:xfrm>
            <a:off x="414337" y="3893348"/>
            <a:ext cx="5220000"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ENTSO-E position</a:t>
            </a:r>
            <a:endParaRPr lang="en-BE" b="1" dirty="0">
              <a:solidFill>
                <a:schemeClr val="bg1"/>
              </a:solidFill>
            </a:endParaRPr>
          </a:p>
        </p:txBody>
      </p:sp>
    </p:spTree>
    <p:extLst>
      <p:ext uri="{BB962C8B-B14F-4D97-AF65-F5344CB8AC3E}">
        <p14:creationId xmlns:p14="http://schemas.microsoft.com/office/powerpoint/2010/main" val="3310236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70355F0-DA22-48A5-AA28-F1CCD9A91763}"/>
              </a:ext>
            </a:extLst>
          </p:cNvPr>
          <p:cNvSpPr>
            <a:spLocks noGrp="1"/>
          </p:cNvSpPr>
          <p:nvPr>
            <p:ph type="body" sz="quarter" idx="11"/>
          </p:nvPr>
        </p:nvSpPr>
        <p:spPr/>
        <p:txBody>
          <a:bodyPr>
            <a:normAutofit fontScale="55000" lnSpcReduction="20000"/>
          </a:bodyPr>
          <a:lstStyle/>
          <a:p>
            <a:r>
              <a:rPr lang="en-US" dirty="0"/>
              <a:t>CONE – Main topic #2</a:t>
            </a:r>
          </a:p>
          <a:p>
            <a:r>
              <a:rPr lang="en-US" dirty="0"/>
              <a:t>Definition of candidate reference technologies</a:t>
            </a:r>
          </a:p>
        </p:txBody>
      </p:sp>
      <p:sp>
        <p:nvSpPr>
          <p:cNvPr id="4" name="Tekstvak 3">
            <a:extLst>
              <a:ext uri="{FF2B5EF4-FFF2-40B4-BE49-F238E27FC236}">
                <a16:creationId xmlns:a16="http://schemas.microsoft.com/office/drawing/2014/main" id="{CB44AE81-2866-443A-8436-797C1204332E}"/>
              </a:ext>
            </a:extLst>
          </p:cNvPr>
          <p:cNvSpPr txBox="1"/>
          <p:nvPr/>
        </p:nvSpPr>
        <p:spPr>
          <a:xfrm>
            <a:off x="382588" y="1772816"/>
            <a:ext cx="11426825" cy="830997"/>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sz="1600" dirty="0"/>
              <a:t>The methodology proposed by ENTSO-E </a:t>
            </a:r>
            <a:r>
              <a:rPr lang="en-GB" sz="1600" b="1" dirty="0"/>
              <a:t>should not limit candidate reference technologies to only merchant ones</a:t>
            </a:r>
            <a:r>
              <a:rPr lang="en-GB" sz="1600" dirty="0"/>
              <a:t>. The main argument is that </a:t>
            </a:r>
            <a:r>
              <a:rPr lang="en-GB" sz="1600" b="1" dirty="0"/>
              <a:t>any technology that can contribute to adequacy </a:t>
            </a:r>
            <a:r>
              <a:rPr lang="en-GB" sz="1600" dirty="0"/>
              <a:t>and therefore reduction of lost load </a:t>
            </a:r>
            <a:r>
              <a:rPr lang="en-GB" sz="1600" b="1" dirty="0"/>
              <a:t>should be considered</a:t>
            </a:r>
            <a:r>
              <a:rPr lang="en-GB" sz="1600" dirty="0"/>
              <a:t> as a potential reference technology.</a:t>
            </a:r>
            <a:endParaRPr lang="en-BE" sz="1600" dirty="0"/>
          </a:p>
        </p:txBody>
      </p:sp>
      <p:sp>
        <p:nvSpPr>
          <p:cNvPr id="8" name="Rechthoek 7">
            <a:extLst>
              <a:ext uri="{FF2B5EF4-FFF2-40B4-BE49-F238E27FC236}">
                <a16:creationId xmlns:a16="http://schemas.microsoft.com/office/drawing/2014/main" id="{85945CAC-3F1B-4441-802B-F641D314390E}"/>
              </a:ext>
            </a:extLst>
          </p:cNvPr>
          <p:cNvSpPr/>
          <p:nvPr/>
        </p:nvSpPr>
        <p:spPr>
          <a:xfrm>
            <a:off x="406050" y="1350187"/>
            <a:ext cx="5220000"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Stakeholders’ comment</a:t>
            </a:r>
            <a:endParaRPr lang="en-BE" b="1" dirty="0">
              <a:solidFill>
                <a:schemeClr val="bg1"/>
              </a:solidFill>
            </a:endParaRPr>
          </a:p>
        </p:txBody>
      </p:sp>
      <p:sp>
        <p:nvSpPr>
          <p:cNvPr id="9" name="Tekstvak 8">
            <a:extLst>
              <a:ext uri="{FF2B5EF4-FFF2-40B4-BE49-F238E27FC236}">
                <a16:creationId xmlns:a16="http://schemas.microsoft.com/office/drawing/2014/main" id="{8831B5AF-B6AE-43E3-B0CA-31A989966DDA}"/>
              </a:ext>
            </a:extLst>
          </p:cNvPr>
          <p:cNvSpPr txBox="1"/>
          <p:nvPr/>
        </p:nvSpPr>
        <p:spPr>
          <a:xfrm>
            <a:off x="382587" y="3854877"/>
            <a:ext cx="11426825" cy="1477328"/>
          </a:xfrm>
          <a:prstGeom prst="rect">
            <a:avLst/>
          </a:prstGeom>
          <a:noFill/>
        </p:spPr>
        <p:txBody>
          <a:bodyPr wrap="square" rtlCol="0">
            <a:spAutoFit/>
          </a:bodyPr>
          <a:lstStyle/>
          <a:p>
            <a:pPr>
              <a:spcAft>
                <a:spcPts val="600"/>
              </a:spcAft>
            </a:pPr>
            <a:r>
              <a:rPr lang="en-US" sz="1600" dirty="0">
                <a:solidFill>
                  <a:schemeClr val="accent6">
                    <a:lumMod val="75000"/>
                  </a:schemeClr>
                </a:solidFill>
              </a:rPr>
              <a:t>ENTSO-E considers that </a:t>
            </a:r>
            <a:r>
              <a:rPr lang="en-US" sz="1600" b="1" dirty="0">
                <a:solidFill>
                  <a:schemeClr val="accent6">
                    <a:lumMod val="75000"/>
                  </a:schemeClr>
                </a:solidFill>
              </a:rPr>
              <a:t>no discrimination should be made </a:t>
            </a:r>
            <a:r>
              <a:rPr lang="en-US" sz="1600" dirty="0">
                <a:solidFill>
                  <a:schemeClr val="accent6">
                    <a:lumMod val="75000"/>
                  </a:schemeClr>
                </a:solidFill>
              </a:rPr>
              <a:t>between different technologies. </a:t>
            </a:r>
          </a:p>
          <a:p>
            <a:pPr marL="285750" indent="-285750">
              <a:spcAft>
                <a:spcPts val="600"/>
              </a:spcAft>
              <a:buFont typeface="Arial" panose="020B0604020202020204" pitchFamily="34" charset="0"/>
              <a:buChar char="•"/>
            </a:pPr>
            <a:r>
              <a:rPr lang="en-US" sz="1600" dirty="0">
                <a:solidFill>
                  <a:schemeClr val="accent6">
                    <a:lumMod val="75000"/>
                  </a:schemeClr>
                </a:solidFill>
              </a:rPr>
              <a:t>Following the public consultation, ENTSO-E proposes to </a:t>
            </a:r>
            <a:r>
              <a:rPr lang="en-US" sz="1600" b="1" dirty="0">
                <a:solidFill>
                  <a:schemeClr val="accent6">
                    <a:lumMod val="75000"/>
                  </a:schemeClr>
                </a:solidFill>
              </a:rPr>
              <a:t>precise the conditions </a:t>
            </a:r>
            <a:r>
              <a:rPr lang="en-US" sz="1600" dirty="0">
                <a:solidFill>
                  <a:schemeClr val="accent6">
                    <a:lumMod val="75000"/>
                  </a:schemeClr>
                </a:solidFill>
              </a:rPr>
              <a:t>by which reference technologies should be chosen. </a:t>
            </a:r>
          </a:p>
          <a:p>
            <a:pPr marL="285750" indent="-285750">
              <a:spcAft>
                <a:spcPts val="600"/>
              </a:spcAft>
              <a:buFont typeface="Arial" panose="020B0604020202020204" pitchFamily="34" charset="0"/>
              <a:buChar char="•"/>
            </a:pPr>
            <a:r>
              <a:rPr lang="en-US" sz="1600" dirty="0">
                <a:solidFill>
                  <a:schemeClr val="accent6">
                    <a:lumMod val="75000"/>
                  </a:schemeClr>
                </a:solidFill>
              </a:rPr>
              <a:t>In particular, ENTSO-E will </a:t>
            </a:r>
            <a:r>
              <a:rPr lang="en-US" sz="1600" b="1" dirty="0">
                <a:solidFill>
                  <a:schemeClr val="accent6">
                    <a:lumMod val="75000"/>
                  </a:schemeClr>
                </a:solidFill>
              </a:rPr>
              <a:t>replace the notion of “merchant” technology by “non-policy technology”</a:t>
            </a:r>
            <a:r>
              <a:rPr lang="en-US" sz="1600" dirty="0">
                <a:solidFill>
                  <a:schemeClr val="accent6">
                    <a:lumMod val="75000"/>
                  </a:schemeClr>
                </a:solidFill>
              </a:rPr>
              <a:t>: any technology could be considered as a reference technology as long as it does not benefit from public support.</a:t>
            </a:r>
          </a:p>
        </p:txBody>
      </p:sp>
      <p:sp>
        <p:nvSpPr>
          <p:cNvPr id="11" name="Rechthoek 10">
            <a:extLst>
              <a:ext uri="{FF2B5EF4-FFF2-40B4-BE49-F238E27FC236}">
                <a16:creationId xmlns:a16="http://schemas.microsoft.com/office/drawing/2014/main" id="{E694DB09-A143-456C-9C62-880F3EAA5B07}"/>
              </a:ext>
            </a:extLst>
          </p:cNvPr>
          <p:cNvSpPr/>
          <p:nvPr/>
        </p:nvSpPr>
        <p:spPr>
          <a:xfrm>
            <a:off x="414337" y="3429000"/>
            <a:ext cx="5220000"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ENTSO-E position</a:t>
            </a:r>
            <a:endParaRPr lang="en-BE" b="1" dirty="0">
              <a:solidFill>
                <a:schemeClr val="bg1"/>
              </a:solidFill>
            </a:endParaRPr>
          </a:p>
        </p:txBody>
      </p:sp>
      <p:grpSp>
        <p:nvGrpSpPr>
          <p:cNvPr id="7" name="Groupe 105">
            <a:extLst>
              <a:ext uri="{FF2B5EF4-FFF2-40B4-BE49-F238E27FC236}">
                <a16:creationId xmlns:a16="http://schemas.microsoft.com/office/drawing/2014/main" id="{1F21177D-441B-42DE-AFFA-B28AD5ED4656}"/>
              </a:ext>
            </a:extLst>
          </p:cNvPr>
          <p:cNvGrpSpPr/>
          <p:nvPr/>
        </p:nvGrpSpPr>
        <p:grpSpPr>
          <a:xfrm>
            <a:off x="11063413" y="285371"/>
            <a:ext cx="714250" cy="714250"/>
            <a:chOff x="8040688" y="3543875"/>
            <a:chExt cx="265113" cy="265113"/>
          </a:xfrm>
          <a:solidFill>
            <a:schemeClr val="accent2">
              <a:lumMod val="75000"/>
            </a:schemeClr>
          </a:solidFill>
        </p:grpSpPr>
        <p:sp>
          <p:nvSpPr>
            <p:cNvPr id="10" name="Freeform 50993">
              <a:extLst>
                <a:ext uri="{FF2B5EF4-FFF2-40B4-BE49-F238E27FC236}">
                  <a16:creationId xmlns:a16="http://schemas.microsoft.com/office/drawing/2014/main" id="{D2BEC513-C562-4DCA-B838-BEF0B81ECFA4}"/>
                </a:ext>
              </a:extLst>
            </p:cNvPr>
            <p:cNvSpPr>
              <a:spLocks noEditPoints="1"/>
            </p:cNvSpPr>
            <p:nvPr/>
          </p:nvSpPr>
          <p:spPr bwMode="auto">
            <a:xfrm>
              <a:off x="8040688" y="3543875"/>
              <a:ext cx="265113" cy="265113"/>
            </a:xfrm>
            <a:custGeom>
              <a:avLst/>
              <a:gdLst>
                <a:gd name="T0" fmla="*/ 264 w 264"/>
                <a:gd name="T1" fmla="*/ 119 h 264"/>
                <a:gd name="T2" fmla="*/ 234 w 264"/>
                <a:gd name="T3" fmla="*/ 95 h 264"/>
                <a:gd name="T4" fmla="*/ 234 w 264"/>
                <a:gd name="T5" fmla="*/ 48 h 264"/>
                <a:gd name="T6" fmla="*/ 202 w 264"/>
                <a:gd name="T7" fmla="*/ 49 h 264"/>
                <a:gd name="T8" fmla="*/ 189 w 264"/>
                <a:gd name="T9" fmla="*/ 12 h 264"/>
                <a:gd name="T10" fmla="*/ 151 w 264"/>
                <a:gd name="T11" fmla="*/ 8 h 264"/>
                <a:gd name="T12" fmla="*/ 114 w 264"/>
                <a:gd name="T13" fmla="*/ 25 h 264"/>
                <a:gd name="T14" fmla="*/ 86 w 264"/>
                <a:gd name="T15" fmla="*/ 8 h 264"/>
                <a:gd name="T16" fmla="*/ 70 w 264"/>
                <a:gd name="T17" fmla="*/ 43 h 264"/>
                <a:gd name="T18" fmla="*/ 37 w 264"/>
                <a:gd name="T19" fmla="*/ 39 h 264"/>
                <a:gd name="T20" fmla="*/ 34 w 264"/>
                <a:gd name="T21" fmla="*/ 86 h 264"/>
                <a:gd name="T22" fmla="*/ 2 w 264"/>
                <a:gd name="T23" fmla="*/ 108 h 264"/>
                <a:gd name="T24" fmla="*/ 23 w 264"/>
                <a:gd name="T25" fmla="*/ 132 h 264"/>
                <a:gd name="T26" fmla="*/ 4 w 264"/>
                <a:gd name="T27" fmla="*/ 165 h 264"/>
                <a:gd name="T28" fmla="*/ 34 w 264"/>
                <a:gd name="T29" fmla="*/ 178 h 264"/>
                <a:gd name="T30" fmla="*/ 30 w 264"/>
                <a:gd name="T31" fmla="*/ 216 h 264"/>
                <a:gd name="T32" fmla="*/ 63 w 264"/>
                <a:gd name="T33" fmla="*/ 215 h 264"/>
                <a:gd name="T34" fmla="*/ 75 w 264"/>
                <a:gd name="T35" fmla="*/ 251 h 264"/>
                <a:gd name="T36" fmla="*/ 114 w 264"/>
                <a:gd name="T37" fmla="*/ 239 h 264"/>
                <a:gd name="T38" fmla="*/ 151 w 264"/>
                <a:gd name="T39" fmla="*/ 256 h 264"/>
                <a:gd name="T40" fmla="*/ 172 w 264"/>
                <a:gd name="T41" fmla="*/ 256 h 264"/>
                <a:gd name="T42" fmla="*/ 194 w 264"/>
                <a:gd name="T43" fmla="*/ 221 h 264"/>
                <a:gd name="T44" fmla="*/ 227 w 264"/>
                <a:gd name="T45" fmla="*/ 225 h 264"/>
                <a:gd name="T46" fmla="*/ 231 w 264"/>
                <a:gd name="T47" fmla="*/ 178 h 264"/>
                <a:gd name="T48" fmla="*/ 262 w 264"/>
                <a:gd name="T49" fmla="*/ 156 h 264"/>
                <a:gd name="T50" fmla="*/ 241 w 264"/>
                <a:gd name="T51" fmla="*/ 132 h 264"/>
                <a:gd name="T52" fmla="*/ 217 w 264"/>
                <a:gd name="T53" fmla="*/ 193 h 264"/>
                <a:gd name="T54" fmla="*/ 197 w 264"/>
                <a:gd name="T55" fmla="*/ 205 h 264"/>
                <a:gd name="T56" fmla="*/ 176 w 264"/>
                <a:gd name="T57" fmla="*/ 245 h 264"/>
                <a:gd name="T58" fmla="*/ 140 w 264"/>
                <a:gd name="T59" fmla="*/ 237 h 264"/>
                <a:gd name="T60" fmla="*/ 117 w 264"/>
                <a:gd name="T61" fmla="*/ 228 h 264"/>
                <a:gd name="T62" fmla="*/ 65 w 264"/>
                <a:gd name="T63" fmla="*/ 233 h 264"/>
                <a:gd name="T64" fmla="*/ 51 w 264"/>
                <a:gd name="T65" fmla="*/ 198 h 264"/>
                <a:gd name="T66" fmla="*/ 45 w 264"/>
                <a:gd name="T67" fmla="*/ 175 h 264"/>
                <a:gd name="T68" fmla="*/ 11 w 264"/>
                <a:gd name="T69" fmla="*/ 145 h 264"/>
                <a:gd name="T70" fmla="*/ 35 w 264"/>
                <a:gd name="T71" fmla="*/ 121 h 264"/>
                <a:gd name="T72" fmla="*/ 33 w 264"/>
                <a:gd name="T73" fmla="*/ 97 h 264"/>
                <a:gd name="T74" fmla="*/ 34 w 264"/>
                <a:gd name="T75" fmla="*/ 60 h 264"/>
                <a:gd name="T76" fmla="*/ 78 w 264"/>
                <a:gd name="T77" fmla="*/ 51 h 264"/>
                <a:gd name="T78" fmla="*/ 95 w 264"/>
                <a:gd name="T79" fmla="*/ 34 h 264"/>
                <a:gd name="T80" fmla="*/ 125 w 264"/>
                <a:gd name="T81" fmla="*/ 11 h 264"/>
                <a:gd name="T82" fmla="*/ 168 w 264"/>
                <a:gd name="T83" fmla="*/ 41 h 264"/>
                <a:gd name="T84" fmla="*/ 191 w 264"/>
                <a:gd name="T85" fmla="*/ 45 h 264"/>
                <a:gd name="T86" fmla="*/ 227 w 264"/>
                <a:gd name="T87" fmla="*/ 56 h 264"/>
                <a:gd name="T88" fmla="*/ 225 w 264"/>
                <a:gd name="T89" fmla="*/ 101 h 264"/>
                <a:gd name="T90" fmla="*/ 229 w 264"/>
                <a:gd name="T91" fmla="*/ 122 h 264"/>
                <a:gd name="T92" fmla="*/ 235 w 264"/>
                <a:gd name="T93" fmla="*/ 152 h 264"/>
                <a:gd name="T94" fmla="*/ 222 w 264"/>
                <a:gd name="T95" fmla="*/ 171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64" h="264">
                  <a:moveTo>
                    <a:pt x="241" y="132"/>
                  </a:moveTo>
                  <a:cubicBezTo>
                    <a:pt x="257" y="129"/>
                    <a:pt x="257" y="129"/>
                    <a:pt x="257" y="129"/>
                  </a:cubicBezTo>
                  <a:cubicBezTo>
                    <a:pt x="259" y="128"/>
                    <a:pt x="261" y="127"/>
                    <a:pt x="263" y="125"/>
                  </a:cubicBezTo>
                  <a:cubicBezTo>
                    <a:pt x="264" y="123"/>
                    <a:pt x="264" y="121"/>
                    <a:pt x="264" y="119"/>
                  </a:cubicBezTo>
                  <a:cubicBezTo>
                    <a:pt x="260" y="99"/>
                    <a:pt x="260" y="99"/>
                    <a:pt x="260" y="99"/>
                  </a:cubicBezTo>
                  <a:cubicBezTo>
                    <a:pt x="260" y="97"/>
                    <a:pt x="259" y="95"/>
                    <a:pt x="257" y="93"/>
                  </a:cubicBezTo>
                  <a:cubicBezTo>
                    <a:pt x="255" y="92"/>
                    <a:pt x="253" y="92"/>
                    <a:pt x="251" y="92"/>
                  </a:cubicBezTo>
                  <a:cubicBezTo>
                    <a:pt x="234" y="95"/>
                    <a:pt x="234" y="95"/>
                    <a:pt x="234" y="95"/>
                  </a:cubicBezTo>
                  <a:cubicBezTo>
                    <a:pt x="233" y="92"/>
                    <a:pt x="232" y="89"/>
                    <a:pt x="230" y="86"/>
                  </a:cubicBezTo>
                  <a:cubicBezTo>
                    <a:pt x="244" y="76"/>
                    <a:pt x="244" y="76"/>
                    <a:pt x="244" y="76"/>
                  </a:cubicBezTo>
                  <a:cubicBezTo>
                    <a:pt x="248" y="73"/>
                    <a:pt x="249" y="68"/>
                    <a:pt x="246" y="64"/>
                  </a:cubicBezTo>
                  <a:cubicBezTo>
                    <a:pt x="234" y="48"/>
                    <a:pt x="234" y="48"/>
                    <a:pt x="234" y="48"/>
                  </a:cubicBezTo>
                  <a:cubicBezTo>
                    <a:pt x="233" y="46"/>
                    <a:pt x="231" y="45"/>
                    <a:pt x="229" y="44"/>
                  </a:cubicBezTo>
                  <a:cubicBezTo>
                    <a:pt x="227" y="44"/>
                    <a:pt x="225" y="44"/>
                    <a:pt x="223" y="46"/>
                  </a:cubicBezTo>
                  <a:cubicBezTo>
                    <a:pt x="209" y="55"/>
                    <a:pt x="209" y="55"/>
                    <a:pt x="209" y="55"/>
                  </a:cubicBezTo>
                  <a:cubicBezTo>
                    <a:pt x="207" y="53"/>
                    <a:pt x="204" y="51"/>
                    <a:pt x="202" y="49"/>
                  </a:cubicBezTo>
                  <a:cubicBezTo>
                    <a:pt x="210" y="34"/>
                    <a:pt x="210" y="34"/>
                    <a:pt x="210" y="34"/>
                  </a:cubicBezTo>
                  <a:cubicBezTo>
                    <a:pt x="211" y="32"/>
                    <a:pt x="212" y="30"/>
                    <a:pt x="211" y="28"/>
                  </a:cubicBezTo>
                  <a:cubicBezTo>
                    <a:pt x="210" y="25"/>
                    <a:pt x="209" y="24"/>
                    <a:pt x="207" y="23"/>
                  </a:cubicBezTo>
                  <a:cubicBezTo>
                    <a:pt x="189" y="12"/>
                    <a:pt x="189" y="12"/>
                    <a:pt x="189" y="12"/>
                  </a:cubicBezTo>
                  <a:cubicBezTo>
                    <a:pt x="185" y="10"/>
                    <a:pt x="180" y="11"/>
                    <a:pt x="178" y="15"/>
                  </a:cubicBezTo>
                  <a:cubicBezTo>
                    <a:pt x="170" y="30"/>
                    <a:pt x="170" y="30"/>
                    <a:pt x="170" y="30"/>
                  </a:cubicBezTo>
                  <a:cubicBezTo>
                    <a:pt x="164" y="28"/>
                    <a:pt x="157" y="26"/>
                    <a:pt x="151" y="25"/>
                  </a:cubicBezTo>
                  <a:cubicBezTo>
                    <a:pt x="151" y="8"/>
                    <a:pt x="151" y="8"/>
                    <a:pt x="151" y="8"/>
                  </a:cubicBezTo>
                  <a:cubicBezTo>
                    <a:pt x="151" y="3"/>
                    <a:pt x="147" y="0"/>
                    <a:pt x="142" y="0"/>
                  </a:cubicBezTo>
                  <a:cubicBezTo>
                    <a:pt x="122" y="0"/>
                    <a:pt x="122" y="0"/>
                    <a:pt x="122" y="0"/>
                  </a:cubicBezTo>
                  <a:cubicBezTo>
                    <a:pt x="117" y="0"/>
                    <a:pt x="114" y="3"/>
                    <a:pt x="114" y="8"/>
                  </a:cubicBezTo>
                  <a:cubicBezTo>
                    <a:pt x="114" y="25"/>
                    <a:pt x="114" y="25"/>
                    <a:pt x="114" y="25"/>
                  </a:cubicBezTo>
                  <a:cubicBezTo>
                    <a:pt x="110" y="25"/>
                    <a:pt x="107" y="26"/>
                    <a:pt x="104" y="27"/>
                  </a:cubicBezTo>
                  <a:cubicBezTo>
                    <a:pt x="97" y="12"/>
                    <a:pt x="97" y="12"/>
                    <a:pt x="97" y="12"/>
                  </a:cubicBezTo>
                  <a:cubicBezTo>
                    <a:pt x="96" y="10"/>
                    <a:pt x="94" y="8"/>
                    <a:pt x="92" y="7"/>
                  </a:cubicBezTo>
                  <a:cubicBezTo>
                    <a:pt x="90" y="7"/>
                    <a:pt x="88" y="7"/>
                    <a:pt x="86" y="8"/>
                  </a:cubicBezTo>
                  <a:cubicBezTo>
                    <a:pt x="67" y="16"/>
                    <a:pt x="67" y="16"/>
                    <a:pt x="67" y="16"/>
                  </a:cubicBezTo>
                  <a:cubicBezTo>
                    <a:pt x="65" y="17"/>
                    <a:pt x="63" y="19"/>
                    <a:pt x="63" y="21"/>
                  </a:cubicBezTo>
                  <a:cubicBezTo>
                    <a:pt x="62" y="23"/>
                    <a:pt x="62" y="25"/>
                    <a:pt x="63" y="27"/>
                  </a:cubicBezTo>
                  <a:cubicBezTo>
                    <a:pt x="70" y="43"/>
                    <a:pt x="70" y="43"/>
                    <a:pt x="70" y="43"/>
                  </a:cubicBezTo>
                  <a:cubicBezTo>
                    <a:pt x="67" y="45"/>
                    <a:pt x="65" y="47"/>
                    <a:pt x="62" y="49"/>
                  </a:cubicBezTo>
                  <a:cubicBezTo>
                    <a:pt x="49" y="38"/>
                    <a:pt x="49" y="38"/>
                    <a:pt x="49" y="38"/>
                  </a:cubicBezTo>
                  <a:cubicBezTo>
                    <a:pt x="47" y="37"/>
                    <a:pt x="45" y="36"/>
                    <a:pt x="43" y="36"/>
                  </a:cubicBezTo>
                  <a:cubicBezTo>
                    <a:pt x="41" y="36"/>
                    <a:pt x="39" y="37"/>
                    <a:pt x="37" y="39"/>
                  </a:cubicBezTo>
                  <a:cubicBezTo>
                    <a:pt x="24" y="55"/>
                    <a:pt x="24" y="55"/>
                    <a:pt x="24" y="55"/>
                  </a:cubicBezTo>
                  <a:cubicBezTo>
                    <a:pt x="21" y="58"/>
                    <a:pt x="22" y="64"/>
                    <a:pt x="25" y="66"/>
                  </a:cubicBezTo>
                  <a:cubicBezTo>
                    <a:pt x="38" y="77"/>
                    <a:pt x="38" y="77"/>
                    <a:pt x="38" y="77"/>
                  </a:cubicBezTo>
                  <a:cubicBezTo>
                    <a:pt x="36" y="80"/>
                    <a:pt x="35" y="83"/>
                    <a:pt x="34" y="86"/>
                  </a:cubicBezTo>
                  <a:cubicBezTo>
                    <a:pt x="17" y="82"/>
                    <a:pt x="17" y="82"/>
                    <a:pt x="17" y="82"/>
                  </a:cubicBezTo>
                  <a:cubicBezTo>
                    <a:pt x="15" y="81"/>
                    <a:pt x="13" y="82"/>
                    <a:pt x="11" y="83"/>
                  </a:cubicBezTo>
                  <a:cubicBezTo>
                    <a:pt x="9" y="84"/>
                    <a:pt x="8" y="86"/>
                    <a:pt x="7" y="88"/>
                  </a:cubicBezTo>
                  <a:cubicBezTo>
                    <a:pt x="2" y="108"/>
                    <a:pt x="2" y="108"/>
                    <a:pt x="2" y="108"/>
                  </a:cubicBezTo>
                  <a:cubicBezTo>
                    <a:pt x="1" y="112"/>
                    <a:pt x="3" y="117"/>
                    <a:pt x="8" y="118"/>
                  </a:cubicBezTo>
                  <a:cubicBezTo>
                    <a:pt x="24" y="122"/>
                    <a:pt x="24" y="122"/>
                    <a:pt x="24" y="122"/>
                  </a:cubicBezTo>
                  <a:cubicBezTo>
                    <a:pt x="24" y="126"/>
                    <a:pt x="23" y="129"/>
                    <a:pt x="23" y="132"/>
                  </a:cubicBezTo>
                  <a:cubicBezTo>
                    <a:pt x="23" y="132"/>
                    <a:pt x="23" y="132"/>
                    <a:pt x="23" y="132"/>
                  </a:cubicBezTo>
                  <a:cubicBezTo>
                    <a:pt x="7" y="135"/>
                    <a:pt x="7" y="135"/>
                    <a:pt x="7" y="135"/>
                  </a:cubicBezTo>
                  <a:cubicBezTo>
                    <a:pt x="5" y="135"/>
                    <a:pt x="3" y="137"/>
                    <a:pt x="2" y="138"/>
                  </a:cubicBezTo>
                  <a:cubicBezTo>
                    <a:pt x="0" y="140"/>
                    <a:pt x="0" y="142"/>
                    <a:pt x="0" y="145"/>
                  </a:cubicBezTo>
                  <a:cubicBezTo>
                    <a:pt x="4" y="165"/>
                    <a:pt x="4" y="165"/>
                    <a:pt x="4" y="165"/>
                  </a:cubicBezTo>
                  <a:cubicBezTo>
                    <a:pt x="4" y="167"/>
                    <a:pt x="5" y="169"/>
                    <a:pt x="7" y="170"/>
                  </a:cubicBezTo>
                  <a:cubicBezTo>
                    <a:pt x="9" y="172"/>
                    <a:pt x="11" y="172"/>
                    <a:pt x="13" y="172"/>
                  </a:cubicBezTo>
                  <a:cubicBezTo>
                    <a:pt x="30" y="169"/>
                    <a:pt x="30" y="169"/>
                    <a:pt x="30" y="169"/>
                  </a:cubicBezTo>
                  <a:cubicBezTo>
                    <a:pt x="31" y="172"/>
                    <a:pt x="32" y="175"/>
                    <a:pt x="34" y="178"/>
                  </a:cubicBezTo>
                  <a:cubicBezTo>
                    <a:pt x="20" y="188"/>
                    <a:pt x="20" y="188"/>
                    <a:pt x="20" y="188"/>
                  </a:cubicBezTo>
                  <a:cubicBezTo>
                    <a:pt x="18" y="189"/>
                    <a:pt x="17" y="191"/>
                    <a:pt x="17" y="193"/>
                  </a:cubicBezTo>
                  <a:cubicBezTo>
                    <a:pt x="16" y="195"/>
                    <a:pt x="17" y="197"/>
                    <a:pt x="18" y="199"/>
                  </a:cubicBezTo>
                  <a:cubicBezTo>
                    <a:pt x="30" y="216"/>
                    <a:pt x="30" y="216"/>
                    <a:pt x="30" y="216"/>
                  </a:cubicBezTo>
                  <a:cubicBezTo>
                    <a:pt x="31" y="218"/>
                    <a:pt x="33" y="219"/>
                    <a:pt x="35" y="219"/>
                  </a:cubicBezTo>
                  <a:cubicBezTo>
                    <a:pt x="37" y="220"/>
                    <a:pt x="39" y="219"/>
                    <a:pt x="41" y="218"/>
                  </a:cubicBezTo>
                  <a:cubicBezTo>
                    <a:pt x="55" y="208"/>
                    <a:pt x="55" y="208"/>
                    <a:pt x="55" y="208"/>
                  </a:cubicBezTo>
                  <a:cubicBezTo>
                    <a:pt x="57" y="211"/>
                    <a:pt x="60" y="213"/>
                    <a:pt x="63" y="215"/>
                  </a:cubicBezTo>
                  <a:cubicBezTo>
                    <a:pt x="54" y="230"/>
                    <a:pt x="54" y="230"/>
                    <a:pt x="54" y="230"/>
                  </a:cubicBezTo>
                  <a:cubicBezTo>
                    <a:pt x="53" y="232"/>
                    <a:pt x="53" y="234"/>
                    <a:pt x="53" y="236"/>
                  </a:cubicBezTo>
                  <a:cubicBezTo>
                    <a:pt x="54" y="238"/>
                    <a:pt x="55" y="240"/>
                    <a:pt x="57" y="241"/>
                  </a:cubicBezTo>
                  <a:cubicBezTo>
                    <a:pt x="75" y="251"/>
                    <a:pt x="75" y="251"/>
                    <a:pt x="75" y="251"/>
                  </a:cubicBezTo>
                  <a:cubicBezTo>
                    <a:pt x="77" y="253"/>
                    <a:pt x="79" y="253"/>
                    <a:pt x="81" y="252"/>
                  </a:cubicBezTo>
                  <a:cubicBezTo>
                    <a:pt x="83" y="252"/>
                    <a:pt x="85" y="250"/>
                    <a:pt x="86" y="248"/>
                  </a:cubicBezTo>
                  <a:cubicBezTo>
                    <a:pt x="95" y="234"/>
                    <a:pt x="95" y="234"/>
                    <a:pt x="95" y="234"/>
                  </a:cubicBezTo>
                  <a:cubicBezTo>
                    <a:pt x="101" y="236"/>
                    <a:pt x="107" y="238"/>
                    <a:pt x="114" y="239"/>
                  </a:cubicBezTo>
                  <a:cubicBezTo>
                    <a:pt x="114" y="256"/>
                    <a:pt x="114" y="256"/>
                    <a:pt x="114" y="256"/>
                  </a:cubicBezTo>
                  <a:cubicBezTo>
                    <a:pt x="114" y="260"/>
                    <a:pt x="117" y="264"/>
                    <a:pt x="122" y="264"/>
                  </a:cubicBezTo>
                  <a:cubicBezTo>
                    <a:pt x="142" y="264"/>
                    <a:pt x="142" y="264"/>
                    <a:pt x="142" y="264"/>
                  </a:cubicBezTo>
                  <a:cubicBezTo>
                    <a:pt x="147" y="264"/>
                    <a:pt x="151" y="260"/>
                    <a:pt x="151" y="256"/>
                  </a:cubicBezTo>
                  <a:cubicBezTo>
                    <a:pt x="151" y="239"/>
                    <a:pt x="151" y="239"/>
                    <a:pt x="151" y="239"/>
                  </a:cubicBezTo>
                  <a:cubicBezTo>
                    <a:pt x="154" y="238"/>
                    <a:pt x="157" y="238"/>
                    <a:pt x="161" y="237"/>
                  </a:cubicBezTo>
                  <a:cubicBezTo>
                    <a:pt x="168" y="252"/>
                    <a:pt x="168" y="252"/>
                    <a:pt x="168" y="252"/>
                  </a:cubicBezTo>
                  <a:cubicBezTo>
                    <a:pt x="169" y="254"/>
                    <a:pt x="170" y="255"/>
                    <a:pt x="172" y="256"/>
                  </a:cubicBezTo>
                  <a:cubicBezTo>
                    <a:pt x="174" y="257"/>
                    <a:pt x="177" y="257"/>
                    <a:pt x="179" y="256"/>
                  </a:cubicBezTo>
                  <a:cubicBezTo>
                    <a:pt x="197" y="247"/>
                    <a:pt x="197" y="247"/>
                    <a:pt x="197" y="247"/>
                  </a:cubicBezTo>
                  <a:cubicBezTo>
                    <a:pt x="201" y="245"/>
                    <a:pt x="203" y="240"/>
                    <a:pt x="201" y="236"/>
                  </a:cubicBezTo>
                  <a:cubicBezTo>
                    <a:pt x="194" y="221"/>
                    <a:pt x="194" y="221"/>
                    <a:pt x="194" y="221"/>
                  </a:cubicBezTo>
                  <a:cubicBezTo>
                    <a:pt x="197" y="219"/>
                    <a:pt x="200" y="217"/>
                    <a:pt x="202" y="215"/>
                  </a:cubicBezTo>
                  <a:cubicBezTo>
                    <a:pt x="215" y="226"/>
                    <a:pt x="215" y="226"/>
                    <a:pt x="215" y="226"/>
                  </a:cubicBezTo>
                  <a:cubicBezTo>
                    <a:pt x="217" y="227"/>
                    <a:pt x="219" y="228"/>
                    <a:pt x="221" y="228"/>
                  </a:cubicBezTo>
                  <a:cubicBezTo>
                    <a:pt x="223" y="227"/>
                    <a:pt x="225" y="226"/>
                    <a:pt x="227" y="225"/>
                  </a:cubicBezTo>
                  <a:cubicBezTo>
                    <a:pt x="240" y="209"/>
                    <a:pt x="240" y="209"/>
                    <a:pt x="240" y="209"/>
                  </a:cubicBezTo>
                  <a:cubicBezTo>
                    <a:pt x="243" y="205"/>
                    <a:pt x="242" y="200"/>
                    <a:pt x="239" y="197"/>
                  </a:cubicBezTo>
                  <a:cubicBezTo>
                    <a:pt x="226" y="186"/>
                    <a:pt x="226" y="186"/>
                    <a:pt x="226" y="186"/>
                  </a:cubicBezTo>
                  <a:cubicBezTo>
                    <a:pt x="228" y="183"/>
                    <a:pt x="229" y="181"/>
                    <a:pt x="231" y="178"/>
                  </a:cubicBezTo>
                  <a:cubicBezTo>
                    <a:pt x="247" y="182"/>
                    <a:pt x="247" y="182"/>
                    <a:pt x="247" y="182"/>
                  </a:cubicBezTo>
                  <a:cubicBezTo>
                    <a:pt x="249" y="182"/>
                    <a:pt x="251" y="182"/>
                    <a:pt x="253" y="181"/>
                  </a:cubicBezTo>
                  <a:cubicBezTo>
                    <a:pt x="255" y="180"/>
                    <a:pt x="257" y="178"/>
                    <a:pt x="257" y="176"/>
                  </a:cubicBezTo>
                  <a:cubicBezTo>
                    <a:pt x="262" y="156"/>
                    <a:pt x="262" y="156"/>
                    <a:pt x="262" y="156"/>
                  </a:cubicBezTo>
                  <a:cubicBezTo>
                    <a:pt x="263" y="154"/>
                    <a:pt x="263" y="152"/>
                    <a:pt x="262" y="150"/>
                  </a:cubicBezTo>
                  <a:cubicBezTo>
                    <a:pt x="260" y="148"/>
                    <a:pt x="259" y="147"/>
                    <a:pt x="257" y="146"/>
                  </a:cubicBezTo>
                  <a:cubicBezTo>
                    <a:pt x="240" y="142"/>
                    <a:pt x="240" y="142"/>
                    <a:pt x="240" y="142"/>
                  </a:cubicBezTo>
                  <a:cubicBezTo>
                    <a:pt x="241" y="138"/>
                    <a:pt x="241" y="135"/>
                    <a:pt x="241" y="132"/>
                  </a:cubicBezTo>
                  <a:cubicBezTo>
                    <a:pt x="241" y="132"/>
                    <a:pt x="241" y="132"/>
                    <a:pt x="241" y="132"/>
                  </a:cubicBezTo>
                  <a:close/>
                  <a:moveTo>
                    <a:pt x="222" y="171"/>
                  </a:moveTo>
                  <a:cubicBezTo>
                    <a:pt x="220" y="175"/>
                    <a:pt x="218" y="179"/>
                    <a:pt x="215" y="183"/>
                  </a:cubicBezTo>
                  <a:cubicBezTo>
                    <a:pt x="213" y="186"/>
                    <a:pt x="214" y="191"/>
                    <a:pt x="217" y="193"/>
                  </a:cubicBezTo>
                  <a:cubicBezTo>
                    <a:pt x="230" y="204"/>
                    <a:pt x="230" y="204"/>
                    <a:pt x="230" y="204"/>
                  </a:cubicBezTo>
                  <a:cubicBezTo>
                    <a:pt x="220" y="216"/>
                    <a:pt x="220" y="216"/>
                    <a:pt x="220" y="216"/>
                  </a:cubicBezTo>
                  <a:cubicBezTo>
                    <a:pt x="207" y="205"/>
                    <a:pt x="207" y="205"/>
                    <a:pt x="207" y="205"/>
                  </a:cubicBezTo>
                  <a:cubicBezTo>
                    <a:pt x="204" y="202"/>
                    <a:pt x="200" y="202"/>
                    <a:pt x="197" y="205"/>
                  </a:cubicBezTo>
                  <a:cubicBezTo>
                    <a:pt x="193" y="208"/>
                    <a:pt x="190" y="211"/>
                    <a:pt x="186" y="213"/>
                  </a:cubicBezTo>
                  <a:cubicBezTo>
                    <a:pt x="183" y="215"/>
                    <a:pt x="181" y="220"/>
                    <a:pt x="183" y="223"/>
                  </a:cubicBezTo>
                  <a:cubicBezTo>
                    <a:pt x="190" y="238"/>
                    <a:pt x="190" y="238"/>
                    <a:pt x="190" y="238"/>
                  </a:cubicBezTo>
                  <a:cubicBezTo>
                    <a:pt x="176" y="245"/>
                    <a:pt x="176" y="245"/>
                    <a:pt x="176" y="245"/>
                  </a:cubicBezTo>
                  <a:cubicBezTo>
                    <a:pt x="169" y="230"/>
                    <a:pt x="169" y="230"/>
                    <a:pt x="169" y="230"/>
                  </a:cubicBezTo>
                  <a:cubicBezTo>
                    <a:pt x="168" y="226"/>
                    <a:pt x="164" y="224"/>
                    <a:pt x="160" y="226"/>
                  </a:cubicBezTo>
                  <a:cubicBezTo>
                    <a:pt x="156" y="227"/>
                    <a:pt x="151" y="228"/>
                    <a:pt x="147" y="228"/>
                  </a:cubicBezTo>
                  <a:cubicBezTo>
                    <a:pt x="143" y="229"/>
                    <a:pt x="140" y="232"/>
                    <a:pt x="140" y="237"/>
                  </a:cubicBezTo>
                  <a:cubicBezTo>
                    <a:pt x="140" y="253"/>
                    <a:pt x="140" y="253"/>
                    <a:pt x="140" y="253"/>
                  </a:cubicBezTo>
                  <a:cubicBezTo>
                    <a:pt x="125" y="253"/>
                    <a:pt x="125" y="253"/>
                    <a:pt x="125" y="253"/>
                  </a:cubicBezTo>
                  <a:cubicBezTo>
                    <a:pt x="125" y="237"/>
                    <a:pt x="125" y="237"/>
                    <a:pt x="125" y="237"/>
                  </a:cubicBezTo>
                  <a:cubicBezTo>
                    <a:pt x="125" y="232"/>
                    <a:pt x="122" y="229"/>
                    <a:pt x="117" y="228"/>
                  </a:cubicBezTo>
                  <a:cubicBezTo>
                    <a:pt x="110" y="227"/>
                    <a:pt x="103" y="225"/>
                    <a:pt x="96" y="223"/>
                  </a:cubicBezTo>
                  <a:cubicBezTo>
                    <a:pt x="93" y="221"/>
                    <a:pt x="88" y="223"/>
                    <a:pt x="86" y="226"/>
                  </a:cubicBezTo>
                  <a:cubicBezTo>
                    <a:pt x="78" y="241"/>
                    <a:pt x="78" y="241"/>
                    <a:pt x="78" y="241"/>
                  </a:cubicBezTo>
                  <a:cubicBezTo>
                    <a:pt x="65" y="233"/>
                    <a:pt x="65" y="233"/>
                    <a:pt x="65" y="233"/>
                  </a:cubicBezTo>
                  <a:cubicBezTo>
                    <a:pt x="73" y="219"/>
                    <a:pt x="73" y="219"/>
                    <a:pt x="73" y="219"/>
                  </a:cubicBezTo>
                  <a:cubicBezTo>
                    <a:pt x="75" y="215"/>
                    <a:pt x="74" y="211"/>
                    <a:pt x="71" y="208"/>
                  </a:cubicBezTo>
                  <a:cubicBezTo>
                    <a:pt x="68" y="205"/>
                    <a:pt x="64" y="202"/>
                    <a:pt x="61" y="199"/>
                  </a:cubicBezTo>
                  <a:cubicBezTo>
                    <a:pt x="59" y="196"/>
                    <a:pt x="54" y="196"/>
                    <a:pt x="51" y="198"/>
                  </a:cubicBezTo>
                  <a:cubicBezTo>
                    <a:pt x="37" y="208"/>
                    <a:pt x="37" y="208"/>
                    <a:pt x="37" y="208"/>
                  </a:cubicBezTo>
                  <a:cubicBezTo>
                    <a:pt x="29" y="195"/>
                    <a:pt x="29" y="195"/>
                    <a:pt x="29" y="195"/>
                  </a:cubicBezTo>
                  <a:cubicBezTo>
                    <a:pt x="42" y="186"/>
                    <a:pt x="42" y="186"/>
                    <a:pt x="42" y="186"/>
                  </a:cubicBezTo>
                  <a:cubicBezTo>
                    <a:pt x="45" y="183"/>
                    <a:pt x="46" y="179"/>
                    <a:pt x="45" y="175"/>
                  </a:cubicBezTo>
                  <a:cubicBezTo>
                    <a:pt x="43" y="171"/>
                    <a:pt x="41" y="167"/>
                    <a:pt x="40" y="163"/>
                  </a:cubicBezTo>
                  <a:cubicBezTo>
                    <a:pt x="38" y="159"/>
                    <a:pt x="34" y="157"/>
                    <a:pt x="30" y="158"/>
                  </a:cubicBezTo>
                  <a:cubicBezTo>
                    <a:pt x="14" y="160"/>
                    <a:pt x="14" y="160"/>
                    <a:pt x="14" y="160"/>
                  </a:cubicBezTo>
                  <a:cubicBezTo>
                    <a:pt x="11" y="145"/>
                    <a:pt x="11" y="145"/>
                    <a:pt x="11" y="145"/>
                  </a:cubicBezTo>
                  <a:cubicBezTo>
                    <a:pt x="35" y="141"/>
                    <a:pt x="35" y="141"/>
                    <a:pt x="35" y="141"/>
                  </a:cubicBezTo>
                  <a:cubicBezTo>
                    <a:pt x="35" y="135"/>
                    <a:pt x="35" y="135"/>
                    <a:pt x="35" y="135"/>
                  </a:cubicBezTo>
                  <a:cubicBezTo>
                    <a:pt x="34" y="134"/>
                    <a:pt x="34" y="133"/>
                    <a:pt x="34" y="132"/>
                  </a:cubicBezTo>
                  <a:cubicBezTo>
                    <a:pt x="34" y="129"/>
                    <a:pt x="35" y="125"/>
                    <a:pt x="35" y="121"/>
                  </a:cubicBezTo>
                  <a:cubicBezTo>
                    <a:pt x="36" y="117"/>
                    <a:pt x="33" y="113"/>
                    <a:pt x="29" y="112"/>
                  </a:cubicBezTo>
                  <a:cubicBezTo>
                    <a:pt x="13" y="108"/>
                    <a:pt x="13" y="108"/>
                    <a:pt x="13" y="108"/>
                  </a:cubicBezTo>
                  <a:cubicBezTo>
                    <a:pt x="17" y="93"/>
                    <a:pt x="17" y="93"/>
                    <a:pt x="17" y="93"/>
                  </a:cubicBezTo>
                  <a:cubicBezTo>
                    <a:pt x="33" y="97"/>
                    <a:pt x="33" y="97"/>
                    <a:pt x="33" y="97"/>
                  </a:cubicBezTo>
                  <a:cubicBezTo>
                    <a:pt x="37" y="99"/>
                    <a:pt x="41" y="97"/>
                    <a:pt x="43" y="93"/>
                  </a:cubicBezTo>
                  <a:cubicBezTo>
                    <a:pt x="44" y="89"/>
                    <a:pt x="46" y="85"/>
                    <a:pt x="49" y="81"/>
                  </a:cubicBezTo>
                  <a:cubicBezTo>
                    <a:pt x="51" y="78"/>
                    <a:pt x="50" y="73"/>
                    <a:pt x="47" y="70"/>
                  </a:cubicBezTo>
                  <a:cubicBezTo>
                    <a:pt x="34" y="60"/>
                    <a:pt x="34" y="60"/>
                    <a:pt x="34" y="60"/>
                  </a:cubicBezTo>
                  <a:cubicBezTo>
                    <a:pt x="44" y="48"/>
                    <a:pt x="44" y="48"/>
                    <a:pt x="44" y="48"/>
                  </a:cubicBezTo>
                  <a:cubicBezTo>
                    <a:pt x="57" y="59"/>
                    <a:pt x="57" y="59"/>
                    <a:pt x="57" y="59"/>
                  </a:cubicBezTo>
                  <a:cubicBezTo>
                    <a:pt x="60" y="61"/>
                    <a:pt x="65" y="61"/>
                    <a:pt x="68" y="59"/>
                  </a:cubicBezTo>
                  <a:cubicBezTo>
                    <a:pt x="71" y="56"/>
                    <a:pt x="74" y="53"/>
                    <a:pt x="78" y="51"/>
                  </a:cubicBezTo>
                  <a:cubicBezTo>
                    <a:pt x="82" y="48"/>
                    <a:pt x="83" y="44"/>
                    <a:pt x="81" y="40"/>
                  </a:cubicBezTo>
                  <a:cubicBezTo>
                    <a:pt x="74" y="25"/>
                    <a:pt x="74" y="25"/>
                    <a:pt x="74" y="25"/>
                  </a:cubicBezTo>
                  <a:cubicBezTo>
                    <a:pt x="88" y="19"/>
                    <a:pt x="88" y="19"/>
                    <a:pt x="88" y="19"/>
                  </a:cubicBezTo>
                  <a:cubicBezTo>
                    <a:pt x="95" y="34"/>
                    <a:pt x="95" y="34"/>
                    <a:pt x="95" y="34"/>
                  </a:cubicBezTo>
                  <a:cubicBezTo>
                    <a:pt x="96" y="37"/>
                    <a:pt x="101" y="39"/>
                    <a:pt x="105" y="38"/>
                  </a:cubicBezTo>
                  <a:cubicBezTo>
                    <a:pt x="109" y="37"/>
                    <a:pt x="113" y="36"/>
                    <a:pt x="117" y="35"/>
                  </a:cubicBezTo>
                  <a:cubicBezTo>
                    <a:pt x="122" y="35"/>
                    <a:pt x="125" y="31"/>
                    <a:pt x="125" y="27"/>
                  </a:cubicBezTo>
                  <a:cubicBezTo>
                    <a:pt x="125" y="11"/>
                    <a:pt x="125" y="11"/>
                    <a:pt x="125" y="11"/>
                  </a:cubicBezTo>
                  <a:cubicBezTo>
                    <a:pt x="140" y="11"/>
                    <a:pt x="140" y="11"/>
                    <a:pt x="140" y="11"/>
                  </a:cubicBezTo>
                  <a:cubicBezTo>
                    <a:pt x="140" y="27"/>
                    <a:pt x="140" y="27"/>
                    <a:pt x="140" y="27"/>
                  </a:cubicBezTo>
                  <a:cubicBezTo>
                    <a:pt x="140" y="31"/>
                    <a:pt x="143" y="35"/>
                    <a:pt x="147" y="35"/>
                  </a:cubicBezTo>
                  <a:cubicBezTo>
                    <a:pt x="154" y="36"/>
                    <a:pt x="161" y="38"/>
                    <a:pt x="168" y="41"/>
                  </a:cubicBezTo>
                  <a:cubicBezTo>
                    <a:pt x="172" y="42"/>
                    <a:pt x="176" y="41"/>
                    <a:pt x="178" y="37"/>
                  </a:cubicBezTo>
                  <a:cubicBezTo>
                    <a:pt x="186" y="23"/>
                    <a:pt x="186" y="23"/>
                    <a:pt x="186" y="23"/>
                  </a:cubicBezTo>
                  <a:cubicBezTo>
                    <a:pt x="199" y="31"/>
                    <a:pt x="199" y="31"/>
                    <a:pt x="199" y="31"/>
                  </a:cubicBezTo>
                  <a:cubicBezTo>
                    <a:pt x="191" y="45"/>
                    <a:pt x="191" y="45"/>
                    <a:pt x="191" y="45"/>
                  </a:cubicBezTo>
                  <a:cubicBezTo>
                    <a:pt x="189" y="49"/>
                    <a:pt x="190" y="53"/>
                    <a:pt x="193" y="56"/>
                  </a:cubicBezTo>
                  <a:cubicBezTo>
                    <a:pt x="196" y="58"/>
                    <a:pt x="200" y="61"/>
                    <a:pt x="203" y="65"/>
                  </a:cubicBezTo>
                  <a:cubicBezTo>
                    <a:pt x="206" y="68"/>
                    <a:pt x="210" y="68"/>
                    <a:pt x="213" y="66"/>
                  </a:cubicBezTo>
                  <a:cubicBezTo>
                    <a:pt x="227" y="56"/>
                    <a:pt x="227" y="56"/>
                    <a:pt x="227" y="56"/>
                  </a:cubicBezTo>
                  <a:cubicBezTo>
                    <a:pt x="236" y="69"/>
                    <a:pt x="236" y="69"/>
                    <a:pt x="236" y="69"/>
                  </a:cubicBezTo>
                  <a:cubicBezTo>
                    <a:pt x="222" y="78"/>
                    <a:pt x="222" y="78"/>
                    <a:pt x="222" y="78"/>
                  </a:cubicBezTo>
                  <a:cubicBezTo>
                    <a:pt x="219" y="80"/>
                    <a:pt x="218" y="85"/>
                    <a:pt x="220" y="88"/>
                  </a:cubicBezTo>
                  <a:cubicBezTo>
                    <a:pt x="222" y="93"/>
                    <a:pt x="223" y="97"/>
                    <a:pt x="225" y="101"/>
                  </a:cubicBezTo>
                  <a:cubicBezTo>
                    <a:pt x="226" y="105"/>
                    <a:pt x="230" y="107"/>
                    <a:pt x="234" y="106"/>
                  </a:cubicBezTo>
                  <a:cubicBezTo>
                    <a:pt x="250" y="103"/>
                    <a:pt x="250" y="103"/>
                    <a:pt x="250" y="103"/>
                  </a:cubicBezTo>
                  <a:cubicBezTo>
                    <a:pt x="253" y="118"/>
                    <a:pt x="253" y="118"/>
                    <a:pt x="253" y="118"/>
                  </a:cubicBezTo>
                  <a:cubicBezTo>
                    <a:pt x="229" y="122"/>
                    <a:pt x="229" y="122"/>
                    <a:pt x="229" y="122"/>
                  </a:cubicBezTo>
                  <a:cubicBezTo>
                    <a:pt x="230" y="129"/>
                    <a:pt x="230" y="129"/>
                    <a:pt x="230" y="129"/>
                  </a:cubicBezTo>
                  <a:cubicBezTo>
                    <a:pt x="230" y="130"/>
                    <a:pt x="230" y="131"/>
                    <a:pt x="230" y="132"/>
                  </a:cubicBezTo>
                  <a:cubicBezTo>
                    <a:pt x="230" y="135"/>
                    <a:pt x="230" y="139"/>
                    <a:pt x="229" y="143"/>
                  </a:cubicBezTo>
                  <a:cubicBezTo>
                    <a:pt x="229" y="147"/>
                    <a:pt x="231" y="151"/>
                    <a:pt x="235" y="152"/>
                  </a:cubicBezTo>
                  <a:cubicBezTo>
                    <a:pt x="251" y="156"/>
                    <a:pt x="251" y="156"/>
                    <a:pt x="251" y="156"/>
                  </a:cubicBezTo>
                  <a:cubicBezTo>
                    <a:pt x="247" y="171"/>
                    <a:pt x="247" y="171"/>
                    <a:pt x="247" y="171"/>
                  </a:cubicBezTo>
                  <a:cubicBezTo>
                    <a:pt x="231" y="166"/>
                    <a:pt x="231" y="166"/>
                    <a:pt x="231" y="166"/>
                  </a:cubicBezTo>
                  <a:cubicBezTo>
                    <a:pt x="227" y="165"/>
                    <a:pt x="223" y="167"/>
                    <a:pt x="222" y="1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 name="Freeform 50994">
              <a:extLst>
                <a:ext uri="{FF2B5EF4-FFF2-40B4-BE49-F238E27FC236}">
                  <a16:creationId xmlns:a16="http://schemas.microsoft.com/office/drawing/2014/main" id="{974DE6B2-57E2-43E8-A35D-24A8F20649B9}"/>
                </a:ext>
              </a:extLst>
            </p:cNvPr>
            <p:cNvSpPr>
              <a:spLocks noEditPoints="1"/>
            </p:cNvSpPr>
            <p:nvPr/>
          </p:nvSpPr>
          <p:spPr bwMode="auto">
            <a:xfrm>
              <a:off x="8088313" y="3591500"/>
              <a:ext cx="169863" cy="169863"/>
            </a:xfrm>
            <a:custGeom>
              <a:avLst/>
              <a:gdLst>
                <a:gd name="T0" fmla="*/ 85 w 170"/>
                <a:gd name="T1" fmla="*/ 0 h 170"/>
                <a:gd name="T2" fmla="*/ 0 w 170"/>
                <a:gd name="T3" fmla="*/ 85 h 170"/>
                <a:gd name="T4" fmla="*/ 85 w 170"/>
                <a:gd name="T5" fmla="*/ 170 h 170"/>
                <a:gd name="T6" fmla="*/ 170 w 170"/>
                <a:gd name="T7" fmla="*/ 85 h 170"/>
                <a:gd name="T8" fmla="*/ 85 w 170"/>
                <a:gd name="T9" fmla="*/ 0 h 170"/>
                <a:gd name="T10" fmla="*/ 159 w 170"/>
                <a:gd name="T11" fmla="*/ 85 h 170"/>
                <a:gd name="T12" fmla="*/ 85 w 170"/>
                <a:gd name="T13" fmla="*/ 159 h 170"/>
                <a:gd name="T14" fmla="*/ 11 w 170"/>
                <a:gd name="T15" fmla="*/ 85 h 170"/>
                <a:gd name="T16" fmla="*/ 85 w 170"/>
                <a:gd name="T17" fmla="*/ 11 h 170"/>
                <a:gd name="T18" fmla="*/ 159 w 170"/>
                <a:gd name="T19" fmla="*/ 85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170">
                  <a:moveTo>
                    <a:pt x="85" y="0"/>
                  </a:moveTo>
                  <a:cubicBezTo>
                    <a:pt x="38" y="0"/>
                    <a:pt x="0" y="38"/>
                    <a:pt x="0" y="85"/>
                  </a:cubicBezTo>
                  <a:cubicBezTo>
                    <a:pt x="0" y="132"/>
                    <a:pt x="38" y="170"/>
                    <a:pt x="85" y="170"/>
                  </a:cubicBezTo>
                  <a:cubicBezTo>
                    <a:pt x="132" y="170"/>
                    <a:pt x="170" y="132"/>
                    <a:pt x="170" y="85"/>
                  </a:cubicBezTo>
                  <a:cubicBezTo>
                    <a:pt x="170" y="38"/>
                    <a:pt x="132" y="0"/>
                    <a:pt x="85" y="0"/>
                  </a:cubicBezTo>
                  <a:close/>
                  <a:moveTo>
                    <a:pt x="159" y="85"/>
                  </a:moveTo>
                  <a:cubicBezTo>
                    <a:pt x="159" y="126"/>
                    <a:pt x="126" y="159"/>
                    <a:pt x="85" y="159"/>
                  </a:cubicBezTo>
                  <a:cubicBezTo>
                    <a:pt x="44" y="159"/>
                    <a:pt x="11" y="126"/>
                    <a:pt x="11" y="85"/>
                  </a:cubicBezTo>
                  <a:cubicBezTo>
                    <a:pt x="11" y="44"/>
                    <a:pt x="44" y="11"/>
                    <a:pt x="85" y="11"/>
                  </a:cubicBezTo>
                  <a:cubicBezTo>
                    <a:pt x="126" y="11"/>
                    <a:pt x="159" y="44"/>
                    <a:pt x="159"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 name="Freeform 50995">
              <a:extLst>
                <a:ext uri="{FF2B5EF4-FFF2-40B4-BE49-F238E27FC236}">
                  <a16:creationId xmlns:a16="http://schemas.microsoft.com/office/drawing/2014/main" id="{7F3F80FB-9EB8-45D7-835B-5500E068C3C2}"/>
                </a:ext>
              </a:extLst>
            </p:cNvPr>
            <p:cNvSpPr>
              <a:spLocks noEditPoints="1"/>
            </p:cNvSpPr>
            <p:nvPr/>
          </p:nvSpPr>
          <p:spPr bwMode="auto">
            <a:xfrm>
              <a:off x="8140701" y="3620075"/>
              <a:ext cx="65088" cy="114300"/>
            </a:xfrm>
            <a:custGeom>
              <a:avLst/>
              <a:gdLst>
                <a:gd name="T0" fmla="*/ 60 w 66"/>
                <a:gd name="T1" fmla="*/ 42 h 114"/>
                <a:gd name="T2" fmla="*/ 46 w 66"/>
                <a:gd name="T3" fmla="*/ 42 h 114"/>
                <a:gd name="T4" fmla="*/ 63 w 66"/>
                <a:gd name="T5" fmla="*/ 8 h 114"/>
                <a:gd name="T6" fmla="*/ 62 w 66"/>
                <a:gd name="T7" fmla="*/ 3 h 114"/>
                <a:gd name="T8" fmla="*/ 58 w 66"/>
                <a:gd name="T9" fmla="*/ 0 h 114"/>
                <a:gd name="T10" fmla="*/ 41 w 66"/>
                <a:gd name="T11" fmla="*/ 0 h 114"/>
                <a:gd name="T12" fmla="*/ 36 w 66"/>
                <a:gd name="T13" fmla="*/ 3 h 114"/>
                <a:gd name="T14" fmla="*/ 4 w 66"/>
                <a:gd name="T15" fmla="*/ 67 h 114"/>
                <a:gd name="T16" fmla="*/ 4 w 66"/>
                <a:gd name="T17" fmla="*/ 72 h 114"/>
                <a:gd name="T18" fmla="*/ 9 w 66"/>
                <a:gd name="T19" fmla="*/ 75 h 114"/>
                <a:gd name="T20" fmla="*/ 17 w 66"/>
                <a:gd name="T21" fmla="*/ 75 h 114"/>
                <a:gd name="T22" fmla="*/ 1 w 66"/>
                <a:gd name="T23" fmla="*/ 106 h 114"/>
                <a:gd name="T24" fmla="*/ 3 w 66"/>
                <a:gd name="T25" fmla="*/ 113 h 114"/>
                <a:gd name="T26" fmla="*/ 6 w 66"/>
                <a:gd name="T27" fmla="*/ 114 h 114"/>
                <a:gd name="T28" fmla="*/ 10 w 66"/>
                <a:gd name="T29" fmla="*/ 112 h 114"/>
                <a:gd name="T30" fmla="*/ 64 w 66"/>
                <a:gd name="T31" fmla="*/ 51 h 114"/>
                <a:gd name="T32" fmla="*/ 65 w 66"/>
                <a:gd name="T33" fmla="*/ 46 h 114"/>
                <a:gd name="T34" fmla="*/ 60 w 66"/>
                <a:gd name="T35" fmla="*/ 42 h 114"/>
                <a:gd name="T36" fmla="*/ 30 w 66"/>
                <a:gd name="T37" fmla="*/ 66 h 114"/>
                <a:gd name="T38" fmla="*/ 26 w 66"/>
                <a:gd name="T39" fmla="*/ 64 h 114"/>
                <a:gd name="T40" fmla="*/ 18 w 66"/>
                <a:gd name="T41" fmla="*/ 64 h 114"/>
                <a:gd name="T42" fmla="*/ 44 w 66"/>
                <a:gd name="T43" fmla="*/ 11 h 114"/>
                <a:gd name="T44" fmla="*/ 49 w 66"/>
                <a:gd name="T45" fmla="*/ 11 h 114"/>
                <a:gd name="T46" fmla="*/ 32 w 66"/>
                <a:gd name="T47" fmla="*/ 45 h 114"/>
                <a:gd name="T48" fmla="*/ 32 w 66"/>
                <a:gd name="T49" fmla="*/ 50 h 114"/>
                <a:gd name="T50" fmla="*/ 37 w 66"/>
                <a:gd name="T51" fmla="*/ 53 h 114"/>
                <a:gd name="T52" fmla="*/ 48 w 66"/>
                <a:gd name="T53" fmla="*/ 53 h 114"/>
                <a:gd name="T54" fmla="*/ 29 w 66"/>
                <a:gd name="T55" fmla="*/ 74 h 114"/>
                <a:gd name="T56" fmla="*/ 31 w 66"/>
                <a:gd name="T57" fmla="*/ 72 h 114"/>
                <a:gd name="T58" fmla="*/ 30 w 66"/>
                <a:gd name="T59" fmla="*/ 6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6" h="114">
                  <a:moveTo>
                    <a:pt x="60" y="42"/>
                  </a:moveTo>
                  <a:cubicBezTo>
                    <a:pt x="46" y="42"/>
                    <a:pt x="46" y="42"/>
                    <a:pt x="46" y="42"/>
                  </a:cubicBezTo>
                  <a:cubicBezTo>
                    <a:pt x="63" y="8"/>
                    <a:pt x="63" y="8"/>
                    <a:pt x="63" y="8"/>
                  </a:cubicBezTo>
                  <a:cubicBezTo>
                    <a:pt x="64" y="6"/>
                    <a:pt x="63" y="4"/>
                    <a:pt x="62" y="3"/>
                  </a:cubicBezTo>
                  <a:cubicBezTo>
                    <a:pt x="61" y="1"/>
                    <a:pt x="60" y="0"/>
                    <a:pt x="58" y="0"/>
                  </a:cubicBezTo>
                  <a:cubicBezTo>
                    <a:pt x="41" y="0"/>
                    <a:pt x="41" y="0"/>
                    <a:pt x="41" y="0"/>
                  </a:cubicBezTo>
                  <a:cubicBezTo>
                    <a:pt x="39" y="0"/>
                    <a:pt x="37" y="1"/>
                    <a:pt x="36" y="3"/>
                  </a:cubicBezTo>
                  <a:cubicBezTo>
                    <a:pt x="4" y="67"/>
                    <a:pt x="4" y="67"/>
                    <a:pt x="4" y="67"/>
                  </a:cubicBezTo>
                  <a:cubicBezTo>
                    <a:pt x="3" y="68"/>
                    <a:pt x="3" y="70"/>
                    <a:pt x="4" y="72"/>
                  </a:cubicBezTo>
                  <a:cubicBezTo>
                    <a:pt x="5" y="74"/>
                    <a:pt x="7" y="75"/>
                    <a:pt x="9" y="75"/>
                  </a:cubicBezTo>
                  <a:cubicBezTo>
                    <a:pt x="17" y="75"/>
                    <a:pt x="17" y="75"/>
                    <a:pt x="17" y="75"/>
                  </a:cubicBezTo>
                  <a:cubicBezTo>
                    <a:pt x="1" y="106"/>
                    <a:pt x="1" y="106"/>
                    <a:pt x="1" y="106"/>
                  </a:cubicBezTo>
                  <a:cubicBezTo>
                    <a:pt x="0" y="108"/>
                    <a:pt x="1" y="111"/>
                    <a:pt x="3" y="113"/>
                  </a:cubicBezTo>
                  <a:cubicBezTo>
                    <a:pt x="4" y="113"/>
                    <a:pt x="5" y="114"/>
                    <a:pt x="6" y="114"/>
                  </a:cubicBezTo>
                  <a:cubicBezTo>
                    <a:pt x="8" y="114"/>
                    <a:pt x="9" y="113"/>
                    <a:pt x="10" y="112"/>
                  </a:cubicBezTo>
                  <a:cubicBezTo>
                    <a:pt x="64" y="51"/>
                    <a:pt x="64" y="51"/>
                    <a:pt x="64" y="51"/>
                  </a:cubicBezTo>
                  <a:cubicBezTo>
                    <a:pt x="65" y="50"/>
                    <a:pt x="66" y="48"/>
                    <a:pt x="65" y="46"/>
                  </a:cubicBezTo>
                  <a:cubicBezTo>
                    <a:pt x="64" y="44"/>
                    <a:pt x="62" y="42"/>
                    <a:pt x="60" y="42"/>
                  </a:cubicBezTo>
                  <a:close/>
                  <a:moveTo>
                    <a:pt x="30" y="66"/>
                  </a:moveTo>
                  <a:cubicBezTo>
                    <a:pt x="29" y="65"/>
                    <a:pt x="27" y="64"/>
                    <a:pt x="26" y="64"/>
                  </a:cubicBezTo>
                  <a:cubicBezTo>
                    <a:pt x="18" y="64"/>
                    <a:pt x="18" y="64"/>
                    <a:pt x="18" y="64"/>
                  </a:cubicBezTo>
                  <a:cubicBezTo>
                    <a:pt x="44" y="11"/>
                    <a:pt x="44" y="11"/>
                    <a:pt x="44" y="11"/>
                  </a:cubicBezTo>
                  <a:cubicBezTo>
                    <a:pt x="49" y="11"/>
                    <a:pt x="49" y="11"/>
                    <a:pt x="49" y="11"/>
                  </a:cubicBezTo>
                  <a:cubicBezTo>
                    <a:pt x="32" y="45"/>
                    <a:pt x="32" y="45"/>
                    <a:pt x="32" y="45"/>
                  </a:cubicBezTo>
                  <a:cubicBezTo>
                    <a:pt x="31" y="47"/>
                    <a:pt x="31" y="49"/>
                    <a:pt x="32" y="50"/>
                  </a:cubicBezTo>
                  <a:cubicBezTo>
                    <a:pt x="33" y="52"/>
                    <a:pt x="35" y="53"/>
                    <a:pt x="37" y="53"/>
                  </a:cubicBezTo>
                  <a:cubicBezTo>
                    <a:pt x="48" y="53"/>
                    <a:pt x="48" y="53"/>
                    <a:pt x="48" y="53"/>
                  </a:cubicBezTo>
                  <a:cubicBezTo>
                    <a:pt x="29" y="74"/>
                    <a:pt x="29" y="74"/>
                    <a:pt x="29" y="74"/>
                  </a:cubicBezTo>
                  <a:cubicBezTo>
                    <a:pt x="31" y="72"/>
                    <a:pt x="31" y="72"/>
                    <a:pt x="31" y="72"/>
                  </a:cubicBezTo>
                  <a:cubicBezTo>
                    <a:pt x="31" y="70"/>
                    <a:pt x="31" y="68"/>
                    <a:pt x="30"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Tree>
    <p:extLst>
      <p:ext uri="{BB962C8B-B14F-4D97-AF65-F5344CB8AC3E}">
        <p14:creationId xmlns:p14="http://schemas.microsoft.com/office/powerpoint/2010/main" val="553136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16C7D5-73AF-47EE-A06E-ACC0E443AF85}"/>
              </a:ext>
            </a:extLst>
          </p:cNvPr>
          <p:cNvSpPr>
            <a:spLocks noGrp="1"/>
          </p:cNvSpPr>
          <p:nvPr>
            <p:ph type="title"/>
          </p:nvPr>
        </p:nvSpPr>
        <p:spPr/>
        <p:txBody>
          <a:bodyPr/>
          <a:lstStyle/>
          <a:p>
            <a:r>
              <a:rPr lang="en-US" dirty="0"/>
              <a:t>5. Reliability standard methodology (RS)</a:t>
            </a:r>
          </a:p>
        </p:txBody>
      </p:sp>
    </p:spTree>
    <p:extLst>
      <p:ext uri="{BB962C8B-B14F-4D97-AF65-F5344CB8AC3E}">
        <p14:creationId xmlns:p14="http://schemas.microsoft.com/office/powerpoint/2010/main" val="2622354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70355F0-DA22-48A5-AA28-F1CCD9A91763}"/>
              </a:ext>
            </a:extLst>
          </p:cNvPr>
          <p:cNvSpPr>
            <a:spLocks noGrp="1"/>
          </p:cNvSpPr>
          <p:nvPr>
            <p:ph type="body" sz="quarter" idx="11"/>
          </p:nvPr>
        </p:nvSpPr>
        <p:spPr/>
        <p:txBody>
          <a:bodyPr>
            <a:normAutofit fontScale="55000" lnSpcReduction="20000"/>
          </a:bodyPr>
          <a:lstStyle/>
          <a:p>
            <a:r>
              <a:rPr lang="en-US" dirty="0"/>
              <a:t>Reliability Standard – Main topic #1</a:t>
            </a:r>
          </a:p>
          <a:p>
            <a:r>
              <a:rPr lang="en-US" dirty="0"/>
              <a:t>Uncertainties in the VoLL, CONE and Reliability Standard calculation </a:t>
            </a:r>
          </a:p>
        </p:txBody>
      </p:sp>
      <p:sp>
        <p:nvSpPr>
          <p:cNvPr id="4" name="Tekstvak 3">
            <a:extLst>
              <a:ext uri="{FF2B5EF4-FFF2-40B4-BE49-F238E27FC236}">
                <a16:creationId xmlns:a16="http://schemas.microsoft.com/office/drawing/2014/main" id="{CB44AE81-2866-443A-8436-797C1204332E}"/>
              </a:ext>
            </a:extLst>
          </p:cNvPr>
          <p:cNvSpPr txBox="1"/>
          <p:nvPr/>
        </p:nvSpPr>
        <p:spPr>
          <a:xfrm>
            <a:off x="382588" y="1772816"/>
            <a:ext cx="11426825" cy="1969770"/>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1600" dirty="0"/>
              <a:t>The calculation of the </a:t>
            </a:r>
            <a:r>
              <a:rPr lang="en-US" sz="1600" b="1" dirty="0"/>
              <a:t>CONE</a:t>
            </a:r>
            <a:r>
              <a:rPr lang="en-US" sz="1600" dirty="0"/>
              <a:t> and the </a:t>
            </a:r>
            <a:r>
              <a:rPr lang="en-US" sz="1600" b="1" dirty="0"/>
              <a:t>VoLL</a:t>
            </a:r>
            <a:r>
              <a:rPr lang="en-US" sz="1600" dirty="0"/>
              <a:t> necessarily involves </a:t>
            </a:r>
            <a:r>
              <a:rPr lang="en-US" sz="1600" b="1" dirty="0"/>
              <a:t>uncertainties</a:t>
            </a:r>
            <a:r>
              <a:rPr lang="en-US" sz="1600" dirty="0"/>
              <a:t> and even </a:t>
            </a:r>
            <a:r>
              <a:rPr lang="en-US" sz="1600" b="1" dirty="0"/>
              <a:t>subjectivity</a:t>
            </a:r>
            <a:r>
              <a:rPr lang="en-US" sz="1600" dirty="0"/>
              <a:t>, which is why Member States are legitimate when expressing their will to keep certain leeway.</a:t>
            </a:r>
          </a:p>
          <a:p>
            <a:pPr marL="285750" indent="-285750">
              <a:spcAft>
                <a:spcPts val="600"/>
              </a:spcAft>
              <a:buFont typeface="Arial" panose="020B0604020202020204" pitchFamily="34" charset="0"/>
              <a:buChar char="•"/>
            </a:pPr>
            <a:r>
              <a:rPr lang="en-US" sz="1600" dirty="0"/>
              <a:t>The methodology should define </a:t>
            </a:r>
            <a:r>
              <a:rPr lang="en-US" sz="1600" b="1" dirty="0"/>
              <a:t>generic principles</a:t>
            </a:r>
            <a:r>
              <a:rPr lang="en-US" sz="1600" dirty="0"/>
              <a:t> that ensure a </a:t>
            </a:r>
            <a:r>
              <a:rPr lang="en-US" sz="1600" b="1" dirty="0"/>
              <a:t>reasonable</a:t>
            </a:r>
            <a:r>
              <a:rPr lang="en-US" sz="1600" dirty="0"/>
              <a:t> </a:t>
            </a:r>
            <a:r>
              <a:rPr lang="en-US" sz="1600" b="1" dirty="0"/>
              <a:t>harmonization</a:t>
            </a:r>
            <a:r>
              <a:rPr lang="en-US" sz="1600" dirty="0"/>
              <a:t> in the way the VoLL, the CONE and the Reliability Standard are defined, in order to comply with the Electricity Regulation requirements, without being overly prescriptive nor giving the false appearance of scientific exactness. </a:t>
            </a:r>
          </a:p>
          <a:p>
            <a:pPr marL="285750" indent="-285750">
              <a:spcAft>
                <a:spcPts val="600"/>
              </a:spcAft>
              <a:buFont typeface="Arial" panose="020B0604020202020204" pitchFamily="34" charset="0"/>
              <a:buChar char="•"/>
            </a:pPr>
            <a:r>
              <a:rPr lang="en-US" sz="1600" dirty="0"/>
              <a:t>A clear </a:t>
            </a:r>
            <a:r>
              <a:rPr lang="en-US" sz="1600" b="1" dirty="0"/>
              <a:t>distinction</a:t>
            </a:r>
            <a:r>
              <a:rPr lang="en-US" sz="1600" dirty="0"/>
              <a:t> should be made between a reliability standard derived from estimates of VOLL and CONE, say the “</a:t>
            </a:r>
            <a:r>
              <a:rPr lang="en-US" sz="1600" b="1" dirty="0"/>
              <a:t>target LOLE</a:t>
            </a:r>
            <a:r>
              <a:rPr lang="en-US" sz="1600" dirty="0"/>
              <a:t>”, and the </a:t>
            </a:r>
            <a:r>
              <a:rPr lang="en-US" sz="1600" b="1" dirty="0"/>
              <a:t>reliability standards set by Member States</a:t>
            </a:r>
            <a:r>
              <a:rPr lang="en-US" sz="1600" dirty="0"/>
              <a:t>.</a:t>
            </a:r>
          </a:p>
        </p:txBody>
      </p:sp>
      <p:sp>
        <p:nvSpPr>
          <p:cNvPr id="8" name="Rechthoek 7">
            <a:extLst>
              <a:ext uri="{FF2B5EF4-FFF2-40B4-BE49-F238E27FC236}">
                <a16:creationId xmlns:a16="http://schemas.microsoft.com/office/drawing/2014/main" id="{85945CAC-3F1B-4441-802B-F641D314390E}"/>
              </a:ext>
            </a:extLst>
          </p:cNvPr>
          <p:cNvSpPr/>
          <p:nvPr/>
        </p:nvSpPr>
        <p:spPr>
          <a:xfrm>
            <a:off x="406050" y="1350187"/>
            <a:ext cx="5220000"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Stakeholders’ comment</a:t>
            </a:r>
            <a:endParaRPr lang="en-BE" b="1" dirty="0">
              <a:solidFill>
                <a:schemeClr val="bg1"/>
              </a:solidFill>
            </a:endParaRPr>
          </a:p>
        </p:txBody>
      </p:sp>
      <p:sp>
        <p:nvSpPr>
          <p:cNvPr id="10" name="Tekstvak 9">
            <a:extLst>
              <a:ext uri="{FF2B5EF4-FFF2-40B4-BE49-F238E27FC236}">
                <a16:creationId xmlns:a16="http://schemas.microsoft.com/office/drawing/2014/main" id="{7A0D2A50-A671-4E20-8FD0-9BD98B253FEB}"/>
              </a:ext>
            </a:extLst>
          </p:cNvPr>
          <p:cNvSpPr txBox="1"/>
          <p:nvPr/>
        </p:nvSpPr>
        <p:spPr>
          <a:xfrm>
            <a:off x="382587" y="4319225"/>
            <a:ext cx="11412000" cy="2554545"/>
          </a:xfrm>
          <a:prstGeom prst="rect">
            <a:avLst/>
          </a:prstGeom>
          <a:solidFill>
            <a:schemeClr val="bg1"/>
          </a:solidFill>
        </p:spPr>
        <p:txBody>
          <a:bodyPr wrap="square" rtlCol="0">
            <a:spAutoFit/>
          </a:bodyPr>
          <a:lstStyle/>
          <a:p>
            <a:r>
              <a:rPr lang="en-US" sz="1600" dirty="0">
                <a:solidFill>
                  <a:schemeClr val="accent6">
                    <a:lumMod val="75000"/>
                  </a:schemeClr>
                </a:solidFill>
              </a:rPr>
              <a:t>ENTSO-E has updated the methodology by:</a:t>
            </a:r>
          </a:p>
          <a:p>
            <a:pPr marL="285750" indent="-285750">
              <a:buFont typeface="Arial" panose="020B0604020202020204" pitchFamily="34" charset="0"/>
              <a:buChar char="•"/>
            </a:pPr>
            <a:r>
              <a:rPr lang="en-US" sz="1600" dirty="0">
                <a:solidFill>
                  <a:schemeClr val="accent6">
                    <a:lumMod val="75000"/>
                  </a:schemeClr>
                </a:solidFill>
              </a:rPr>
              <a:t>[…]</a:t>
            </a:r>
          </a:p>
          <a:p>
            <a:pPr marL="285750" indent="-285750">
              <a:buFont typeface="Arial" panose="020B0604020202020204" pitchFamily="34" charset="0"/>
              <a:buChar char="•"/>
            </a:pPr>
            <a:r>
              <a:rPr lang="en-US" sz="1600" b="1" dirty="0">
                <a:solidFill>
                  <a:schemeClr val="accent6">
                    <a:lumMod val="75000"/>
                  </a:schemeClr>
                </a:solidFill>
              </a:rPr>
              <a:t>Reminding of the uncertainties </a:t>
            </a:r>
            <a:r>
              <a:rPr lang="en-US" sz="1600" dirty="0">
                <a:solidFill>
                  <a:schemeClr val="accent6">
                    <a:lumMod val="75000"/>
                  </a:schemeClr>
                </a:solidFill>
              </a:rPr>
              <a:t>around the </a:t>
            </a:r>
            <a:r>
              <a:rPr lang="en-US" sz="1600" dirty="0" err="1">
                <a:solidFill>
                  <a:schemeClr val="accent6">
                    <a:lumMod val="75000"/>
                  </a:schemeClr>
                </a:solidFill>
              </a:rPr>
              <a:t>LOLE</a:t>
            </a:r>
            <a:r>
              <a:rPr lang="en-US" sz="1600" baseline="-25000" dirty="0" err="1">
                <a:solidFill>
                  <a:schemeClr val="accent6">
                    <a:lumMod val="75000"/>
                  </a:schemeClr>
                </a:solidFill>
              </a:rPr>
              <a:t>target</a:t>
            </a:r>
            <a:r>
              <a:rPr lang="en-US" sz="1600" dirty="0">
                <a:solidFill>
                  <a:schemeClr val="accent6">
                    <a:lumMod val="75000"/>
                  </a:schemeClr>
                </a:solidFill>
              </a:rPr>
              <a:t> calculation and </a:t>
            </a:r>
          </a:p>
          <a:p>
            <a:pPr marL="285750" indent="-285750">
              <a:buFont typeface="Arial" panose="020B0604020202020204" pitchFamily="34" charset="0"/>
              <a:buChar char="•"/>
            </a:pPr>
            <a:r>
              <a:rPr lang="en-US" sz="1600" b="1" dirty="0">
                <a:solidFill>
                  <a:schemeClr val="accent6">
                    <a:lumMod val="75000"/>
                  </a:schemeClr>
                </a:solidFill>
              </a:rPr>
              <a:t>giving a confidence interval </a:t>
            </a:r>
            <a:r>
              <a:rPr lang="en-US" sz="1600" dirty="0">
                <a:solidFill>
                  <a:schemeClr val="accent6">
                    <a:lumMod val="75000"/>
                  </a:schemeClr>
                </a:solidFill>
              </a:rPr>
              <a:t>around the </a:t>
            </a:r>
            <a:r>
              <a:rPr lang="en-US" sz="1600" dirty="0" err="1">
                <a:solidFill>
                  <a:schemeClr val="accent6">
                    <a:lumMod val="75000"/>
                  </a:schemeClr>
                </a:solidFill>
              </a:rPr>
              <a:t>LOLE</a:t>
            </a:r>
            <a:r>
              <a:rPr lang="en-US" sz="1600" baseline="-25000" dirty="0" err="1">
                <a:solidFill>
                  <a:schemeClr val="accent6">
                    <a:lumMod val="75000"/>
                  </a:schemeClr>
                </a:solidFill>
              </a:rPr>
              <a:t>target</a:t>
            </a:r>
            <a:r>
              <a:rPr lang="en-US" sz="1600" dirty="0">
                <a:solidFill>
                  <a:schemeClr val="accent6">
                    <a:lumMod val="75000"/>
                  </a:schemeClr>
                </a:solidFill>
              </a:rPr>
              <a:t> central estimate that combines confidence intervals of both VoLL and CONE;</a:t>
            </a:r>
          </a:p>
          <a:p>
            <a:pPr marL="285750" indent="-285750">
              <a:buFont typeface="Arial" panose="020B0604020202020204" pitchFamily="34" charset="0"/>
              <a:buChar char="•"/>
            </a:pPr>
            <a:r>
              <a:rPr lang="en-US" sz="1600" dirty="0">
                <a:solidFill>
                  <a:schemeClr val="accent6">
                    <a:lumMod val="75000"/>
                  </a:schemeClr>
                </a:solidFill>
              </a:rPr>
              <a:t>Making a clear distinction between the reliability standard set by the Member States </a:t>
            </a:r>
            <a:r>
              <a:rPr lang="en-US" sz="1600" i="1" dirty="0">
                <a:solidFill>
                  <a:schemeClr val="accent6">
                    <a:lumMod val="75000"/>
                  </a:schemeClr>
                </a:solidFill>
              </a:rPr>
              <a:t>based on </a:t>
            </a:r>
            <a:r>
              <a:rPr lang="en-US" sz="1600" dirty="0">
                <a:solidFill>
                  <a:schemeClr val="accent6">
                    <a:lumMod val="75000"/>
                  </a:schemeClr>
                </a:solidFill>
              </a:rPr>
              <a:t>the methodology and the output of the methodology that gives information about the theoretical </a:t>
            </a:r>
            <a:r>
              <a:rPr lang="en-US" sz="1600" dirty="0" err="1">
                <a:solidFill>
                  <a:schemeClr val="accent6">
                    <a:lumMod val="75000"/>
                  </a:schemeClr>
                </a:solidFill>
              </a:rPr>
              <a:t>LOLE</a:t>
            </a:r>
            <a:r>
              <a:rPr lang="en-US" sz="1600" baseline="-25000" dirty="0" err="1">
                <a:solidFill>
                  <a:schemeClr val="accent6">
                    <a:lumMod val="75000"/>
                  </a:schemeClr>
                </a:solidFill>
              </a:rPr>
              <a:t>target</a:t>
            </a:r>
            <a:r>
              <a:rPr lang="en-US" sz="1600" dirty="0">
                <a:solidFill>
                  <a:schemeClr val="accent6">
                    <a:lumMod val="75000"/>
                  </a:schemeClr>
                </a:solidFill>
              </a:rPr>
              <a:t> and the confidence interval around it, knowing that the methodology has some limitations.</a:t>
            </a:r>
          </a:p>
          <a:p>
            <a:pPr marL="285750" indent="-285750">
              <a:buFont typeface="Arial" panose="020B0604020202020204" pitchFamily="34" charset="0"/>
              <a:buChar char="•"/>
            </a:pPr>
            <a:endParaRPr lang="en-US" sz="1600" dirty="0">
              <a:solidFill>
                <a:schemeClr val="accent6">
                  <a:lumMod val="75000"/>
                </a:schemeClr>
              </a:solidFill>
            </a:endParaRPr>
          </a:p>
          <a:p>
            <a:r>
              <a:rPr lang="en-US" sz="1600" i="1" dirty="0">
                <a:solidFill>
                  <a:schemeClr val="accent6">
                    <a:lumMod val="75000"/>
                  </a:schemeClr>
                </a:solidFill>
              </a:rPr>
              <a:t>(ENTSO-E’s position regarding VoLL and Reliability Standard is discussed in the relevant sections above and below)</a:t>
            </a:r>
          </a:p>
        </p:txBody>
      </p:sp>
      <p:pic>
        <p:nvPicPr>
          <p:cNvPr id="9" name="Picture 8">
            <a:extLst>
              <a:ext uri="{FF2B5EF4-FFF2-40B4-BE49-F238E27FC236}">
                <a16:creationId xmlns:a16="http://schemas.microsoft.com/office/drawing/2014/main" id="{0AB3058F-903E-4C2F-8841-DA63551ADA71}"/>
              </a:ext>
            </a:extLst>
          </p:cNvPr>
          <p:cNvPicPr>
            <a:picLocks noChangeAspect="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11255514" y="234917"/>
            <a:ext cx="637895" cy="637895"/>
          </a:xfrm>
          <a:prstGeom prst="rect">
            <a:avLst/>
          </a:prstGeom>
        </p:spPr>
      </p:pic>
      <p:sp>
        <p:nvSpPr>
          <p:cNvPr id="11" name="Rechthoek 10">
            <a:extLst>
              <a:ext uri="{FF2B5EF4-FFF2-40B4-BE49-F238E27FC236}">
                <a16:creationId xmlns:a16="http://schemas.microsoft.com/office/drawing/2014/main" id="{CCECE91C-4532-45AA-837F-2CAFCFA80F3B}"/>
              </a:ext>
            </a:extLst>
          </p:cNvPr>
          <p:cNvSpPr/>
          <p:nvPr/>
        </p:nvSpPr>
        <p:spPr>
          <a:xfrm>
            <a:off x="414337" y="3893348"/>
            <a:ext cx="5220000"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ENTSO-E position</a:t>
            </a:r>
            <a:endParaRPr lang="en-BE" b="1" dirty="0">
              <a:solidFill>
                <a:schemeClr val="bg1"/>
              </a:solidFill>
            </a:endParaRPr>
          </a:p>
        </p:txBody>
      </p:sp>
    </p:spTree>
    <p:extLst>
      <p:ext uri="{BB962C8B-B14F-4D97-AF65-F5344CB8AC3E}">
        <p14:creationId xmlns:p14="http://schemas.microsoft.com/office/powerpoint/2010/main" val="1931552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70355F0-DA22-48A5-AA28-F1CCD9A91763}"/>
              </a:ext>
            </a:extLst>
          </p:cNvPr>
          <p:cNvSpPr>
            <a:spLocks noGrp="1"/>
          </p:cNvSpPr>
          <p:nvPr>
            <p:ph type="body" sz="quarter" idx="11"/>
          </p:nvPr>
        </p:nvSpPr>
        <p:spPr/>
        <p:txBody>
          <a:bodyPr>
            <a:normAutofit fontScale="55000" lnSpcReduction="20000"/>
          </a:bodyPr>
          <a:lstStyle/>
          <a:p>
            <a:r>
              <a:rPr lang="en-US" dirty="0"/>
              <a:t>Reliability Standard – Main topic #2 </a:t>
            </a:r>
          </a:p>
          <a:p>
            <a:r>
              <a:rPr lang="en-US" dirty="0"/>
              <a:t>Exhaustivity of the LOLE formula (1/2)</a:t>
            </a:r>
          </a:p>
          <a:p>
            <a:endParaRPr lang="en-US" dirty="0"/>
          </a:p>
        </p:txBody>
      </p:sp>
      <p:sp>
        <p:nvSpPr>
          <p:cNvPr id="4" name="Tekstvak 3">
            <a:extLst>
              <a:ext uri="{FF2B5EF4-FFF2-40B4-BE49-F238E27FC236}">
                <a16:creationId xmlns:a16="http://schemas.microsoft.com/office/drawing/2014/main" id="{CB44AE81-2866-443A-8436-797C1204332E}"/>
              </a:ext>
            </a:extLst>
          </p:cNvPr>
          <p:cNvSpPr txBox="1"/>
          <p:nvPr/>
        </p:nvSpPr>
        <p:spPr>
          <a:xfrm>
            <a:off x="382588" y="1772816"/>
            <a:ext cx="11426825"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a:t>The formula proposed to calculate LOLE (LOLE = CONE/VoLL) does not exhaustively reflect the economic optimum the electric system could reach. Especially variable costs, energy constraints and interconnectors should be taken into account more explicitly in the calculation. </a:t>
            </a:r>
          </a:p>
          <a:p>
            <a:pPr marL="285750" indent="-285750">
              <a:buFont typeface="Arial" panose="020B0604020202020204" pitchFamily="34" charset="0"/>
              <a:buChar char="•"/>
            </a:pPr>
            <a:r>
              <a:rPr lang="en-US" sz="1600" dirty="0"/>
              <a:t>The same level of transparency and robustness should be required for the calculation of the Reliability Standard as for the calculation of VoLL and CONE. </a:t>
            </a:r>
          </a:p>
        </p:txBody>
      </p:sp>
      <p:sp>
        <p:nvSpPr>
          <p:cNvPr id="8" name="Rechthoek 7">
            <a:extLst>
              <a:ext uri="{FF2B5EF4-FFF2-40B4-BE49-F238E27FC236}">
                <a16:creationId xmlns:a16="http://schemas.microsoft.com/office/drawing/2014/main" id="{85945CAC-3F1B-4441-802B-F641D314390E}"/>
              </a:ext>
            </a:extLst>
          </p:cNvPr>
          <p:cNvSpPr/>
          <p:nvPr/>
        </p:nvSpPr>
        <p:spPr>
          <a:xfrm>
            <a:off x="406050" y="1350187"/>
            <a:ext cx="5220000"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Stakeholders’ comment</a:t>
            </a:r>
            <a:endParaRPr lang="en-BE" b="1" dirty="0">
              <a:solidFill>
                <a:schemeClr val="bg1"/>
              </a:solidFill>
            </a:endParaRPr>
          </a:p>
        </p:txBody>
      </p:sp>
      <p:sp>
        <p:nvSpPr>
          <p:cNvPr id="9" name="Tekstvak 8">
            <a:extLst>
              <a:ext uri="{FF2B5EF4-FFF2-40B4-BE49-F238E27FC236}">
                <a16:creationId xmlns:a16="http://schemas.microsoft.com/office/drawing/2014/main" id="{8831B5AF-B6AE-43E3-B0CA-31A989966DDA}"/>
              </a:ext>
            </a:extLst>
          </p:cNvPr>
          <p:cNvSpPr txBox="1"/>
          <p:nvPr/>
        </p:nvSpPr>
        <p:spPr>
          <a:xfrm>
            <a:off x="382587" y="3710861"/>
            <a:ext cx="11426825" cy="2539157"/>
          </a:xfrm>
          <a:prstGeom prst="rect">
            <a:avLst/>
          </a:prstGeom>
          <a:solidFill>
            <a:schemeClr val="bg1"/>
          </a:solidFill>
        </p:spPr>
        <p:txBody>
          <a:bodyPr wrap="square" rtlCol="0">
            <a:spAutoFit/>
          </a:bodyPr>
          <a:lstStyle/>
          <a:p>
            <a:pPr>
              <a:spcAft>
                <a:spcPts val="600"/>
              </a:spcAft>
            </a:pPr>
            <a:r>
              <a:rPr lang="en-US" sz="1600" dirty="0">
                <a:solidFill>
                  <a:schemeClr val="accent6">
                    <a:lumMod val="75000"/>
                  </a:schemeClr>
                </a:solidFill>
              </a:rPr>
              <a:t>ENTSO-E had already identified that the LOLE formula (LOLE = CONE/VOLL) does not reflect all specificities of each national electric system. Article 18.3 already mentioned four conditions of validity of the LOLE formula. Given uncertainties affecting the LOLE value captured by the confidence interval, ENTSO-E stresses that corrections of the LOLE formula need to be implemented only if their effect is not negligible compared to the confidence interval. </a:t>
            </a:r>
          </a:p>
          <a:p>
            <a:pPr>
              <a:spcAft>
                <a:spcPts val="600"/>
              </a:spcAft>
            </a:pPr>
            <a:r>
              <a:rPr lang="en-US" sz="1600" dirty="0">
                <a:solidFill>
                  <a:schemeClr val="accent6">
                    <a:lumMod val="75000"/>
                  </a:schemeClr>
                </a:solidFill>
              </a:rPr>
              <a:t>In any case, the details of these corrections will depend on the specificities of each electric system and cannot be described explicitly. If such corrections are to be implemented, the methodology as well as the data used should be robust and transparent. </a:t>
            </a:r>
          </a:p>
          <a:p>
            <a:pPr>
              <a:spcAft>
                <a:spcPts val="600"/>
              </a:spcAft>
            </a:pPr>
            <a:r>
              <a:rPr lang="en-US" sz="1600" dirty="0">
                <a:solidFill>
                  <a:schemeClr val="accent6">
                    <a:lumMod val="75000"/>
                  </a:schemeClr>
                </a:solidFill>
              </a:rPr>
              <a:t>[…] </a:t>
            </a:r>
          </a:p>
          <a:p>
            <a:pPr>
              <a:spcAft>
                <a:spcPts val="600"/>
              </a:spcAft>
            </a:pPr>
            <a:r>
              <a:rPr lang="en-US" sz="1600" i="1" dirty="0">
                <a:solidFill>
                  <a:schemeClr val="accent6">
                    <a:lumMod val="75000"/>
                  </a:schemeClr>
                </a:solidFill>
              </a:rPr>
              <a:t>(Continued on next slide)</a:t>
            </a:r>
            <a:r>
              <a:rPr lang="en-US" sz="1600" dirty="0">
                <a:solidFill>
                  <a:schemeClr val="accent6">
                    <a:lumMod val="75000"/>
                  </a:schemeClr>
                </a:solidFill>
              </a:rPr>
              <a:t>	</a:t>
            </a:r>
          </a:p>
        </p:txBody>
      </p:sp>
      <p:sp>
        <p:nvSpPr>
          <p:cNvPr id="11" name="Rechthoek 10">
            <a:extLst>
              <a:ext uri="{FF2B5EF4-FFF2-40B4-BE49-F238E27FC236}">
                <a16:creationId xmlns:a16="http://schemas.microsoft.com/office/drawing/2014/main" id="{E694DB09-A143-456C-9C62-880F3EAA5B07}"/>
              </a:ext>
            </a:extLst>
          </p:cNvPr>
          <p:cNvSpPr/>
          <p:nvPr/>
        </p:nvSpPr>
        <p:spPr>
          <a:xfrm>
            <a:off x="414337" y="3284984"/>
            <a:ext cx="5220000"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ENTSO-E position</a:t>
            </a:r>
            <a:endParaRPr lang="en-BE" b="1" dirty="0">
              <a:solidFill>
                <a:schemeClr val="bg1"/>
              </a:solidFill>
            </a:endParaRPr>
          </a:p>
        </p:txBody>
      </p:sp>
      <p:grpSp>
        <p:nvGrpSpPr>
          <p:cNvPr id="7" name="Groupe 109">
            <a:extLst>
              <a:ext uri="{FF2B5EF4-FFF2-40B4-BE49-F238E27FC236}">
                <a16:creationId xmlns:a16="http://schemas.microsoft.com/office/drawing/2014/main" id="{5389CBAC-FB87-444F-B3AB-7B84B720437F}"/>
              </a:ext>
            </a:extLst>
          </p:cNvPr>
          <p:cNvGrpSpPr/>
          <p:nvPr/>
        </p:nvGrpSpPr>
        <p:grpSpPr>
          <a:xfrm>
            <a:off x="11090886" y="280189"/>
            <a:ext cx="718526" cy="645820"/>
            <a:chOff x="8991601" y="3545462"/>
            <a:chExt cx="266700" cy="239713"/>
          </a:xfrm>
          <a:solidFill>
            <a:schemeClr val="accent3">
              <a:lumMod val="75000"/>
            </a:schemeClr>
          </a:solidFill>
        </p:grpSpPr>
        <p:sp>
          <p:nvSpPr>
            <p:cNvPr id="10" name="Freeform 51006">
              <a:extLst>
                <a:ext uri="{FF2B5EF4-FFF2-40B4-BE49-F238E27FC236}">
                  <a16:creationId xmlns:a16="http://schemas.microsoft.com/office/drawing/2014/main" id="{A83D8797-AE41-4580-BD12-2C769284A65A}"/>
                </a:ext>
              </a:extLst>
            </p:cNvPr>
            <p:cNvSpPr>
              <a:spLocks noEditPoints="1"/>
            </p:cNvSpPr>
            <p:nvPr/>
          </p:nvSpPr>
          <p:spPr bwMode="auto">
            <a:xfrm>
              <a:off x="9059863" y="3561337"/>
              <a:ext cx="198438" cy="153988"/>
            </a:xfrm>
            <a:custGeom>
              <a:avLst/>
              <a:gdLst>
                <a:gd name="T0" fmla="*/ 183 w 198"/>
                <a:gd name="T1" fmla="*/ 4 h 154"/>
                <a:gd name="T2" fmla="*/ 167 w 198"/>
                <a:gd name="T3" fmla="*/ 4 h 154"/>
                <a:gd name="T4" fmla="*/ 60 w 198"/>
                <a:gd name="T5" fmla="*/ 101 h 154"/>
                <a:gd name="T6" fmla="*/ 32 w 198"/>
                <a:gd name="T7" fmla="*/ 73 h 154"/>
                <a:gd name="T8" fmla="*/ 16 w 198"/>
                <a:gd name="T9" fmla="*/ 73 h 154"/>
                <a:gd name="T10" fmla="*/ 3 w 198"/>
                <a:gd name="T11" fmla="*/ 85 h 154"/>
                <a:gd name="T12" fmla="*/ 0 w 198"/>
                <a:gd name="T13" fmla="*/ 93 h 154"/>
                <a:gd name="T14" fmla="*/ 3 w 198"/>
                <a:gd name="T15" fmla="*/ 101 h 154"/>
                <a:gd name="T16" fmla="*/ 52 w 198"/>
                <a:gd name="T17" fmla="*/ 150 h 154"/>
                <a:gd name="T18" fmla="*/ 60 w 198"/>
                <a:gd name="T19" fmla="*/ 154 h 154"/>
                <a:gd name="T20" fmla="*/ 68 w 198"/>
                <a:gd name="T21" fmla="*/ 150 h 154"/>
                <a:gd name="T22" fmla="*/ 195 w 198"/>
                <a:gd name="T23" fmla="*/ 33 h 154"/>
                <a:gd name="T24" fmla="*/ 198 w 198"/>
                <a:gd name="T25" fmla="*/ 25 h 154"/>
                <a:gd name="T26" fmla="*/ 195 w 198"/>
                <a:gd name="T27" fmla="*/ 17 h 154"/>
                <a:gd name="T28" fmla="*/ 183 w 198"/>
                <a:gd name="T29" fmla="*/ 4 h 154"/>
                <a:gd name="T30" fmla="*/ 188 w 198"/>
                <a:gd name="T31" fmla="*/ 25 h 154"/>
                <a:gd name="T32" fmla="*/ 188 w 198"/>
                <a:gd name="T33" fmla="*/ 25 h 154"/>
                <a:gd name="T34" fmla="*/ 61 w 198"/>
                <a:gd name="T35" fmla="*/ 143 h 154"/>
                <a:gd name="T36" fmla="*/ 59 w 198"/>
                <a:gd name="T37" fmla="*/ 143 h 154"/>
                <a:gd name="T38" fmla="*/ 10 w 198"/>
                <a:gd name="T39" fmla="*/ 94 h 154"/>
                <a:gd name="T40" fmla="*/ 10 w 198"/>
                <a:gd name="T41" fmla="*/ 93 h 154"/>
                <a:gd name="T42" fmla="*/ 23 w 198"/>
                <a:gd name="T43" fmla="*/ 80 h 154"/>
                <a:gd name="T44" fmla="*/ 24 w 198"/>
                <a:gd name="T45" fmla="*/ 80 h 154"/>
                <a:gd name="T46" fmla="*/ 24 w 198"/>
                <a:gd name="T47" fmla="*/ 80 h 154"/>
                <a:gd name="T48" fmla="*/ 60 w 198"/>
                <a:gd name="T49" fmla="*/ 116 h 154"/>
                <a:gd name="T50" fmla="*/ 174 w 198"/>
                <a:gd name="T51" fmla="*/ 12 h 154"/>
                <a:gd name="T52" fmla="*/ 175 w 198"/>
                <a:gd name="T53" fmla="*/ 11 h 154"/>
                <a:gd name="T54" fmla="*/ 176 w 198"/>
                <a:gd name="T55" fmla="*/ 12 h 154"/>
                <a:gd name="T56" fmla="*/ 188 w 198"/>
                <a:gd name="T57" fmla="*/ 24 h 154"/>
                <a:gd name="T58" fmla="*/ 188 w 198"/>
                <a:gd name="T59" fmla="*/ 25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8" h="154">
                  <a:moveTo>
                    <a:pt x="183" y="4"/>
                  </a:moveTo>
                  <a:cubicBezTo>
                    <a:pt x="178" y="0"/>
                    <a:pt x="171" y="0"/>
                    <a:pt x="167" y="4"/>
                  </a:cubicBezTo>
                  <a:cubicBezTo>
                    <a:pt x="60" y="101"/>
                    <a:pt x="60" y="101"/>
                    <a:pt x="60" y="101"/>
                  </a:cubicBezTo>
                  <a:cubicBezTo>
                    <a:pt x="32" y="73"/>
                    <a:pt x="32" y="73"/>
                    <a:pt x="32" y="73"/>
                  </a:cubicBezTo>
                  <a:cubicBezTo>
                    <a:pt x="27" y="68"/>
                    <a:pt x="20" y="68"/>
                    <a:pt x="16" y="73"/>
                  </a:cubicBezTo>
                  <a:cubicBezTo>
                    <a:pt x="3" y="85"/>
                    <a:pt x="3" y="85"/>
                    <a:pt x="3" y="85"/>
                  </a:cubicBezTo>
                  <a:cubicBezTo>
                    <a:pt x="1" y="87"/>
                    <a:pt x="0" y="90"/>
                    <a:pt x="0" y="93"/>
                  </a:cubicBezTo>
                  <a:cubicBezTo>
                    <a:pt x="0" y="96"/>
                    <a:pt x="1" y="99"/>
                    <a:pt x="3" y="101"/>
                  </a:cubicBezTo>
                  <a:cubicBezTo>
                    <a:pt x="52" y="150"/>
                    <a:pt x="52" y="150"/>
                    <a:pt x="52" y="150"/>
                  </a:cubicBezTo>
                  <a:cubicBezTo>
                    <a:pt x="54" y="152"/>
                    <a:pt x="57" y="154"/>
                    <a:pt x="60" y="154"/>
                  </a:cubicBezTo>
                  <a:cubicBezTo>
                    <a:pt x="63" y="154"/>
                    <a:pt x="66" y="152"/>
                    <a:pt x="68" y="150"/>
                  </a:cubicBezTo>
                  <a:cubicBezTo>
                    <a:pt x="195" y="33"/>
                    <a:pt x="195" y="33"/>
                    <a:pt x="195" y="33"/>
                  </a:cubicBezTo>
                  <a:cubicBezTo>
                    <a:pt x="197" y="31"/>
                    <a:pt x="198" y="28"/>
                    <a:pt x="198" y="25"/>
                  </a:cubicBezTo>
                  <a:cubicBezTo>
                    <a:pt x="198" y="22"/>
                    <a:pt x="197" y="19"/>
                    <a:pt x="195" y="17"/>
                  </a:cubicBezTo>
                  <a:lnTo>
                    <a:pt x="183" y="4"/>
                  </a:lnTo>
                  <a:close/>
                  <a:moveTo>
                    <a:pt x="188" y="25"/>
                  </a:moveTo>
                  <a:cubicBezTo>
                    <a:pt x="188" y="25"/>
                    <a:pt x="188" y="25"/>
                    <a:pt x="188" y="25"/>
                  </a:cubicBezTo>
                  <a:cubicBezTo>
                    <a:pt x="61" y="143"/>
                    <a:pt x="61" y="143"/>
                    <a:pt x="61" y="143"/>
                  </a:cubicBezTo>
                  <a:cubicBezTo>
                    <a:pt x="60" y="143"/>
                    <a:pt x="60" y="143"/>
                    <a:pt x="59" y="143"/>
                  </a:cubicBezTo>
                  <a:cubicBezTo>
                    <a:pt x="10" y="94"/>
                    <a:pt x="10" y="94"/>
                    <a:pt x="10" y="94"/>
                  </a:cubicBezTo>
                  <a:cubicBezTo>
                    <a:pt x="10" y="94"/>
                    <a:pt x="10" y="93"/>
                    <a:pt x="10" y="93"/>
                  </a:cubicBezTo>
                  <a:cubicBezTo>
                    <a:pt x="23" y="80"/>
                    <a:pt x="23" y="80"/>
                    <a:pt x="23" y="80"/>
                  </a:cubicBezTo>
                  <a:cubicBezTo>
                    <a:pt x="23" y="80"/>
                    <a:pt x="23" y="80"/>
                    <a:pt x="24" y="80"/>
                  </a:cubicBezTo>
                  <a:cubicBezTo>
                    <a:pt x="24" y="80"/>
                    <a:pt x="24" y="80"/>
                    <a:pt x="24" y="80"/>
                  </a:cubicBezTo>
                  <a:cubicBezTo>
                    <a:pt x="60" y="116"/>
                    <a:pt x="60" y="116"/>
                    <a:pt x="60" y="116"/>
                  </a:cubicBezTo>
                  <a:cubicBezTo>
                    <a:pt x="174" y="12"/>
                    <a:pt x="174" y="12"/>
                    <a:pt x="174" y="12"/>
                  </a:cubicBezTo>
                  <a:cubicBezTo>
                    <a:pt x="174" y="11"/>
                    <a:pt x="174" y="11"/>
                    <a:pt x="175" y="11"/>
                  </a:cubicBezTo>
                  <a:cubicBezTo>
                    <a:pt x="175" y="11"/>
                    <a:pt x="175" y="11"/>
                    <a:pt x="176" y="12"/>
                  </a:cubicBezTo>
                  <a:cubicBezTo>
                    <a:pt x="188" y="24"/>
                    <a:pt x="188" y="24"/>
                    <a:pt x="188" y="24"/>
                  </a:cubicBezTo>
                  <a:cubicBezTo>
                    <a:pt x="188" y="24"/>
                    <a:pt x="188" y="25"/>
                    <a:pt x="188"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 name="Freeform 51007">
              <a:extLst>
                <a:ext uri="{FF2B5EF4-FFF2-40B4-BE49-F238E27FC236}">
                  <a16:creationId xmlns:a16="http://schemas.microsoft.com/office/drawing/2014/main" id="{35F75C26-9EC9-4741-95BD-14B9BF81D3F2}"/>
                </a:ext>
              </a:extLst>
            </p:cNvPr>
            <p:cNvSpPr>
              <a:spLocks/>
            </p:cNvSpPr>
            <p:nvPr/>
          </p:nvSpPr>
          <p:spPr bwMode="auto">
            <a:xfrm>
              <a:off x="9021763" y="3575625"/>
              <a:ext cx="179388" cy="179388"/>
            </a:xfrm>
            <a:custGeom>
              <a:avLst/>
              <a:gdLst>
                <a:gd name="T0" fmla="*/ 90 w 179"/>
                <a:gd name="T1" fmla="*/ 11 h 179"/>
                <a:gd name="T2" fmla="*/ 145 w 179"/>
                <a:gd name="T3" fmla="*/ 33 h 179"/>
                <a:gd name="T4" fmla="*/ 148 w 179"/>
                <a:gd name="T5" fmla="*/ 34 h 179"/>
                <a:gd name="T6" fmla="*/ 152 w 179"/>
                <a:gd name="T7" fmla="*/ 33 h 179"/>
                <a:gd name="T8" fmla="*/ 153 w 179"/>
                <a:gd name="T9" fmla="*/ 29 h 179"/>
                <a:gd name="T10" fmla="*/ 152 w 179"/>
                <a:gd name="T11" fmla="*/ 25 h 179"/>
                <a:gd name="T12" fmla="*/ 90 w 179"/>
                <a:gd name="T13" fmla="*/ 0 h 179"/>
                <a:gd name="T14" fmla="*/ 0 w 179"/>
                <a:gd name="T15" fmla="*/ 90 h 179"/>
                <a:gd name="T16" fmla="*/ 90 w 179"/>
                <a:gd name="T17" fmla="*/ 179 h 179"/>
                <a:gd name="T18" fmla="*/ 179 w 179"/>
                <a:gd name="T19" fmla="*/ 92 h 179"/>
                <a:gd name="T20" fmla="*/ 174 w 179"/>
                <a:gd name="T21" fmla="*/ 87 h 179"/>
                <a:gd name="T22" fmla="*/ 169 w 179"/>
                <a:gd name="T23" fmla="*/ 92 h 179"/>
                <a:gd name="T24" fmla="*/ 90 w 179"/>
                <a:gd name="T25" fmla="*/ 169 h 179"/>
                <a:gd name="T26" fmla="*/ 11 w 179"/>
                <a:gd name="T27" fmla="*/ 90 h 179"/>
                <a:gd name="T28" fmla="*/ 90 w 179"/>
                <a:gd name="T29" fmla="*/ 11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9" h="179">
                  <a:moveTo>
                    <a:pt x="90" y="11"/>
                  </a:moveTo>
                  <a:cubicBezTo>
                    <a:pt x="110" y="11"/>
                    <a:pt x="130" y="19"/>
                    <a:pt x="145" y="33"/>
                  </a:cubicBezTo>
                  <a:cubicBezTo>
                    <a:pt x="146" y="34"/>
                    <a:pt x="147" y="34"/>
                    <a:pt x="148" y="34"/>
                  </a:cubicBezTo>
                  <a:cubicBezTo>
                    <a:pt x="150" y="34"/>
                    <a:pt x="151" y="34"/>
                    <a:pt x="152" y="33"/>
                  </a:cubicBezTo>
                  <a:cubicBezTo>
                    <a:pt x="153" y="32"/>
                    <a:pt x="153" y="30"/>
                    <a:pt x="153" y="29"/>
                  </a:cubicBezTo>
                  <a:cubicBezTo>
                    <a:pt x="153" y="28"/>
                    <a:pt x="153" y="26"/>
                    <a:pt x="152" y="25"/>
                  </a:cubicBezTo>
                  <a:cubicBezTo>
                    <a:pt x="135" y="9"/>
                    <a:pt x="113" y="0"/>
                    <a:pt x="90" y="0"/>
                  </a:cubicBezTo>
                  <a:cubicBezTo>
                    <a:pt x="40" y="0"/>
                    <a:pt x="0" y="41"/>
                    <a:pt x="0" y="90"/>
                  </a:cubicBezTo>
                  <a:cubicBezTo>
                    <a:pt x="0" y="139"/>
                    <a:pt x="40" y="179"/>
                    <a:pt x="90" y="179"/>
                  </a:cubicBezTo>
                  <a:cubicBezTo>
                    <a:pt x="139" y="179"/>
                    <a:pt x="178" y="141"/>
                    <a:pt x="179" y="92"/>
                  </a:cubicBezTo>
                  <a:cubicBezTo>
                    <a:pt x="179" y="90"/>
                    <a:pt x="177" y="87"/>
                    <a:pt x="174" y="87"/>
                  </a:cubicBezTo>
                  <a:cubicBezTo>
                    <a:pt x="171" y="87"/>
                    <a:pt x="169" y="89"/>
                    <a:pt x="169" y="92"/>
                  </a:cubicBezTo>
                  <a:cubicBezTo>
                    <a:pt x="168" y="135"/>
                    <a:pt x="133" y="169"/>
                    <a:pt x="90" y="169"/>
                  </a:cubicBezTo>
                  <a:cubicBezTo>
                    <a:pt x="46" y="169"/>
                    <a:pt x="11" y="133"/>
                    <a:pt x="11" y="90"/>
                  </a:cubicBezTo>
                  <a:cubicBezTo>
                    <a:pt x="11" y="46"/>
                    <a:pt x="46" y="11"/>
                    <a:pt x="9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 name="Freeform 51008">
              <a:extLst>
                <a:ext uri="{FF2B5EF4-FFF2-40B4-BE49-F238E27FC236}">
                  <a16:creationId xmlns:a16="http://schemas.microsoft.com/office/drawing/2014/main" id="{A6AF8185-FBC5-4966-9D2D-C44B85578BA8}"/>
                </a:ext>
              </a:extLst>
            </p:cNvPr>
            <p:cNvSpPr>
              <a:spLocks/>
            </p:cNvSpPr>
            <p:nvPr/>
          </p:nvSpPr>
          <p:spPr bwMode="auto">
            <a:xfrm>
              <a:off x="8991601" y="3545462"/>
              <a:ext cx="239713" cy="239713"/>
            </a:xfrm>
            <a:custGeom>
              <a:avLst/>
              <a:gdLst>
                <a:gd name="T0" fmla="*/ 230 w 239"/>
                <a:gd name="T1" fmla="*/ 90 h 239"/>
                <a:gd name="T2" fmla="*/ 226 w 239"/>
                <a:gd name="T3" fmla="*/ 96 h 239"/>
                <a:gd name="T4" fmla="*/ 229 w 239"/>
                <a:gd name="T5" fmla="*/ 120 h 239"/>
                <a:gd name="T6" fmla="*/ 120 w 239"/>
                <a:gd name="T7" fmla="*/ 229 h 239"/>
                <a:gd name="T8" fmla="*/ 11 w 239"/>
                <a:gd name="T9" fmla="*/ 120 h 239"/>
                <a:gd name="T10" fmla="*/ 120 w 239"/>
                <a:gd name="T11" fmla="*/ 11 h 239"/>
                <a:gd name="T12" fmla="*/ 196 w 239"/>
                <a:gd name="T13" fmla="*/ 42 h 239"/>
                <a:gd name="T14" fmla="*/ 203 w 239"/>
                <a:gd name="T15" fmla="*/ 42 h 239"/>
                <a:gd name="T16" fmla="*/ 203 w 239"/>
                <a:gd name="T17" fmla="*/ 34 h 239"/>
                <a:gd name="T18" fmla="*/ 120 w 239"/>
                <a:gd name="T19" fmla="*/ 0 h 239"/>
                <a:gd name="T20" fmla="*/ 0 w 239"/>
                <a:gd name="T21" fmla="*/ 120 h 239"/>
                <a:gd name="T22" fmla="*/ 120 w 239"/>
                <a:gd name="T23" fmla="*/ 239 h 239"/>
                <a:gd name="T24" fmla="*/ 239 w 239"/>
                <a:gd name="T25" fmla="*/ 120 h 239"/>
                <a:gd name="T26" fmla="*/ 236 w 239"/>
                <a:gd name="T27" fmla="*/ 94 h 239"/>
                <a:gd name="T28" fmla="*/ 230 w 239"/>
                <a:gd name="T29" fmla="*/ 9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9" h="239">
                  <a:moveTo>
                    <a:pt x="230" y="90"/>
                  </a:moveTo>
                  <a:cubicBezTo>
                    <a:pt x="228" y="91"/>
                    <a:pt x="226" y="93"/>
                    <a:pt x="226" y="96"/>
                  </a:cubicBezTo>
                  <a:cubicBezTo>
                    <a:pt x="228" y="104"/>
                    <a:pt x="229" y="112"/>
                    <a:pt x="229" y="120"/>
                  </a:cubicBezTo>
                  <a:cubicBezTo>
                    <a:pt x="229" y="180"/>
                    <a:pt x="180" y="229"/>
                    <a:pt x="120" y="229"/>
                  </a:cubicBezTo>
                  <a:cubicBezTo>
                    <a:pt x="60" y="229"/>
                    <a:pt x="11" y="180"/>
                    <a:pt x="11" y="120"/>
                  </a:cubicBezTo>
                  <a:cubicBezTo>
                    <a:pt x="11" y="60"/>
                    <a:pt x="60" y="11"/>
                    <a:pt x="120" y="11"/>
                  </a:cubicBezTo>
                  <a:cubicBezTo>
                    <a:pt x="148" y="11"/>
                    <a:pt x="175" y="22"/>
                    <a:pt x="196" y="42"/>
                  </a:cubicBezTo>
                  <a:cubicBezTo>
                    <a:pt x="198" y="44"/>
                    <a:pt x="201" y="44"/>
                    <a:pt x="203" y="42"/>
                  </a:cubicBezTo>
                  <a:cubicBezTo>
                    <a:pt x="205" y="39"/>
                    <a:pt x="205" y="36"/>
                    <a:pt x="203" y="34"/>
                  </a:cubicBezTo>
                  <a:cubicBezTo>
                    <a:pt x="181" y="12"/>
                    <a:pt x="151" y="0"/>
                    <a:pt x="120" y="0"/>
                  </a:cubicBezTo>
                  <a:cubicBezTo>
                    <a:pt x="54" y="0"/>
                    <a:pt x="0" y="54"/>
                    <a:pt x="0" y="120"/>
                  </a:cubicBezTo>
                  <a:cubicBezTo>
                    <a:pt x="0" y="186"/>
                    <a:pt x="54" y="239"/>
                    <a:pt x="120" y="239"/>
                  </a:cubicBezTo>
                  <a:cubicBezTo>
                    <a:pt x="186" y="239"/>
                    <a:pt x="239" y="186"/>
                    <a:pt x="239" y="120"/>
                  </a:cubicBezTo>
                  <a:cubicBezTo>
                    <a:pt x="239" y="111"/>
                    <a:pt x="238" y="102"/>
                    <a:pt x="236" y="94"/>
                  </a:cubicBezTo>
                  <a:cubicBezTo>
                    <a:pt x="236" y="91"/>
                    <a:pt x="233" y="89"/>
                    <a:pt x="230" y="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Tree>
    <p:extLst>
      <p:ext uri="{BB962C8B-B14F-4D97-AF65-F5344CB8AC3E}">
        <p14:creationId xmlns:p14="http://schemas.microsoft.com/office/powerpoint/2010/main" val="39031130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70355F0-DA22-48A5-AA28-F1CCD9A91763}"/>
              </a:ext>
            </a:extLst>
          </p:cNvPr>
          <p:cNvSpPr>
            <a:spLocks noGrp="1"/>
          </p:cNvSpPr>
          <p:nvPr>
            <p:ph type="body" sz="quarter" idx="11"/>
          </p:nvPr>
        </p:nvSpPr>
        <p:spPr/>
        <p:txBody>
          <a:bodyPr>
            <a:normAutofit fontScale="55000" lnSpcReduction="20000"/>
          </a:bodyPr>
          <a:lstStyle/>
          <a:p>
            <a:r>
              <a:rPr lang="en-US" dirty="0"/>
              <a:t>Reliability Standard – Main topic #2</a:t>
            </a:r>
          </a:p>
          <a:p>
            <a:r>
              <a:rPr lang="en-US" dirty="0"/>
              <a:t>Exhaustivity of the LOLE formula (2/2)</a:t>
            </a:r>
          </a:p>
        </p:txBody>
      </p:sp>
      <p:sp>
        <p:nvSpPr>
          <p:cNvPr id="4" name="Tekstvak 3">
            <a:extLst>
              <a:ext uri="{FF2B5EF4-FFF2-40B4-BE49-F238E27FC236}">
                <a16:creationId xmlns:a16="http://schemas.microsoft.com/office/drawing/2014/main" id="{CB44AE81-2866-443A-8436-797C1204332E}"/>
              </a:ext>
            </a:extLst>
          </p:cNvPr>
          <p:cNvSpPr txBox="1"/>
          <p:nvPr/>
        </p:nvSpPr>
        <p:spPr>
          <a:xfrm>
            <a:off x="382588" y="1772816"/>
            <a:ext cx="11426825"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a:t>The formula proposed to calculate LOLE (LOLE = CONE/VoLL) does not exhaustively reflect the economic optimum the electric system could reach. Especially variable costs, energy constraints and interconnectors should be taken into account more explicitly in the calculation. </a:t>
            </a:r>
          </a:p>
          <a:p>
            <a:pPr marL="285750" indent="-285750">
              <a:buFont typeface="Arial" panose="020B0604020202020204" pitchFamily="34" charset="0"/>
              <a:buChar char="•"/>
            </a:pPr>
            <a:r>
              <a:rPr lang="en-US" sz="1600" dirty="0"/>
              <a:t>The same level of transparency and robustness should be required for the calculation of the Reliability Standard as for the calculation of VoLL and CONE. </a:t>
            </a:r>
          </a:p>
        </p:txBody>
      </p:sp>
      <p:sp>
        <p:nvSpPr>
          <p:cNvPr id="8" name="Rechthoek 7">
            <a:extLst>
              <a:ext uri="{FF2B5EF4-FFF2-40B4-BE49-F238E27FC236}">
                <a16:creationId xmlns:a16="http://schemas.microsoft.com/office/drawing/2014/main" id="{85945CAC-3F1B-4441-802B-F641D314390E}"/>
              </a:ext>
            </a:extLst>
          </p:cNvPr>
          <p:cNvSpPr/>
          <p:nvPr/>
        </p:nvSpPr>
        <p:spPr>
          <a:xfrm>
            <a:off x="406050" y="1350187"/>
            <a:ext cx="5220000"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Stakeholders’ comment</a:t>
            </a:r>
            <a:endParaRPr lang="en-BE" b="1" dirty="0">
              <a:solidFill>
                <a:schemeClr val="bg1"/>
              </a:solidFill>
            </a:endParaRPr>
          </a:p>
        </p:txBody>
      </p:sp>
      <p:sp>
        <p:nvSpPr>
          <p:cNvPr id="9" name="Tekstvak 8">
            <a:extLst>
              <a:ext uri="{FF2B5EF4-FFF2-40B4-BE49-F238E27FC236}">
                <a16:creationId xmlns:a16="http://schemas.microsoft.com/office/drawing/2014/main" id="{8831B5AF-B6AE-43E3-B0CA-31A989966DDA}"/>
              </a:ext>
            </a:extLst>
          </p:cNvPr>
          <p:cNvSpPr txBox="1"/>
          <p:nvPr/>
        </p:nvSpPr>
        <p:spPr>
          <a:xfrm>
            <a:off x="382587" y="3710861"/>
            <a:ext cx="11412000" cy="2862322"/>
          </a:xfrm>
          <a:prstGeom prst="rect">
            <a:avLst/>
          </a:prstGeom>
          <a:solidFill>
            <a:schemeClr val="bg1"/>
          </a:solidFill>
        </p:spPr>
        <p:txBody>
          <a:bodyPr wrap="square" rtlCol="0">
            <a:spAutoFit/>
          </a:bodyPr>
          <a:lstStyle/>
          <a:p>
            <a:pPr>
              <a:spcAft>
                <a:spcPts val="600"/>
              </a:spcAft>
            </a:pPr>
            <a:r>
              <a:rPr lang="en-US" sz="1600" dirty="0">
                <a:solidFill>
                  <a:schemeClr val="accent6">
                    <a:lumMod val="75000"/>
                  </a:schemeClr>
                </a:solidFill>
              </a:rPr>
              <a:t>[…]</a:t>
            </a:r>
          </a:p>
          <a:p>
            <a:pPr>
              <a:spcAft>
                <a:spcPts val="600"/>
              </a:spcAft>
            </a:pPr>
            <a:r>
              <a:rPr lang="en-US" sz="1600" dirty="0">
                <a:solidFill>
                  <a:schemeClr val="accent6">
                    <a:lumMod val="75000"/>
                  </a:schemeClr>
                </a:solidFill>
              </a:rPr>
              <a:t>In the new version of the methodology, ENTSO-E has clarified the way variable costs should be taken into account in the LOLE formula (Article 17.8 and Appendix 3 – Article 1.iii):</a:t>
            </a:r>
          </a:p>
          <a:p>
            <a:pPr marL="285750" indent="-285750">
              <a:spcAft>
                <a:spcPts val="600"/>
              </a:spcAft>
              <a:buFont typeface="Arial" panose="020B0604020202020204" pitchFamily="34" charset="0"/>
              <a:buChar char="•"/>
            </a:pPr>
            <a:r>
              <a:rPr lang="en-US" sz="1600" dirty="0">
                <a:solidFill>
                  <a:schemeClr val="accent6">
                    <a:lumMod val="75000"/>
                  </a:schemeClr>
                </a:solidFill>
              </a:rPr>
              <a:t>Some technologies (e.g. DSR) could have variable costs that are non-negligible compared to the benefit of their activation. The LOLE formula shall be adapted to take into account these variable costs: LOLE=CONE/(VoLL-VC)</a:t>
            </a:r>
          </a:p>
          <a:p>
            <a:pPr marL="285750" indent="-285750">
              <a:spcAft>
                <a:spcPts val="600"/>
              </a:spcAft>
              <a:buFont typeface="Arial" panose="020B0604020202020204" pitchFamily="34" charset="0"/>
              <a:buChar char="•"/>
            </a:pPr>
            <a:r>
              <a:rPr lang="en-US" sz="1600" dirty="0">
                <a:solidFill>
                  <a:schemeClr val="accent6">
                    <a:lumMod val="75000"/>
                  </a:schemeClr>
                </a:solidFill>
              </a:rPr>
              <a:t>On the other hand, some storage technologies (e.g. electrochemical batteries) bring a reduction in costs C for demand and supply adequacy and should therefore lead to a decrease of the CONE value as described by the following formula: LOLE=(CONE-</a:t>
            </a:r>
            <a:r>
              <a:rPr lang="en-US" sz="1600" dirty="0" err="1">
                <a:solidFill>
                  <a:schemeClr val="accent6">
                    <a:lumMod val="75000"/>
                  </a:schemeClr>
                </a:solidFill>
              </a:rPr>
              <a:t>dC</a:t>
            </a:r>
            <a:r>
              <a:rPr lang="en-US" sz="1600" dirty="0">
                <a:solidFill>
                  <a:schemeClr val="accent6">
                    <a:lumMod val="75000"/>
                  </a:schemeClr>
                </a:solidFill>
              </a:rPr>
              <a:t>/</a:t>
            </a:r>
            <a:r>
              <a:rPr lang="en-US" sz="1600" dirty="0" err="1">
                <a:solidFill>
                  <a:schemeClr val="accent6">
                    <a:lumMod val="75000"/>
                  </a:schemeClr>
                </a:solidFill>
              </a:rPr>
              <a:t>dQ</a:t>
            </a:r>
            <a:r>
              <a:rPr lang="en-US" sz="1600" dirty="0">
                <a:solidFill>
                  <a:schemeClr val="accent6">
                    <a:lumMod val="75000"/>
                  </a:schemeClr>
                </a:solidFill>
              </a:rPr>
              <a:t>)/VOLL</a:t>
            </a:r>
          </a:p>
          <a:p>
            <a:pPr>
              <a:spcAft>
                <a:spcPts val="600"/>
              </a:spcAft>
            </a:pPr>
            <a:r>
              <a:rPr lang="en-US" sz="1600" dirty="0">
                <a:solidFill>
                  <a:schemeClr val="accent6">
                    <a:lumMod val="75000"/>
                  </a:schemeClr>
                </a:solidFill>
              </a:rPr>
              <a:t>ENTSO-E has also clarified the notion of CORP (Cost of Renewal / Prolongation) and the associated methodology in case no new mean is required to reach the economic optimum. </a:t>
            </a:r>
          </a:p>
        </p:txBody>
      </p:sp>
      <p:sp>
        <p:nvSpPr>
          <p:cNvPr id="11" name="Rechthoek 10">
            <a:extLst>
              <a:ext uri="{FF2B5EF4-FFF2-40B4-BE49-F238E27FC236}">
                <a16:creationId xmlns:a16="http://schemas.microsoft.com/office/drawing/2014/main" id="{E694DB09-A143-456C-9C62-880F3EAA5B07}"/>
              </a:ext>
            </a:extLst>
          </p:cNvPr>
          <p:cNvSpPr/>
          <p:nvPr/>
        </p:nvSpPr>
        <p:spPr>
          <a:xfrm>
            <a:off x="414337" y="3284984"/>
            <a:ext cx="5220000"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ENTSO-E position</a:t>
            </a:r>
            <a:endParaRPr lang="en-BE" b="1" dirty="0">
              <a:solidFill>
                <a:schemeClr val="bg1"/>
              </a:solidFill>
            </a:endParaRPr>
          </a:p>
        </p:txBody>
      </p:sp>
      <p:grpSp>
        <p:nvGrpSpPr>
          <p:cNvPr id="7" name="Groupe 109">
            <a:extLst>
              <a:ext uri="{FF2B5EF4-FFF2-40B4-BE49-F238E27FC236}">
                <a16:creationId xmlns:a16="http://schemas.microsoft.com/office/drawing/2014/main" id="{F22205E6-549A-4824-936F-DB086995DB25}"/>
              </a:ext>
            </a:extLst>
          </p:cNvPr>
          <p:cNvGrpSpPr/>
          <p:nvPr/>
        </p:nvGrpSpPr>
        <p:grpSpPr>
          <a:xfrm>
            <a:off x="11090886" y="280189"/>
            <a:ext cx="718526" cy="645820"/>
            <a:chOff x="8991601" y="3545462"/>
            <a:chExt cx="266700" cy="239713"/>
          </a:xfrm>
          <a:solidFill>
            <a:schemeClr val="accent3">
              <a:lumMod val="75000"/>
            </a:schemeClr>
          </a:solidFill>
        </p:grpSpPr>
        <p:sp>
          <p:nvSpPr>
            <p:cNvPr id="10" name="Freeform 51006">
              <a:extLst>
                <a:ext uri="{FF2B5EF4-FFF2-40B4-BE49-F238E27FC236}">
                  <a16:creationId xmlns:a16="http://schemas.microsoft.com/office/drawing/2014/main" id="{6BBD477D-8A15-4CD2-8805-5B83C2678998}"/>
                </a:ext>
              </a:extLst>
            </p:cNvPr>
            <p:cNvSpPr>
              <a:spLocks noEditPoints="1"/>
            </p:cNvSpPr>
            <p:nvPr/>
          </p:nvSpPr>
          <p:spPr bwMode="auto">
            <a:xfrm>
              <a:off x="9059863" y="3561337"/>
              <a:ext cx="198438" cy="153988"/>
            </a:xfrm>
            <a:custGeom>
              <a:avLst/>
              <a:gdLst>
                <a:gd name="T0" fmla="*/ 183 w 198"/>
                <a:gd name="T1" fmla="*/ 4 h 154"/>
                <a:gd name="T2" fmla="*/ 167 w 198"/>
                <a:gd name="T3" fmla="*/ 4 h 154"/>
                <a:gd name="T4" fmla="*/ 60 w 198"/>
                <a:gd name="T5" fmla="*/ 101 h 154"/>
                <a:gd name="T6" fmla="*/ 32 w 198"/>
                <a:gd name="T7" fmla="*/ 73 h 154"/>
                <a:gd name="T8" fmla="*/ 16 w 198"/>
                <a:gd name="T9" fmla="*/ 73 h 154"/>
                <a:gd name="T10" fmla="*/ 3 w 198"/>
                <a:gd name="T11" fmla="*/ 85 h 154"/>
                <a:gd name="T12" fmla="*/ 0 w 198"/>
                <a:gd name="T13" fmla="*/ 93 h 154"/>
                <a:gd name="T14" fmla="*/ 3 w 198"/>
                <a:gd name="T15" fmla="*/ 101 h 154"/>
                <a:gd name="T16" fmla="*/ 52 w 198"/>
                <a:gd name="T17" fmla="*/ 150 h 154"/>
                <a:gd name="T18" fmla="*/ 60 w 198"/>
                <a:gd name="T19" fmla="*/ 154 h 154"/>
                <a:gd name="T20" fmla="*/ 68 w 198"/>
                <a:gd name="T21" fmla="*/ 150 h 154"/>
                <a:gd name="T22" fmla="*/ 195 w 198"/>
                <a:gd name="T23" fmla="*/ 33 h 154"/>
                <a:gd name="T24" fmla="*/ 198 w 198"/>
                <a:gd name="T25" fmla="*/ 25 h 154"/>
                <a:gd name="T26" fmla="*/ 195 w 198"/>
                <a:gd name="T27" fmla="*/ 17 h 154"/>
                <a:gd name="T28" fmla="*/ 183 w 198"/>
                <a:gd name="T29" fmla="*/ 4 h 154"/>
                <a:gd name="T30" fmla="*/ 188 w 198"/>
                <a:gd name="T31" fmla="*/ 25 h 154"/>
                <a:gd name="T32" fmla="*/ 188 w 198"/>
                <a:gd name="T33" fmla="*/ 25 h 154"/>
                <a:gd name="T34" fmla="*/ 61 w 198"/>
                <a:gd name="T35" fmla="*/ 143 h 154"/>
                <a:gd name="T36" fmla="*/ 59 w 198"/>
                <a:gd name="T37" fmla="*/ 143 h 154"/>
                <a:gd name="T38" fmla="*/ 10 w 198"/>
                <a:gd name="T39" fmla="*/ 94 h 154"/>
                <a:gd name="T40" fmla="*/ 10 w 198"/>
                <a:gd name="T41" fmla="*/ 93 h 154"/>
                <a:gd name="T42" fmla="*/ 23 w 198"/>
                <a:gd name="T43" fmla="*/ 80 h 154"/>
                <a:gd name="T44" fmla="*/ 24 w 198"/>
                <a:gd name="T45" fmla="*/ 80 h 154"/>
                <a:gd name="T46" fmla="*/ 24 w 198"/>
                <a:gd name="T47" fmla="*/ 80 h 154"/>
                <a:gd name="T48" fmla="*/ 60 w 198"/>
                <a:gd name="T49" fmla="*/ 116 h 154"/>
                <a:gd name="T50" fmla="*/ 174 w 198"/>
                <a:gd name="T51" fmla="*/ 12 h 154"/>
                <a:gd name="T52" fmla="*/ 175 w 198"/>
                <a:gd name="T53" fmla="*/ 11 h 154"/>
                <a:gd name="T54" fmla="*/ 176 w 198"/>
                <a:gd name="T55" fmla="*/ 12 h 154"/>
                <a:gd name="T56" fmla="*/ 188 w 198"/>
                <a:gd name="T57" fmla="*/ 24 h 154"/>
                <a:gd name="T58" fmla="*/ 188 w 198"/>
                <a:gd name="T59" fmla="*/ 25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8" h="154">
                  <a:moveTo>
                    <a:pt x="183" y="4"/>
                  </a:moveTo>
                  <a:cubicBezTo>
                    <a:pt x="178" y="0"/>
                    <a:pt x="171" y="0"/>
                    <a:pt x="167" y="4"/>
                  </a:cubicBezTo>
                  <a:cubicBezTo>
                    <a:pt x="60" y="101"/>
                    <a:pt x="60" y="101"/>
                    <a:pt x="60" y="101"/>
                  </a:cubicBezTo>
                  <a:cubicBezTo>
                    <a:pt x="32" y="73"/>
                    <a:pt x="32" y="73"/>
                    <a:pt x="32" y="73"/>
                  </a:cubicBezTo>
                  <a:cubicBezTo>
                    <a:pt x="27" y="68"/>
                    <a:pt x="20" y="68"/>
                    <a:pt x="16" y="73"/>
                  </a:cubicBezTo>
                  <a:cubicBezTo>
                    <a:pt x="3" y="85"/>
                    <a:pt x="3" y="85"/>
                    <a:pt x="3" y="85"/>
                  </a:cubicBezTo>
                  <a:cubicBezTo>
                    <a:pt x="1" y="87"/>
                    <a:pt x="0" y="90"/>
                    <a:pt x="0" y="93"/>
                  </a:cubicBezTo>
                  <a:cubicBezTo>
                    <a:pt x="0" y="96"/>
                    <a:pt x="1" y="99"/>
                    <a:pt x="3" y="101"/>
                  </a:cubicBezTo>
                  <a:cubicBezTo>
                    <a:pt x="52" y="150"/>
                    <a:pt x="52" y="150"/>
                    <a:pt x="52" y="150"/>
                  </a:cubicBezTo>
                  <a:cubicBezTo>
                    <a:pt x="54" y="152"/>
                    <a:pt x="57" y="154"/>
                    <a:pt x="60" y="154"/>
                  </a:cubicBezTo>
                  <a:cubicBezTo>
                    <a:pt x="63" y="154"/>
                    <a:pt x="66" y="152"/>
                    <a:pt x="68" y="150"/>
                  </a:cubicBezTo>
                  <a:cubicBezTo>
                    <a:pt x="195" y="33"/>
                    <a:pt x="195" y="33"/>
                    <a:pt x="195" y="33"/>
                  </a:cubicBezTo>
                  <a:cubicBezTo>
                    <a:pt x="197" y="31"/>
                    <a:pt x="198" y="28"/>
                    <a:pt x="198" y="25"/>
                  </a:cubicBezTo>
                  <a:cubicBezTo>
                    <a:pt x="198" y="22"/>
                    <a:pt x="197" y="19"/>
                    <a:pt x="195" y="17"/>
                  </a:cubicBezTo>
                  <a:lnTo>
                    <a:pt x="183" y="4"/>
                  </a:lnTo>
                  <a:close/>
                  <a:moveTo>
                    <a:pt x="188" y="25"/>
                  </a:moveTo>
                  <a:cubicBezTo>
                    <a:pt x="188" y="25"/>
                    <a:pt x="188" y="25"/>
                    <a:pt x="188" y="25"/>
                  </a:cubicBezTo>
                  <a:cubicBezTo>
                    <a:pt x="61" y="143"/>
                    <a:pt x="61" y="143"/>
                    <a:pt x="61" y="143"/>
                  </a:cubicBezTo>
                  <a:cubicBezTo>
                    <a:pt x="60" y="143"/>
                    <a:pt x="60" y="143"/>
                    <a:pt x="59" y="143"/>
                  </a:cubicBezTo>
                  <a:cubicBezTo>
                    <a:pt x="10" y="94"/>
                    <a:pt x="10" y="94"/>
                    <a:pt x="10" y="94"/>
                  </a:cubicBezTo>
                  <a:cubicBezTo>
                    <a:pt x="10" y="94"/>
                    <a:pt x="10" y="93"/>
                    <a:pt x="10" y="93"/>
                  </a:cubicBezTo>
                  <a:cubicBezTo>
                    <a:pt x="23" y="80"/>
                    <a:pt x="23" y="80"/>
                    <a:pt x="23" y="80"/>
                  </a:cubicBezTo>
                  <a:cubicBezTo>
                    <a:pt x="23" y="80"/>
                    <a:pt x="23" y="80"/>
                    <a:pt x="24" y="80"/>
                  </a:cubicBezTo>
                  <a:cubicBezTo>
                    <a:pt x="24" y="80"/>
                    <a:pt x="24" y="80"/>
                    <a:pt x="24" y="80"/>
                  </a:cubicBezTo>
                  <a:cubicBezTo>
                    <a:pt x="60" y="116"/>
                    <a:pt x="60" y="116"/>
                    <a:pt x="60" y="116"/>
                  </a:cubicBezTo>
                  <a:cubicBezTo>
                    <a:pt x="174" y="12"/>
                    <a:pt x="174" y="12"/>
                    <a:pt x="174" y="12"/>
                  </a:cubicBezTo>
                  <a:cubicBezTo>
                    <a:pt x="174" y="11"/>
                    <a:pt x="174" y="11"/>
                    <a:pt x="175" y="11"/>
                  </a:cubicBezTo>
                  <a:cubicBezTo>
                    <a:pt x="175" y="11"/>
                    <a:pt x="175" y="11"/>
                    <a:pt x="176" y="12"/>
                  </a:cubicBezTo>
                  <a:cubicBezTo>
                    <a:pt x="188" y="24"/>
                    <a:pt x="188" y="24"/>
                    <a:pt x="188" y="24"/>
                  </a:cubicBezTo>
                  <a:cubicBezTo>
                    <a:pt x="188" y="24"/>
                    <a:pt x="188" y="25"/>
                    <a:pt x="188"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 name="Freeform 51007">
              <a:extLst>
                <a:ext uri="{FF2B5EF4-FFF2-40B4-BE49-F238E27FC236}">
                  <a16:creationId xmlns:a16="http://schemas.microsoft.com/office/drawing/2014/main" id="{94E8147A-E45F-4260-9380-CBEDB71F2025}"/>
                </a:ext>
              </a:extLst>
            </p:cNvPr>
            <p:cNvSpPr>
              <a:spLocks/>
            </p:cNvSpPr>
            <p:nvPr/>
          </p:nvSpPr>
          <p:spPr bwMode="auto">
            <a:xfrm>
              <a:off x="9021763" y="3575625"/>
              <a:ext cx="179388" cy="179388"/>
            </a:xfrm>
            <a:custGeom>
              <a:avLst/>
              <a:gdLst>
                <a:gd name="T0" fmla="*/ 90 w 179"/>
                <a:gd name="T1" fmla="*/ 11 h 179"/>
                <a:gd name="T2" fmla="*/ 145 w 179"/>
                <a:gd name="T3" fmla="*/ 33 h 179"/>
                <a:gd name="T4" fmla="*/ 148 w 179"/>
                <a:gd name="T5" fmla="*/ 34 h 179"/>
                <a:gd name="T6" fmla="*/ 152 w 179"/>
                <a:gd name="T7" fmla="*/ 33 h 179"/>
                <a:gd name="T8" fmla="*/ 153 w 179"/>
                <a:gd name="T9" fmla="*/ 29 h 179"/>
                <a:gd name="T10" fmla="*/ 152 w 179"/>
                <a:gd name="T11" fmla="*/ 25 h 179"/>
                <a:gd name="T12" fmla="*/ 90 w 179"/>
                <a:gd name="T13" fmla="*/ 0 h 179"/>
                <a:gd name="T14" fmla="*/ 0 w 179"/>
                <a:gd name="T15" fmla="*/ 90 h 179"/>
                <a:gd name="T16" fmla="*/ 90 w 179"/>
                <a:gd name="T17" fmla="*/ 179 h 179"/>
                <a:gd name="T18" fmla="*/ 179 w 179"/>
                <a:gd name="T19" fmla="*/ 92 h 179"/>
                <a:gd name="T20" fmla="*/ 174 w 179"/>
                <a:gd name="T21" fmla="*/ 87 h 179"/>
                <a:gd name="T22" fmla="*/ 169 w 179"/>
                <a:gd name="T23" fmla="*/ 92 h 179"/>
                <a:gd name="T24" fmla="*/ 90 w 179"/>
                <a:gd name="T25" fmla="*/ 169 h 179"/>
                <a:gd name="T26" fmla="*/ 11 w 179"/>
                <a:gd name="T27" fmla="*/ 90 h 179"/>
                <a:gd name="T28" fmla="*/ 90 w 179"/>
                <a:gd name="T29" fmla="*/ 11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9" h="179">
                  <a:moveTo>
                    <a:pt x="90" y="11"/>
                  </a:moveTo>
                  <a:cubicBezTo>
                    <a:pt x="110" y="11"/>
                    <a:pt x="130" y="19"/>
                    <a:pt x="145" y="33"/>
                  </a:cubicBezTo>
                  <a:cubicBezTo>
                    <a:pt x="146" y="34"/>
                    <a:pt x="147" y="34"/>
                    <a:pt x="148" y="34"/>
                  </a:cubicBezTo>
                  <a:cubicBezTo>
                    <a:pt x="150" y="34"/>
                    <a:pt x="151" y="34"/>
                    <a:pt x="152" y="33"/>
                  </a:cubicBezTo>
                  <a:cubicBezTo>
                    <a:pt x="153" y="32"/>
                    <a:pt x="153" y="30"/>
                    <a:pt x="153" y="29"/>
                  </a:cubicBezTo>
                  <a:cubicBezTo>
                    <a:pt x="153" y="28"/>
                    <a:pt x="153" y="26"/>
                    <a:pt x="152" y="25"/>
                  </a:cubicBezTo>
                  <a:cubicBezTo>
                    <a:pt x="135" y="9"/>
                    <a:pt x="113" y="0"/>
                    <a:pt x="90" y="0"/>
                  </a:cubicBezTo>
                  <a:cubicBezTo>
                    <a:pt x="40" y="0"/>
                    <a:pt x="0" y="41"/>
                    <a:pt x="0" y="90"/>
                  </a:cubicBezTo>
                  <a:cubicBezTo>
                    <a:pt x="0" y="139"/>
                    <a:pt x="40" y="179"/>
                    <a:pt x="90" y="179"/>
                  </a:cubicBezTo>
                  <a:cubicBezTo>
                    <a:pt x="139" y="179"/>
                    <a:pt x="178" y="141"/>
                    <a:pt x="179" y="92"/>
                  </a:cubicBezTo>
                  <a:cubicBezTo>
                    <a:pt x="179" y="90"/>
                    <a:pt x="177" y="87"/>
                    <a:pt x="174" y="87"/>
                  </a:cubicBezTo>
                  <a:cubicBezTo>
                    <a:pt x="171" y="87"/>
                    <a:pt x="169" y="89"/>
                    <a:pt x="169" y="92"/>
                  </a:cubicBezTo>
                  <a:cubicBezTo>
                    <a:pt x="168" y="135"/>
                    <a:pt x="133" y="169"/>
                    <a:pt x="90" y="169"/>
                  </a:cubicBezTo>
                  <a:cubicBezTo>
                    <a:pt x="46" y="169"/>
                    <a:pt x="11" y="133"/>
                    <a:pt x="11" y="90"/>
                  </a:cubicBezTo>
                  <a:cubicBezTo>
                    <a:pt x="11" y="46"/>
                    <a:pt x="46" y="11"/>
                    <a:pt x="9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 name="Freeform 51008">
              <a:extLst>
                <a:ext uri="{FF2B5EF4-FFF2-40B4-BE49-F238E27FC236}">
                  <a16:creationId xmlns:a16="http://schemas.microsoft.com/office/drawing/2014/main" id="{B2624D96-900A-4A0D-A020-19D259F77F6F}"/>
                </a:ext>
              </a:extLst>
            </p:cNvPr>
            <p:cNvSpPr>
              <a:spLocks/>
            </p:cNvSpPr>
            <p:nvPr/>
          </p:nvSpPr>
          <p:spPr bwMode="auto">
            <a:xfrm>
              <a:off x="8991601" y="3545462"/>
              <a:ext cx="239713" cy="239713"/>
            </a:xfrm>
            <a:custGeom>
              <a:avLst/>
              <a:gdLst>
                <a:gd name="T0" fmla="*/ 230 w 239"/>
                <a:gd name="T1" fmla="*/ 90 h 239"/>
                <a:gd name="T2" fmla="*/ 226 w 239"/>
                <a:gd name="T3" fmla="*/ 96 h 239"/>
                <a:gd name="T4" fmla="*/ 229 w 239"/>
                <a:gd name="T5" fmla="*/ 120 h 239"/>
                <a:gd name="T6" fmla="*/ 120 w 239"/>
                <a:gd name="T7" fmla="*/ 229 h 239"/>
                <a:gd name="T8" fmla="*/ 11 w 239"/>
                <a:gd name="T9" fmla="*/ 120 h 239"/>
                <a:gd name="T10" fmla="*/ 120 w 239"/>
                <a:gd name="T11" fmla="*/ 11 h 239"/>
                <a:gd name="T12" fmla="*/ 196 w 239"/>
                <a:gd name="T13" fmla="*/ 42 h 239"/>
                <a:gd name="T14" fmla="*/ 203 w 239"/>
                <a:gd name="T15" fmla="*/ 42 h 239"/>
                <a:gd name="T16" fmla="*/ 203 w 239"/>
                <a:gd name="T17" fmla="*/ 34 h 239"/>
                <a:gd name="T18" fmla="*/ 120 w 239"/>
                <a:gd name="T19" fmla="*/ 0 h 239"/>
                <a:gd name="T20" fmla="*/ 0 w 239"/>
                <a:gd name="T21" fmla="*/ 120 h 239"/>
                <a:gd name="T22" fmla="*/ 120 w 239"/>
                <a:gd name="T23" fmla="*/ 239 h 239"/>
                <a:gd name="T24" fmla="*/ 239 w 239"/>
                <a:gd name="T25" fmla="*/ 120 h 239"/>
                <a:gd name="T26" fmla="*/ 236 w 239"/>
                <a:gd name="T27" fmla="*/ 94 h 239"/>
                <a:gd name="T28" fmla="*/ 230 w 239"/>
                <a:gd name="T29" fmla="*/ 9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9" h="239">
                  <a:moveTo>
                    <a:pt x="230" y="90"/>
                  </a:moveTo>
                  <a:cubicBezTo>
                    <a:pt x="228" y="91"/>
                    <a:pt x="226" y="93"/>
                    <a:pt x="226" y="96"/>
                  </a:cubicBezTo>
                  <a:cubicBezTo>
                    <a:pt x="228" y="104"/>
                    <a:pt x="229" y="112"/>
                    <a:pt x="229" y="120"/>
                  </a:cubicBezTo>
                  <a:cubicBezTo>
                    <a:pt x="229" y="180"/>
                    <a:pt x="180" y="229"/>
                    <a:pt x="120" y="229"/>
                  </a:cubicBezTo>
                  <a:cubicBezTo>
                    <a:pt x="60" y="229"/>
                    <a:pt x="11" y="180"/>
                    <a:pt x="11" y="120"/>
                  </a:cubicBezTo>
                  <a:cubicBezTo>
                    <a:pt x="11" y="60"/>
                    <a:pt x="60" y="11"/>
                    <a:pt x="120" y="11"/>
                  </a:cubicBezTo>
                  <a:cubicBezTo>
                    <a:pt x="148" y="11"/>
                    <a:pt x="175" y="22"/>
                    <a:pt x="196" y="42"/>
                  </a:cubicBezTo>
                  <a:cubicBezTo>
                    <a:pt x="198" y="44"/>
                    <a:pt x="201" y="44"/>
                    <a:pt x="203" y="42"/>
                  </a:cubicBezTo>
                  <a:cubicBezTo>
                    <a:pt x="205" y="39"/>
                    <a:pt x="205" y="36"/>
                    <a:pt x="203" y="34"/>
                  </a:cubicBezTo>
                  <a:cubicBezTo>
                    <a:pt x="181" y="12"/>
                    <a:pt x="151" y="0"/>
                    <a:pt x="120" y="0"/>
                  </a:cubicBezTo>
                  <a:cubicBezTo>
                    <a:pt x="54" y="0"/>
                    <a:pt x="0" y="54"/>
                    <a:pt x="0" y="120"/>
                  </a:cubicBezTo>
                  <a:cubicBezTo>
                    <a:pt x="0" y="186"/>
                    <a:pt x="54" y="239"/>
                    <a:pt x="120" y="239"/>
                  </a:cubicBezTo>
                  <a:cubicBezTo>
                    <a:pt x="186" y="239"/>
                    <a:pt x="239" y="186"/>
                    <a:pt x="239" y="120"/>
                  </a:cubicBezTo>
                  <a:cubicBezTo>
                    <a:pt x="239" y="111"/>
                    <a:pt x="238" y="102"/>
                    <a:pt x="236" y="94"/>
                  </a:cubicBezTo>
                  <a:cubicBezTo>
                    <a:pt x="236" y="91"/>
                    <a:pt x="233" y="89"/>
                    <a:pt x="230" y="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Tree>
    <p:extLst>
      <p:ext uri="{BB962C8B-B14F-4D97-AF65-F5344CB8AC3E}">
        <p14:creationId xmlns:p14="http://schemas.microsoft.com/office/powerpoint/2010/main" val="3595678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813C5D1-A695-4AF7-9818-9E590F762945}"/>
              </a:ext>
            </a:extLst>
          </p:cNvPr>
          <p:cNvSpPr>
            <a:spLocks noGrp="1"/>
          </p:cNvSpPr>
          <p:nvPr>
            <p:ph type="title"/>
          </p:nvPr>
        </p:nvSpPr>
        <p:spPr/>
        <p:txBody>
          <a:bodyPr/>
          <a:lstStyle/>
          <a:p>
            <a:r>
              <a:rPr lang="en-US" dirty="0"/>
              <a:t>Questions/Answers </a:t>
            </a:r>
            <a:r>
              <a:rPr lang="en-US" sz="1200" dirty="0"/>
              <a:t>(questions not replied during the call will be  in written way) </a:t>
            </a:r>
          </a:p>
        </p:txBody>
      </p:sp>
    </p:spTree>
    <p:extLst>
      <p:ext uri="{BB962C8B-B14F-4D97-AF65-F5344CB8AC3E}">
        <p14:creationId xmlns:p14="http://schemas.microsoft.com/office/powerpoint/2010/main" val="4145288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16C7D5-73AF-47EE-A06E-ACC0E443AF85}"/>
              </a:ext>
            </a:extLst>
          </p:cNvPr>
          <p:cNvSpPr>
            <a:spLocks noGrp="1"/>
          </p:cNvSpPr>
          <p:nvPr>
            <p:ph type="title"/>
          </p:nvPr>
        </p:nvSpPr>
        <p:spPr/>
        <p:txBody>
          <a:bodyPr/>
          <a:lstStyle/>
          <a:p>
            <a:r>
              <a:rPr lang="en-US" dirty="0"/>
              <a:t>6. Next steps on methodologies and conclusions</a:t>
            </a:r>
          </a:p>
        </p:txBody>
      </p:sp>
    </p:spTree>
    <p:extLst>
      <p:ext uri="{BB962C8B-B14F-4D97-AF65-F5344CB8AC3E}">
        <p14:creationId xmlns:p14="http://schemas.microsoft.com/office/powerpoint/2010/main" val="3652609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16C7D5-73AF-47EE-A06E-ACC0E443AF85}"/>
              </a:ext>
            </a:extLst>
          </p:cNvPr>
          <p:cNvSpPr>
            <a:spLocks noGrp="1"/>
          </p:cNvSpPr>
          <p:nvPr>
            <p:ph type="title"/>
          </p:nvPr>
        </p:nvSpPr>
        <p:spPr/>
        <p:txBody>
          <a:bodyPr/>
          <a:lstStyle/>
          <a:p>
            <a:r>
              <a:rPr lang="en-US" dirty="0"/>
              <a:t>1. Welcome and introduction</a:t>
            </a:r>
          </a:p>
        </p:txBody>
      </p:sp>
    </p:spTree>
    <p:extLst>
      <p:ext uri="{BB962C8B-B14F-4D97-AF65-F5344CB8AC3E}">
        <p14:creationId xmlns:p14="http://schemas.microsoft.com/office/powerpoint/2010/main" val="3639665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2FCC1A45-2C29-4C96-BFD2-D0492E52C1CF}"/>
              </a:ext>
            </a:extLst>
          </p:cNvPr>
          <p:cNvSpPr>
            <a:spLocks noGrp="1"/>
          </p:cNvSpPr>
          <p:nvPr>
            <p:ph type="body" sz="quarter" idx="11"/>
          </p:nvPr>
        </p:nvSpPr>
        <p:spPr>
          <a:xfrm>
            <a:off x="414337" y="456139"/>
            <a:ext cx="11160125" cy="708025"/>
          </a:xfrm>
        </p:spPr>
        <p:txBody>
          <a:bodyPr>
            <a:normAutofit/>
          </a:bodyPr>
          <a:lstStyle/>
          <a:p>
            <a:r>
              <a:rPr lang="en-US" dirty="0"/>
              <a:t>Next steps and conclusions</a:t>
            </a:r>
            <a:endParaRPr lang="en-BE" dirty="0"/>
          </a:p>
        </p:txBody>
      </p:sp>
      <p:sp>
        <p:nvSpPr>
          <p:cNvPr id="3" name="Tekstvak 2">
            <a:extLst>
              <a:ext uri="{FF2B5EF4-FFF2-40B4-BE49-F238E27FC236}">
                <a16:creationId xmlns:a16="http://schemas.microsoft.com/office/drawing/2014/main" id="{573425D2-EEDE-4ABF-A023-DB5079B49265}"/>
              </a:ext>
            </a:extLst>
          </p:cNvPr>
          <p:cNvSpPr txBox="1"/>
          <p:nvPr/>
        </p:nvSpPr>
        <p:spPr>
          <a:xfrm>
            <a:off x="213592" y="2650014"/>
            <a:ext cx="10885031" cy="2585323"/>
          </a:xfrm>
          <a:prstGeom prst="rect">
            <a:avLst/>
          </a:prstGeom>
          <a:noFill/>
        </p:spPr>
        <p:txBody>
          <a:bodyPr wrap="none" rtlCol="0">
            <a:spAutoFit/>
          </a:bodyPr>
          <a:lstStyle/>
          <a:p>
            <a:pPr marL="285750" indent="-285750">
              <a:buFont typeface="Arial" panose="020B0604020202020204" pitchFamily="34" charset="0"/>
              <a:buChar char="•"/>
            </a:pPr>
            <a:endParaRPr lang="en-US" dirty="0">
              <a:solidFill>
                <a:schemeClr val="accent6">
                  <a:lumMod val="75000"/>
                </a:schemeClr>
              </a:solidFill>
            </a:endParaRPr>
          </a:p>
          <a:p>
            <a:pPr marL="285750" indent="-285750">
              <a:buFont typeface="Arial" panose="020B0604020202020204" pitchFamily="34" charset="0"/>
              <a:buChar char="•"/>
            </a:pPr>
            <a:r>
              <a:rPr lang="en-US" dirty="0">
                <a:solidFill>
                  <a:schemeClr val="accent6">
                    <a:lumMod val="75000"/>
                  </a:schemeClr>
                </a:solidFill>
              </a:rPr>
              <a:t>Final review of both methodologies by ENTSO-E Committees</a:t>
            </a:r>
          </a:p>
          <a:p>
            <a:pPr marL="285750" indent="-285750">
              <a:buFont typeface="Arial" panose="020B0604020202020204" pitchFamily="34" charset="0"/>
              <a:buChar char="•"/>
            </a:pPr>
            <a:r>
              <a:rPr lang="en-US" dirty="0">
                <a:solidFill>
                  <a:schemeClr val="accent6">
                    <a:lumMod val="75000"/>
                  </a:schemeClr>
                </a:solidFill>
              </a:rPr>
              <a:t>ENTSO-E approval of both methodologies</a:t>
            </a:r>
          </a:p>
          <a:p>
            <a:endParaRPr lang="en-US" b="1" dirty="0"/>
          </a:p>
          <a:p>
            <a:pPr marL="285750" indent="-285750">
              <a:buFont typeface="Arial" panose="020B0604020202020204" pitchFamily="34" charset="0"/>
              <a:buChar char="•"/>
            </a:pPr>
            <a:endParaRPr lang="en-US" b="1" dirty="0">
              <a:solidFill>
                <a:schemeClr val="accent6">
                  <a:lumMod val="75000"/>
                </a:schemeClr>
              </a:solidFill>
            </a:endParaRPr>
          </a:p>
          <a:p>
            <a:pPr marL="285750" indent="-285750">
              <a:buFont typeface="Arial" panose="020B0604020202020204" pitchFamily="34" charset="0"/>
              <a:buChar char="•"/>
            </a:pPr>
            <a:endParaRPr lang="en-US" b="1" dirty="0">
              <a:solidFill>
                <a:schemeClr val="accent6">
                  <a:lumMod val="75000"/>
                </a:schemeClr>
              </a:solidFill>
            </a:endParaRPr>
          </a:p>
          <a:p>
            <a:pPr marL="285750" indent="-285750">
              <a:buFont typeface="Arial" panose="020B0604020202020204" pitchFamily="34" charset="0"/>
              <a:buChar char="•"/>
            </a:pPr>
            <a:r>
              <a:rPr lang="en-US" dirty="0">
                <a:solidFill>
                  <a:schemeClr val="accent6">
                    <a:lumMod val="75000"/>
                  </a:schemeClr>
                </a:solidFill>
              </a:rPr>
              <a:t>Submission of both methodologies to ACER by early May</a:t>
            </a:r>
          </a:p>
          <a:p>
            <a:pPr marL="285750" indent="-285750">
              <a:buFont typeface="Arial" panose="020B0604020202020204" pitchFamily="34" charset="0"/>
              <a:buChar char="•"/>
            </a:pPr>
            <a:r>
              <a:rPr lang="en-US" dirty="0">
                <a:solidFill>
                  <a:schemeClr val="accent6">
                    <a:lumMod val="75000"/>
                  </a:schemeClr>
                </a:solidFill>
              </a:rPr>
              <a:t>Publication of stakeholder’s comments and ENTSO-E feedback on ENTSO-E website by early May</a:t>
            </a:r>
          </a:p>
          <a:p>
            <a:pPr marL="285750" indent="-285750">
              <a:buFont typeface="Arial" panose="020B0604020202020204" pitchFamily="34" charset="0"/>
              <a:buChar char="•"/>
            </a:pPr>
            <a:r>
              <a:rPr lang="en-US" dirty="0">
                <a:solidFill>
                  <a:schemeClr val="accent6">
                    <a:lumMod val="75000"/>
                  </a:schemeClr>
                </a:solidFill>
              </a:rPr>
              <a:t>Sharing of Implementation Road Map with ACER and publication on ENTSO-E website by summer 2020</a:t>
            </a:r>
            <a:endParaRPr lang="en-BE" dirty="0">
              <a:solidFill>
                <a:schemeClr val="accent6">
                  <a:lumMod val="75000"/>
                </a:schemeClr>
              </a:solidFill>
            </a:endParaRPr>
          </a:p>
        </p:txBody>
      </p:sp>
      <p:sp>
        <p:nvSpPr>
          <p:cNvPr id="4" name="Rechthoek 10">
            <a:extLst>
              <a:ext uri="{FF2B5EF4-FFF2-40B4-BE49-F238E27FC236}">
                <a16:creationId xmlns:a16="http://schemas.microsoft.com/office/drawing/2014/main" id="{5F8EC04B-C003-4563-AA68-7C1341EE56DB}"/>
              </a:ext>
            </a:extLst>
          </p:cNvPr>
          <p:cNvSpPr/>
          <p:nvPr/>
        </p:nvSpPr>
        <p:spPr>
          <a:xfrm>
            <a:off x="436108" y="2029633"/>
            <a:ext cx="5220000"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Ongoing</a:t>
            </a:r>
            <a:endParaRPr lang="en-BE" b="1" dirty="0">
              <a:solidFill>
                <a:schemeClr val="bg1"/>
              </a:solidFill>
            </a:endParaRPr>
          </a:p>
        </p:txBody>
      </p:sp>
      <p:sp>
        <p:nvSpPr>
          <p:cNvPr id="5" name="Rechthoek 10">
            <a:extLst>
              <a:ext uri="{FF2B5EF4-FFF2-40B4-BE49-F238E27FC236}">
                <a16:creationId xmlns:a16="http://schemas.microsoft.com/office/drawing/2014/main" id="{A06030BE-E5E2-4E7E-B96C-7F597E30CD66}"/>
              </a:ext>
            </a:extLst>
          </p:cNvPr>
          <p:cNvSpPr/>
          <p:nvPr/>
        </p:nvSpPr>
        <p:spPr>
          <a:xfrm>
            <a:off x="414337" y="3758009"/>
            <a:ext cx="5220000"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Next Steps</a:t>
            </a:r>
            <a:endParaRPr lang="en-BE" b="1" dirty="0">
              <a:solidFill>
                <a:schemeClr val="bg1"/>
              </a:solidFill>
            </a:endParaRPr>
          </a:p>
        </p:txBody>
      </p:sp>
      <p:pic>
        <p:nvPicPr>
          <p:cNvPr id="6" name="Picture 5">
            <a:extLst>
              <a:ext uri="{FF2B5EF4-FFF2-40B4-BE49-F238E27FC236}">
                <a16:creationId xmlns:a16="http://schemas.microsoft.com/office/drawing/2014/main" id="{8BD5517D-31B6-482B-BF04-3579D46EF778}"/>
              </a:ext>
            </a:extLst>
          </p:cNvPr>
          <p:cNvPicPr>
            <a:picLocks noChangeAspect="1"/>
          </p:cNvPicPr>
          <p:nvPr/>
        </p:nvPicPr>
        <p:blipFill>
          <a:blip r:embed="rId2"/>
          <a:stretch>
            <a:fillRect/>
          </a:stretch>
        </p:blipFill>
        <p:spPr>
          <a:xfrm>
            <a:off x="7104112" y="1364139"/>
            <a:ext cx="4276725" cy="1285875"/>
          </a:xfrm>
          <a:prstGeom prst="rect">
            <a:avLst/>
          </a:prstGeom>
        </p:spPr>
      </p:pic>
    </p:spTree>
    <p:extLst>
      <p:ext uri="{BB962C8B-B14F-4D97-AF65-F5344CB8AC3E}">
        <p14:creationId xmlns:p14="http://schemas.microsoft.com/office/powerpoint/2010/main" val="20628347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35629E-2E63-42E9-A0E1-B6062372764F}"/>
              </a:ext>
            </a:extLst>
          </p:cNvPr>
          <p:cNvSpPr>
            <a:spLocks noGrp="1"/>
          </p:cNvSpPr>
          <p:nvPr>
            <p:ph type="title"/>
          </p:nvPr>
        </p:nvSpPr>
        <p:spPr/>
        <p:txBody>
          <a:bodyPr/>
          <a:lstStyle/>
          <a:p>
            <a:r>
              <a:rPr lang="en-US" dirty="0"/>
              <a:t>Thank you for your attention!</a:t>
            </a:r>
          </a:p>
        </p:txBody>
      </p:sp>
      <p:sp>
        <p:nvSpPr>
          <p:cNvPr id="4" name="Text Placeholder 3">
            <a:extLst>
              <a:ext uri="{FF2B5EF4-FFF2-40B4-BE49-F238E27FC236}">
                <a16:creationId xmlns:a16="http://schemas.microsoft.com/office/drawing/2014/main" id="{138136F0-E78B-4A99-AF60-E37BA6C1027E}"/>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29455035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163C05E-5DA7-48F0-8651-DCF66620645A}"/>
              </a:ext>
            </a:extLst>
          </p:cNvPr>
          <p:cNvSpPr>
            <a:spLocks noGrp="1"/>
          </p:cNvSpPr>
          <p:nvPr>
            <p:ph type="body" sz="quarter" idx="11"/>
          </p:nvPr>
        </p:nvSpPr>
        <p:spPr/>
        <p:txBody>
          <a:bodyPr>
            <a:normAutofit fontScale="92500"/>
          </a:bodyPr>
          <a:lstStyle/>
          <a:p>
            <a:r>
              <a:rPr lang="en-US" dirty="0"/>
              <a:t>High-level resource adequacy </a:t>
            </a:r>
            <a:r>
              <a:rPr lang="en-US" dirty="0" err="1"/>
              <a:t>programme</a:t>
            </a:r>
            <a:r>
              <a:rPr lang="en-US" dirty="0"/>
              <a:t> plan</a:t>
            </a:r>
          </a:p>
        </p:txBody>
      </p:sp>
      <p:graphicFrame>
        <p:nvGraphicFramePr>
          <p:cNvPr id="3" name="Tabel 16">
            <a:extLst>
              <a:ext uri="{FF2B5EF4-FFF2-40B4-BE49-F238E27FC236}">
                <a16:creationId xmlns:a16="http://schemas.microsoft.com/office/drawing/2014/main" id="{76A8A08A-721E-4C4D-B517-BC032924285D}"/>
              </a:ext>
            </a:extLst>
          </p:cNvPr>
          <p:cNvGraphicFramePr>
            <a:graphicFrameLocks noGrp="1"/>
          </p:cNvGraphicFramePr>
          <p:nvPr/>
        </p:nvGraphicFramePr>
        <p:xfrm>
          <a:off x="1385701" y="1897973"/>
          <a:ext cx="10309035" cy="4424550"/>
        </p:xfrm>
        <a:graphic>
          <a:graphicData uri="http://schemas.openxmlformats.org/drawingml/2006/table">
            <a:tbl>
              <a:tblPr bandRow="1">
                <a:tableStyleId>{5C22544A-7EE6-4342-B048-85BDC9FD1C3A}</a:tableStyleId>
              </a:tblPr>
              <a:tblGrid>
                <a:gridCol w="2061807">
                  <a:extLst>
                    <a:ext uri="{9D8B030D-6E8A-4147-A177-3AD203B41FA5}">
                      <a16:colId xmlns:a16="http://schemas.microsoft.com/office/drawing/2014/main" val="1650819519"/>
                    </a:ext>
                  </a:extLst>
                </a:gridCol>
                <a:gridCol w="2061807">
                  <a:extLst>
                    <a:ext uri="{9D8B030D-6E8A-4147-A177-3AD203B41FA5}">
                      <a16:colId xmlns:a16="http://schemas.microsoft.com/office/drawing/2014/main" val="759461210"/>
                    </a:ext>
                  </a:extLst>
                </a:gridCol>
                <a:gridCol w="2061807">
                  <a:extLst>
                    <a:ext uri="{9D8B030D-6E8A-4147-A177-3AD203B41FA5}">
                      <a16:colId xmlns:a16="http://schemas.microsoft.com/office/drawing/2014/main" val="1178399217"/>
                    </a:ext>
                  </a:extLst>
                </a:gridCol>
                <a:gridCol w="2061807">
                  <a:extLst>
                    <a:ext uri="{9D8B030D-6E8A-4147-A177-3AD203B41FA5}">
                      <a16:colId xmlns:a16="http://schemas.microsoft.com/office/drawing/2014/main" val="3442271210"/>
                    </a:ext>
                  </a:extLst>
                </a:gridCol>
                <a:gridCol w="2061807">
                  <a:extLst>
                    <a:ext uri="{9D8B030D-6E8A-4147-A177-3AD203B41FA5}">
                      <a16:colId xmlns:a16="http://schemas.microsoft.com/office/drawing/2014/main" val="1794359726"/>
                    </a:ext>
                  </a:extLst>
                </a:gridCol>
              </a:tblGrid>
              <a:tr h="428550">
                <a:tc>
                  <a:txBody>
                    <a:bodyPr/>
                    <a:lstStyle/>
                    <a:p>
                      <a:pPr algn="ctr"/>
                      <a:r>
                        <a:rPr lang="en-US" b="1" dirty="0">
                          <a:solidFill>
                            <a:schemeClr val="bg1"/>
                          </a:solidFill>
                        </a:rPr>
                        <a:t>2019</a:t>
                      </a:r>
                      <a:endParaRPr lang="en-BE"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solidFill>
                  </a:tcPr>
                </a:tc>
                <a:tc>
                  <a:txBody>
                    <a:bodyPr/>
                    <a:lstStyle/>
                    <a:p>
                      <a:pPr algn="ctr"/>
                      <a:r>
                        <a:rPr lang="en-US" b="1" dirty="0">
                          <a:solidFill>
                            <a:schemeClr val="bg1"/>
                          </a:solidFill>
                        </a:rPr>
                        <a:t>2020</a:t>
                      </a:r>
                      <a:endParaRPr lang="en-BE"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solidFill>
                  </a:tcPr>
                </a:tc>
                <a:tc>
                  <a:txBody>
                    <a:bodyPr/>
                    <a:lstStyle/>
                    <a:p>
                      <a:pPr algn="ctr"/>
                      <a:r>
                        <a:rPr lang="en-US" b="1" dirty="0">
                          <a:solidFill>
                            <a:schemeClr val="bg1"/>
                          </a:solidFill>
                        </a:rPr>
                        <a:t>2021</a:t>
                      </a:r>
                      <a:endParaRPr lang="en-BE"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solidFill>
                  </a:tcPr>
                </a:tc>
                <a:tc>
                  <a:txBody>
                    <a:bodyPr/>
                    <a:lstStyle/>
                    <a:p>
                      <a:pPr algn="ctr"/>
                      <a:r>
                        <a:rPr lang="en-US" b="1" dirty="0">
                          <a:solidFill>
                            <a:schemeClr val="bg1"/>
                          </a:solidFill>
                        </a:rPr>
                        <a:t>2022</a:t>
                      </a:r>
                      <a:endParaRPr lang="en-BE"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solidFill>
                  </a:tcPr>
                </a:tc>
                <a:tc>
                  <a:txBody>
                    <a:bodyPr/>
                    <a:lstStyle/>
                    <a:p>
                      <a:pPr algn="ctr"/>
                      <a:r>
                        <a:rPr lang="en-US" b="1" dirty="0">
                          <a:solidFill>
                            <a:schemeClr val="bg1"/>
                          </a:solidFill>
                        </a:rPr>
                        <a:t>2023</a:t>
                      </a:r>
                      <a:endParaRPr lang="en-BE"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solidFill>
                  </a:tcPr>
                </a:tc>
                <a:extLst>
                  <a:ext uri="{0D108BD9-81ED-4DB2-BD59-A6C34878D82A}">
                    <a16:rowId xmlns:a16="http://schemas.microsoft.com/office/drawing/2014/main" val="3531037438"/>
                  </a:ext>
                </a:extLst>
              </a:tr>
              <a:tr h="540000">
                <a:tc>
                  <a:txBody>
                    <a:bodyPr/>
                    <a:lstStyle/>
                    <a:p>
                      <a:endParaRPr lang="en-BE"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endParaRPr lang="en-BE"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endParaRPr lang="en-BE"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endParaRPr lang="en-BE"/>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endParaRPr lang="en-BE"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extLst>
                  <a:ext uri="{0D108BD9-81ED-4DB2-BD59-A6C34878D82A}">
                    <a16:rowId xmlns:a16="http://schemas.microsoft.com/office/drawing/2014/main" val="2147716156"/>
                  </a:ext>
                </a:extLst>
              </a:tr>
              <a:tr h="1728000">
                <a:tc>
                  <a:txBody>
                    <a:bodyPr/>
                    <a:lstStyle/>
                    <a:p>
                      <a:endParaRPr lang="en-BE"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endParaRPr lang="en-BE"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endParaRPr lang="en-BE"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endParaRPr lang="en-BE"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endParaRPr lang="en-BE"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extLst>
                  <a:ext uri="{0D108BD9-81ED-4DB2-BD59-A6C34878D82A}">
                    <a16:rowId xmlns:a16="http://schemas.microsoft.com/office/drawing/2014/main" val="2046222499"/>
                  </a:ext>
                </a:extLst>
              </a:tr>
              <a:tr h="1728000">
                <a:tc>
                  <a:txBody>
                    <a:bodyPr/>
                    <a:lstStyle/>
                    <a:p>
                      <a:endParaRPr lang="en-BE"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endParaRPr lang="en-BE"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endParaRPr lang="en-BE"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endParaRPr lang="en-BE"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endParaRPr lang="en-BE"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extLst>
                  <a:ext uri="{0D108BD9-81ED-4DB2-BD59-A6C34878D82A}">
                    <a16:rowId xmlns:a16="http://schemas.microsoft.com/office/drawing/2014/main" val="1580619999"/>
                  </a:ext>
                </a:extLst>
              </a:tr>
            </a:tbl>
          </a:graphicData>
        </a:graphic>
      </p:graphicFrame>
      <p:sp>
        <p:nvSpPr>
          <p:cNvPr id="4" name="Arrow: Chevron 81">
            <a:extLst>
              <a:ext uri="{FF2B5EF4-FFF2-40B4-BE49-F238E27FC236}">
                <a16:creationId xmlns:a16="http://schemas.microsoft.com/office/drawing/2014/main" id="{BA2590FD-94DB-491A-8645-F31C01B209C8}"/>
              </a:ext>
            </a:extLst>
          </p:cNvPr>
          <p:cNvSpPr/>
          <p:nvPr/>
        </p:nvSpPr>
        <p:spPr>
          <a:xfrm>
            <a:off x="1338296" y="1164165"/>
            <a:ext cx="4284000" cy="5364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Arial"/>
                <a:ea typeface="+mn-ea"/>
                <a:cs typeface="+mn-cs"/>
              </a:rPr>
              <a:t>Methodology drafting</a:t>
            </a:r>
          </a:p>
        </p:txBody>
      </p:sp>
      <p:sp>
        <p:nvSpPr>
          <p:cNvPr id="5" name="Arrow: Chevron 84">
            <a:extLst>
              <a:ext uri="{FF2B5EF4-FFF2-40B4-BE49-F238E27FC236}">
                <a16:creationId xmlns:a16="http://schemas.microsoft.com/office/drawing/2014/main" id="{ABB27C26-F68E-4EB0-A435-47BED3A088B9}"/>
              </a:ext>
            </a:extLst>
          </p:cNvPr>
          <p:cNvSpPr/>
          <p:nvPr/>
        </p:nvSpPr>
        <p:spPr>
          <a:xfrm>
            <a:off x="5427178" y="1164165"/>
            <a:ext cx="6248825" cy="5364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Arial"/>
                <a:ea typeface="+mn-ea"/>
                <a:cs typeface="+mn-cs"/>
              </a:rPr>
              <a:t>Stepwise implementation</a:t>
            </a:r>
          </a:p>
        </p:txBody>
      </p:sp>
      <p:sp>
        <p:nvSpPr>
          <p:cNvPr id="6" name="ZoneTexte 24">
            <a:extLst>
              <a:ext uri="{FF2B5EF4-FFF2-40B4-BE49-F238E27FC236}">
                <a16:creationId xmlns:a16="http://schemas.microsoft.com/office/drawing/2014/main" id="{4D1C6387-C354-4DEE-AC87-BBD58D5838CC}"/>
              </a:ext>
            </a:extLst>
          </p:cNvPr>
          <p:cNvSpPr txBox="1"/>
          <p:nvPr/>
        </p:nvSpPr>
        <p:spPr>
          <a:xfrm rot="16200000">
            <a:off x="-98202" y="2951723"/>
            <a:ext cx="1980000" cy="738664"/>
          </a:xfrm>
          <a:prstGeom prst="rect">
            <a:avLst/>
          </a:prstGeom>
          <a:noFill/>
          <a:ln w="12700">
            <a:noFill/>
          </a:ln>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3F3F3F"/>
                </a:solidFill>
                <a:effectLst/>
                <a:uLnTx/>
                <a:uFillTx/>
                <a:latin typeface="Arial"/>
                <a:ea typeface="+mn-ea"/>
                <a:cs typeface="+mn-cs"/>
              </a:rPr>
              <a:t>Resource adequacy methodologies</a:t>
            </a:r>
            <a:endParaRPr kumimoji="0" lang="en-GB" sz="3200" b="1" i="0" u="none" strike="noStrike" kern="1200" cap="none" spc="0" normalizeH="0" baseline="0" noProof="0" dirty="0">
              <a:ln>
                <a:noFill/>
              </a:ln>
              <a:solidFill>
                <a:srgbClr val="3F3F3F"/>
              </a:solidFill>
              <a:effectLst/>
              <a:uLnTx/>
              <a:uFillTx/>
              <a:latin typeface="Arial"/>
              <a:ea typeface="+mn-ea"/>
              <a:cs typeface="+mn-cs"/>
            </a:endParaRPr>
          </a:p>
        </p:txBody>
      </p:sp>
      <p:sp>
        <p:nvSpPr>
          <p:cNvPr id="7" name="ZoneTexte 24">
            <a:extLst>
              <a:ext uri="{FF2B5EF4-FFF2-40B4-BE49-F238E27FC236}">
                <a16:creationId xmlns:a16="http://schemas.microsoft.com/office/drawing/2014/main" id="{49853AE8-ADB5-43C4-B5E4-A13F3ADB008B}"/>
              </a:ext>
            </a:extLst>
          </p:cNvPr>
          <p:cNvSpPr txBox="1"/>
          <p:nvPr/>
        </p:nvSpPr>
        <p:spPr>
          <a:xfrm rot="16200000">
            <a:off x="-98203" y="4941643"/>
            <a:ext cx="1980000" cy="738664"/>
          </a:xfrm>
          <a:prstGeom prst="rect">
            <a:avLst/>
          </a:prstGeom>
          <a:noFill/>
          <a:ln w="12700">
            <a:noFill/>
          </a:ln>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3F3F3F"/>
                </a:solidFill>
                <a:effectLst/>
                <a:uLnTx/>
                <a:uFillTx/>
                <a:latin typeface="Arial"/>
                <a:ea typeface="+mn-ea"/>
                <a:cs typeface="+mn-cs"/>
              </a:rPr>
              <a:t>Capacity mechanism methodologies</a:t>
            </a:r>
            <a:endParaRPr kumimoji="0" lang="en-GB" sz="3200" b="1" i="0" u="none" strike="noStrike" kern="1200" cap="none" spc="0" normalizeH="0" baseline="0" noProof="0" dirty="0">
              <a:ln>
                <a:noFill/>
              </a:ln>
              <a:solidFill>
                <a:srgbClr val="3F3F3F"/>
              </a:solidFill>
              <a:effectLst/>
              <a:uLnTx/>
              <a:uFillTx/>
              <a:latin typeface="Arial"/>
              <a:ea typeface="+mn-ea"/>
              <a:cs typeface="+mn-cs"/>
            </a:endParaRPr>
          </a:p>
        </p:txBody>
      </p:sp>
      <p:sp>
        <p:nvSpPr>
          <p:cNvPr id="8" name="Arrow: Pentagon 29">
            <a:extLst>
              <a:ext uri="{FF2B5EF4-FFF2-40B4-BE49-F238E27FC236}">
                <a16:creationId xmlns:a16="http://schemas.microsoft.com/office/drawing/2014/main" id="{99B8512F-4A49-43F7-A49C-FD5874656908}"/>
              </a:ext>
            </a:extLst>
          </p:cNvPr>
          <p:cNvSpPr/>
          <p:nvPr/>
        </p:nvSpPr>
        <p:spPr>
          <a:xfrm>
            <a:off x="1366969" y="2406925"/>
            <a:ext cx="2052000" cy="307207"/>
          </a:xfrm>
          <a:prstGeom prst="homePlate">
            <a:avLst/>
          </a:prstGeom>
          <a:solidFill>
            <a:schemeClr val="accent4"/>
          </a:solidFill>
          <a:ln>
            <a:noFill/>
          </a:ln>
        </p:spPr>
        <p:style>
          <a:lnRef idx="2">
            <a:schemeClr val="accent2">
              <a:shade val="50000"/>
            </a:schemeClr>
          </a:lnRef>
          <a:fillRef idx="1">
            <a:schemeClr val="accent2"/>
          </a:fillRef>
          <a:effectRef idx="0">
            <a:schemeClr val="accent2"/>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FFFFFF"/>
                </a:solidFill>
                <a:effectLst/>
                <a:uLnTx/>
                <a:uFillTx/>
                <a:latin typeface="Arial"/>
                <a:ea typeface="+mn-ea"/>
                <a:cs typeface="+mn-cs"/>
              </a:rPr>
              <a:t>MAF 2019</a:t>
            </a:r>
            <a:endParaRPr kumimoji="0" lang="en-US" sz="1200" b="1" i="0" u="none" strike="noStrike" kern="1200" cap="none" spc="0" normalizeH="0" baseline="0" noProof="0" dirty="0">
              <a:ln>
                <a:noFill/>
              </a:ln>
              <a:solidFill>
                <a:srgbClr val="FFFFFF"/>
              </a:solidFill>
              <a:effectLst/>
              <a:uLnTx/>
              <a:uFillTx/>
              <a:latin typeface="Arial"/>
              <a:ea typeface="+mn-ea"/>
              <a:cs typeface="+mn-cs"/>
            </a:endParaRPr>
          </a:p>
        </p:txBody>
      </p:sp>
      <p:sp>
        <p:nvSpPr>
          <p:cNvPr id="9" name="Arrow: Pentagon 32">
            <a:extLst>
              <a:ext uri="{FF2B5EF4-FFF2-40B4-BE49-F238E27FC236}">
                <a16:creationId xmlns:a16="http://schemas.microsoft.com/office/drawing/2014/main" id="{7F9BF188-2A8E-44B9-8BB6-4E5863F01C0D}"/>
              </a:ext>
            </a:extLst>
          </p:cNvPr>
          <p:cNvSpPr/>
          <p:nvPr/>
        </p:nvSpPr>
        <p:spPr>
          <a:xfrm>
            <a:off x="3431242" y="2406925"/>
            <a:ext cx="2052000" cy="307207"/>
          </a:xfrm>
          <a:prstGeom prst="homePlate">
            <a:avLst/>
          </a:prstGeom>
          <a:solidFill>
            <a:schemeClr val="accent4"/>
          </a:solidFill>
          <a:ln>
            <a:noFill/>
          </a:ln>
        </p:spPr>
        <p:style>
          <a:lnRef idx="2">
            <a:schemeClr val="accent2">
              <a:shade val="50000"/>
            </a:schemeClr>
          </a:lnRef>
          <a:fillRef idx="1">
            <a:schemeClr val="accent2"/>
          </a:fillRef>
          <a:effectRef idx="0">
            <a:schemeClr val="accent2"/>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FFFFFF"/>
                </a:solidFill>
                <a:effectLst/>
                <a:uLnTx/>
                <a:uFillTx/>
                <a:latin typeface="Arial"/>
                <a:ea typeface="+mn-ea"/>
                <a:cs typeface="+mn-cs"/>
              </a:rPr>
              <a:t>MAF 2020</a:t>
            </a:r>
            <a:endParaRPr kumimoji="0" lang="en-US" sz="1200" b="1" i="0" u="none" strike="noStrike" kern="1200" cap="none" spc="0" normalizeH="0" baseline="0" noProof="0" dirty="0">
              <a:ln>
                <a:noFill/>
              </a:ln>
              <a:solidFill>
                <a:srgbClr val="FFFFFF"/>
              </a:solidFill>
              <a:effectLst/>
              <a:uLnTx/>
              <a:uFillTx/>
              <a:latin typeface="Arial"/>
              <a:ea typeface="+mn-ea"/>
              <a:cs typeface="+mn-cs"/>
            </a:endParaRPr>
          </a:p>
        </p:txBody>
      </p:sp>
      <p:sp>
        <p:nvSpPr>
          <p:cNvPr id="10" name="Arrow: Pentagon 34">
            <a:extLst>
              <a:ext uri="{FF2B5EF4-FFF2-40B4-BE49-F238E27FC236}">
                <a16:creationId xmlns:a16="http://schemas.microsoft.com/office/drawing/2014/main" id="{173CFC44-D351-47F5-BBD2-1E0EC4D0A6B4}"/>
              </a:ext>
            </a:extLst>
          </p:cNvPr>
          <p:cNvSpPr/>
          <p:nvPr/>
        </p:nvSpPr>
        <p:spPr>
          <a:xfrm>
            <a:off x="5495515" y="2406925"/>
            <a:ext cx="2052000" cy="307207"/>
          </a:xfrm>
          <a:prstGeom prst="homePlate">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FFFFFF"/>
                </a:solidFill>
                <a:effectLst/>
                <a:uLnTx/>
                <a:uFillTx/>
                <a:latin typeface="Arial"/>
                <a:ea typeface="+mn-ea"/>
                <a:cs typeface="+mn-cs"/>
              </a:rPr>
              <a:t>ERAA 2021</a:t>
            </a:r>
            <a:endParaRPr kumimoji="0" lang="en-US" sz="1200" b="1" i="0" u="none" strike="noStrike" kern="1200" cap="none" spc="0" normalizeH="0" baseline="0" noProof="0" dirty="0">
              <a:ln>
                <a:noFill/>
              </a:ln>
              <a:solidFill>
                <a:srgbClr val="FFFFFF"/>
              </a:solidFill>
              <a:effectLst/>
              <a:uLnTx/>
              <a:uFillTx/>
              <a:latin typeface="Arial"/>
              <a:ea typeface="+mn-ea"/>
              <a:cs typeface="+mn-cs"/>
            </a:endParaRPr>
          </a:p>
        </p:txBody>
      </p:sp>
      <p:sp>
        <p:nvSpPr>
          <p:cNvPr id="11" name="Arrow: Pentagon 35">
            <a:extLst>
              <a:ext uri="{FF2B5EF4-FFF2-40B4-BE49-F238E27FC236}">
                <a16:creationId xmlns:a16="http://schemas.microsoft.com/office/drawing/2014/main" id="{1EDD34E2-2F12-4BAE-8AE2-6011AED93741}"/>
              </a:ext>
            </a:extLst>
          </p:cNvPr>
          <p:cNvSpPr/>
          <p:nvPr/>
        </p:nvSpPr>
        <p:spPr>
          <a:xfrm>
            <a:off x="7559789" y="2406925"/>
            <a:ext cx="2052000" cy="307207"/>
          </a:xfrm>
          <a:prstGeom prst="homePlate">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FFFFFF"/>
                </a:solidFill>
                <a:effectLst/>
                <a:uLnTx/>
                <a:uFillTx/>
                <a:latin typeface="Arial"/>
                <a:ea typeface="+mn-ea"/>
                <a:cs typeface="+mn-cs"/>
              </a:rPr>
              <a:t>ERAA 2022</a:t>
            </a:r>
            <a:endParaRPr kumimoji="0" lang="en-US" sz="1200" b="1" i="0" u="none" strike="noStrike" kern="1200" cap="none" spc="0" normalizeH="0" baseline="0" noProof="0" dirty="0">
              <a:ln>
                <a:noFill/>
              </a:ln>
              <a:solidFill>
                <a:srgbClr val="FFFFFF"/>
              </a:solidFill>
              <a:effectLst/>
              <a:uLnTx/>
              <a:uFillTx/>
              <a:latin typeface="Arial"/>
              <a:ea typeface="+mn-ea"/>
              <a:cs typeface="+mn-cs"/>
            </a:endParaRPr>
          </a:p>
        </p:txBody>
      </p:sp>
      <p:sp>
        <p:nvSpPr>
          <p:cNvPr id="12" name="Arrow: Pentagon 36">
            <a:extLst>
              <a:ext uri="{FF2B5EF4-FFF2-40B4-BE49-F238E27FC236}">
                <a16:creationId xmlns:a16="http://schemas.microsoft.com/office/drawing/2014/main" id="{47EDCEA0-CDEA-47EC-82DA-A3F44DC3C3ED}"/>
              </a:ext>
            </a:extLst>
          </p:cNvPr>
          <p:cNvSpPr/>
          <p:nvPr/>
        </p:nvSpPr>
        <p:spPr>
          <a:xfrm>
            <a:off x="9624063" y="2406925"/>
            <a:ext cx="2052000" cy="307207"/>
          </a:xfrm>
          <a:prstGeom prst="homePlate">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FFFFFF"/>
                </a:solidFill>
                <a:effectLst/>
                <a:uLnTx/>
                <a:uFillTx/>
                <a:latin typeface="Arial"/>
                <a:ea typeface="+mn-ea"/>
                <a:cs typeface="+mn-cs"/>
              </a:rPr>
              <a:t>ERAA 2023</a:t>
            </a:r>
            <a:endParaRPr kumimoji="0" lang="en-US" sz="1200" b="1" i="0" u="none" strike="noStrike" kern="1200" cap="none" spc="0" normalizeH="0" baseline="0" noProof="0" dirty="0">
              <a:ln>
                <a:noFill/>
              </a:ln>
              <a:solidFill>
                <a:srgbClr val="FFFFFF"/>
              </a:solidFill>
              <a:effectLst/>
              <a:uLnTx/>
              <a:uFillTx/>
              <a:latin typeface="Arial"/>
              <a:ea typeface="+mn-ea"/>
              <a:cs typeface="+mn-cs"/>
            </a:endParaRPr>
          </a:p>
        </p:txBody>
      </p:sp>
      <p:sp>
        <p:nvSpPr>
          <p:cNvPr id="13" name="Rectangle 79">
            <a:extLst>
              <a:ext uri="{FF2B5EF4-FFF2-40B4-BE49-F238E27FC236}">
                <a16:creationId xmlns:a16="http://schemas.microsoft.com/office/drawing/2014/main" id="{E9A51A7C-2A0B-4B1B-B736-8DF0B54A42A7}"/>
              </a:ext>
            </a:extLst>
          </p:cNvPr>
          <p:cNvSpPr/>
          <p:nvPr/>
        </p:nvSpPr>
        <p:spPr>
          <a:xfrm>
            <a:off x="199505" y="1164165"/>
            <a:ext cx="1333908" cy="536400"/>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23618E"/>
                </a:solidFill>
                <a:effectLst/>
                <a:uLnTx/>
                <a:uFillTx/>
                <a:latin typeface="Arial"/>
                <a:ea typeface="+mn-ea"/>
                <a:cs typeface="+mn-cs"/>
              </a:rPr>
              <a:t>Programme</a:t>
            </a:r>
          </a:p>
        </p:txBody>
      </p:sp>
      <p:cxnSp>
        <p:nvCxnSpPr>
          <p:cNvPr id="14" name="Straight Connector 37">
            <a:extLst>
              <a:ext uri="{FF2B5EF4-FFF2-40B4-BE49-F238E27FC236}">
                <a16:creationId xmlns:a16="http://schemas.microsoft.com/office/drawing/2014/main" id="{CAC4608C-951C-4DF3-94B1-E6C9FA624F3C}"/>
              </a:ext>
            </a:extLst>
          </p:cNvPr>
          <p:cNvCxnSpPr>
            <a:cxnSpLocks/>
          </p:cNvCxnSpPr>
          <p:nvPr/>
        </p:nvCxnSpPr>
        <p:spPr>
          <a:xfrm flipV="1">
            <a:off x="3917420" y="2811060"/>
            <a:ext cx="0" cy="1404000"/>
          </a:xfrm>
          <a:prstGeom prst="line">
            <a:avLst/>
          </a:prstGeom>
          <a:ln w="285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38">
            <a:extLst>
              <a:ext uri="{FF2B5EF4-FFF2-40B4-BE49-F238E27FC236}">
                <a16:creationId xmlns:a16="http://schemas.microsoft.com/office/drawing/2014/main" id="{A1491084-678E-4547-A165-12FED34D3FE0}"/>
              </a:ext>
            </a:extLst>
          </p:cNvPr>
          <p:cNvCxnSpPr>
            <a:cxnSpLocks/>
          </p:cNvCxnSpPr>
          <p:nvPr/>
        </p:nvCxnSpPr>
        <p:spPr>
          <a:xfrm flipV="1">
            <a:off x="4781990" y="4867735"/>
            <a:ext cx="0" cy="1404000"/>
          </a:xfrm>
          <a:prstGeom prst="line">
            <a:avLst/>
          </a:prstGeom>
          <a:ln w="285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6" name="Arrow: Pentagon 31">
            <a:extLst>
              <a:ext uri="{FF2B5EF4-FFF2-40B4-BE49-F238E27FC236}">
                <a16:creationId xmlns:a16="http://schemas.microsoft.com/office/drawing/2014/main" id="{3B8F1FDD-336B-412B-8C13-97F390912287}"/>
              </a:ext>
            </a:extLst>
          </p:cNvPr>
          <p:cNvSpPr/>
          <p:nvPr/>
        </p:nvSpPr>
        <p:spPr>
          <a:xfrm>
            <a:off x="1366969" y="2794855"/>
            <a:ext cx="2615945" cy="1404000"/>
          </a:xfrm>
          <a:prstGeom prst="homePlate">
            <a:avLst>
              <a:gd name="adj" fmla="val 23542"/>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Resource adequacy methodologies: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ERAA methodology;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Cost of New Entry; Reliability standard; </a:t>
            </a:r>
            <a:r>
              <a:rPr kumimoji="0" lang="en-GB" sz="11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Value of Lost Load</a:t>
            </a:r>
            <a:endParaRPr kumimoji="0" lang="en-US" sz="11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endParaRPr>
          </a:p>
        </p:txBody>
      </p:sp>
      <p:sp>
        <p:nvSpPr>
          <p:cNvPr id="17" name="Arrow: Pentagon 20">
            <a:extLst>
              <a:ext uri="{FF2B5EF4-FFF2-40B4-BE49-F238E27FC236}">
                <a16:creationId xmlns:a16="http://schemas.microsoft.com/office/drawing/2014/main" id="{88DBD20B-B0F8-48FF-84C8-8FF38233FABC}"/>
              </a:ext>
            </a:extLst>
          </p:cNvPr>
          <p:cNvSpPr/>
          <p:nvPr/>
        </p:nvSpPr>
        <p:spPr>
          <a:xfrm>
            <a:off x="1366970" y="4867735"/>
            <a:ext cx="3414956" cy="1404000"/>
          </a:xfrm>
          <a:prstGeom prst="homePlate">
            <a:avLst>
              <a:gd name="adj" fmla="val 22966"/>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Capacity mechanism (CM) methodologies</a:t>
            </a:r>
            <a:r>
              <a:rPr kumimoji="0" lang="en-GB" sz="11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a:t>
            </a: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Methodologies: max entry capacity for XB CM participation &amp; XB revenue sharing; </a:t>
            </a:r>
          </a:p>
          <a:p>
            <a:pPr marL="171450" marR="0" lvl="0" indent="-171450" algn="just" defTabSz="914400" rtl="0" eaLnBrk="1" fontAlgn="ctr" latinLnBrk="0" hangingPunct="1">
              <a:lnSpc>
                <a:spcPct val="100000"/>
              </a:lnSpc>
              <a:spcBef>
                <a:spcPts val="0"/>
              </a:spcBef>
              <a:spcAft>
                <a:spcPts val="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Common rules: carrying out availability checks; determining non-availability payments;  identifying capacity eligible to participate in CMs </a:t>
            </a:r>
          </a:p>
          <a:p>
            <a:pPr marL="171450" marR="0" lvl="0" indent="-171450" algn="just" defTabSz="914400" rtl="0" eaLnBrk="1" fontAlgn="ctr" latinLnBrk="0" hangingPunct="1">
              <a:lnSpc>
                <a:spcPct val="100000"/>
              </a:lnSpc>
              <a:spcBef>
                <a:spcPts val="0"/>
              </a:spcBef>
              <a:spcAft>
                <a:spcPts val="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Terms of operation of registry</a:t>
            </a:r>
            <a:endParaRPr kumimoji="0" lang="en-GB" sz="11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endParaRPr>
          </a:p>
        </p:txBody>
      </p:sp>
      <p:sp>
        <p:nvSpPr>
          <p:cNvPr id="18" name="Arrow: Pentagon 24">
            <a:extLst>
              <a:ext uri="{FF2B5EF4-FFF2-40B4-BE49-F238E27FC236}">
                <a16:creationId xmlns:a16="http://schemas.microsoft.com/office/drawing/2014/main" id="{896D45A0-171E-4BA3-A3D7-DE5F8EED3106}"/>
              </a:ext>
            </a:extLst>
          </p:cNvPr>
          <p:cNvSpPr/>
          <p:nvPr/>
        </p:nvSpPr>
        <p:spPr>
          <a:xfrm>
            <a:off x="5483242" y="2737376"/>
            <a:ext cx="6286327" cy="1404000"/>
          </a:xfrm>
          <a:prstGeom prst="homePlate">
            <a:avLst>
              <a:gd name="adj" fmla="val 1721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European resource adequacy assessment (ERAA):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gradual implementation with proof  of concept tests</a:t>
            </a:r>
          </a:p>
        </p:txBody>
      </p:sp>
      <p:cxnSp>
        <p:nvCxnSpPr>
          <p:cNvPr id="19" name="Straight Connector 6">
            <a:extLst>
              <a:ext uri="{FF2B5EF4-FFF2-40B4-BE49-F238E27FC236}">
                <a16:creationId xmlns:a16="http://schemas.microsoft.com/office/drawing/2014/main" id="{1CBFC780-70E5-4E96-AA00-C515D37314F1}"/>
              </a:ext>
            </a:extLst>
          </p:cNvPr>
          <p:cNvCxnSpPr>
            <a:cxnSpLocks/>
          </p:cNvCxnSpPr>
          <p:nvPr/>
        </p:nvCxnSpPr>
        <p:spPr>
          <a:xfrm flipH="1" flipV="1">
            <a:off x="525413" y="4317236"/>
            <a:ext cx="11124000" cy="0"/>
          </a:xfrm>
          <a:prstGeom prst="line">
            <a:avLst/>
          </a:prstGeom>
          <a:ln w="28575">
            <a:solidFill>
              <a:srgbClr val="FF9933"/>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20" name="Arrow: Pentagon 20">
            <a:extLst>
              <a:ext uri="{FF2B5EF4-FFF2-40B4-BE49-F238E27FC236}">
                <a16:creationId xmlns:a16="http://schemas.microsoft.com/office/drawing/2014/main" id="{E53BA5C9-6911-4C8F-BBC3-89F152B0BE7C}"/>
              </a:ext>
            </a:extLst>
          </p:cNvPr>
          <p:cNvSpPr/>
          <p:nvPr/>
        </p:nvSpPr>
        <p:spPr>
          <a:xfrm>
            <a:off x="5860413" y="4867735"/>
            <a:ext cx="1712221" cy="1404000"/>
          </a:xfrm>
          <a:prstGeom prst="homePlate">
            <a:avLst>
              <a:gd name="adj" fmla="val 22966"/>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Implementation of the ENTSO-E CM registry</a:t>
            </a:r>
            <a:endParaRPr kumimoji="0" lang="en-GB" sz="11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endParaRPr>
          </a:p>
        </p:txBody>
      </p:sp>
      <p:cxnSp>
        <p:nvCxnSpPr>
          <p:cNvPr id="21" name="Straight Connector 38">
            <a:extLst>
              <a:ext uri="{FF2B5EF4-FFF2-40B4-BE49-F238E27FC236}">
                <a16:creationId xmlns:a16="http://schemas.microsoft.com/office/drawing/2014/main" id="{9AC0AD7F-D8D6-458A-90C9-B76F0DF364DC}"/>
              </a:ext>
            </a:extLst>
          </p:cNvPr>
          <p:cNvCxnSpPr>
            <a:cxnSpLocks/>
          </p:cNvCxnSpPr>
          <p:nvPr/>
        </p:nvCxnSpPr>
        <p:spPr>
          <a:xfrm flipV="1">
            <a:off x="5754574" y="4920919"/>
            <a:ext cx="0" cy="1404000"/>
          </a:xfrm>
          <a:prstGeom prst="line">
            <a:avLst/>
          </a:prstGeom>
          <a:ln w="285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2" name="Arrow: Pentagon 31">
            <a:extLst>
              <a:ext uri="{FF2B5EF4-FFF2-40B4-BE49-F238E27FC236}">
                <a16:creationId xmlns:a16="http://schemas.microsoft.com/office/drawing/2014/main" id="{79F8CE0C-F619-47EE-A50B-63EEBDF69F3E}"/>
              </a:ext>
            </a:extLst>
          </p:cNvPr>
          <p:cNvSpPr/>
          <p:nvPr/>
        </p:nvSpPr>
        <p:spPr>
          <a:xfrm>
            <a:off x="3917420" y="2811060"/>
            <a:ext cx="925782" cy="1404000"/>
          </a:xfrm>
          <a:prstGeom prst="homePlate">
            <a:avLst>
              <a:gd name="adj" fmla="val 23542"/>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ACER’s approval</a:t>
            </a:r>
          </a:p>
        </p:txBody>
      </p:sp>
      <p:sp>
        <p:nvSpPr>
          <p:cNvPr id="23" name="Arrow: Pentagon 31">
            <a:extLst>
              <a:ext uri="{FF2B5EF4-FFF2-40B4-BE49-F238E27FC236}">
                <a16:creationId xmlns:a16="http://schemas.microsoft.com/office/drawing/2014/main" id="{68C3371F-4118-4E64-A9EE-31402D66A0C2}"/>
              </a:ext>
            </a:extLst>
          </p:cNvPr>
          <p:cNvSpPr/>
          <p:nvPr/>
        </p:nvSpPr>
        <p:spPr>
          <a:xfrm>
            <a:off x="4781926" y="4896975"/>
            <a:ext cx="944472" cy="1404000"/>
          </a:xfrm>
          <a:prstGeom prst="homePlate">
            <a:avLst>
              <a:gd name="adj" fmla="val 23542"/>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ACER’s approval</a:t>
            </a:r>
          </a:p>
        </p:txBody>
      </p:sp>
    </p:spTree>
    <p:extLst>
      <p:ext uri="{BB962C8B-B14F-4D97-AF65-F5344CB8AC3E}">
        <p14:creationId xmlns:p14="http://schemas.microsoft.com/office/powerpoint/2010/main" val="529663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163C05E-5DA7-48F0-8651-DCF66620645A}"/>
              </a:ext>
            </a:extLst>
          </p:cNvPr>
          <p:cNvSpPr>
            <a:spLocks noGrp="1"/>
          </p:cNvSpPr>
          <p:nvPr>
            <p:ph type="body" sz="quarter" idx="11"/>
          </p:nvPr>
        </p:nvSpPr>
        <p:spPr>
          <a:xfrm>
            <a:off x="414337" y="456139"/>
            <a:ext cx="11160125" cy="708025"/>
          </a:xfrm>
        </p:spPr>
        <p:txBody>
          <a:bodyPr>
            <a:normAutofit fontScale="92500"/>
          </a:bodyPr>
          <a:lstStyle/>
          <a:p>
            <a:r>
              <a:rPr lang="en-US" dirty="0"/>
              <a:t>Resource adequacy methodologies – Timeline</a:t>
            </a:r>
          </a:p>
          <a:p>
            <a:endParaRPr lang="en-US" dirty="0"/>
          </a:p>
        </p:txBody>
      </p:sp>
      <p:graphicFrame>
        <p:nvGraphicFramePr>
          <p:cNvPr id="3" name="Tabel 16">
            <a:extLst>
              <a:ext uri="{FF2B5EF4-FFF2-40B4-BE49-F238E27FC236}">
                <a16:creationId xmlns:a16="http://schemas.microsoft.com/office/drawing/2014/main" id="{5D0E1FF5-87E1-42AB-B1BB-C1E8AFAB99F2}"/>
              </a:ext>
            </a:extLst>
          </p:cNvPr>
          <p:cNvGraphicFramePr>
            <a:graphicFrameLocks noGrp="1"/>
          </p:cNvGraphicFramePr>
          <p:nvPr>
            <p:extLst>
              <p:ext uri="{D42A27DB-BD31-4B8C-83A1-F6EECF244321}">
                <p14:modId xmlns:p14="http://schemas.microsoft.com/office/powerpoint/2010/main" val="3637297106"/>
              </p:ext>
            </p:extLst>
          </p:nvPr>
        </p:nvGraphicFramePr>
        <p:xfrm>
          <a:off x="1385701" y="1164164"/>
          <a:ext cx="10423710" cy="1008000"/>
        </p:xfrm>
        <a:graphic>
          <a:graphicData uri="http://schemas.openxmlformats.org/drawingml/2006/table">
            <a:tbl>
              <a:tblPr bandRow="1">
                <a:tableStyleId>{5C22544A-7EE6-4342-B048-85BDC9FD1C3A}</a:tableStyleId>
              </a:tblPr>
              <a:tblGrid>
                <a:gridCol w="1042371">
                  <a:extLst>
                    <a:ext uri="{9D8B030D-6E8A-4147-A177-3AD203B41FA5}">
                      <a16:colId xmlns:a16="http://schemas.microsoft.com/office/drawing/2014/main" val="550221214"/>
                    </a:ext>
                  </a:extLst>
                </a:gridCol>
                <a:gridCol w="1042371">
                  <a:extLst>
                    <a:ext uri="{9D8B030D-6E8A-4147-A177-3AD203B41FA5}">
                      <a16:colId xmlns:a16="http://schemas.microsoft.com/office/drawing/2014/main" val="1650819519"/>
                    </a:ext>
                  </a:extLst>
                </a:gridCol>
                <a:gridCol w="1042371">
                  <a:extLst>
                    <a:ext uri="{9D8B030D-6E8A-4147-A177-3AD203B41FA5}">
                      <a16:colId xmlns:a16="http://schemas.microsoft.com/office/drawing/2014/main" val="759461210"/>
                    </a:ext>
                  </a:extLst>
                </a:gridCol>
                <a:gridCol w="1042371">
                  <a:extLst>
                    <a:ext uri="{9D8B030D-6E8A-4147-A177-3AD203B41FA5}">
                      <a16:colId xmlns:a16="http://schemas.microsoft.com/office/drawing/2014/main" val="470976311"/>
                    </a:ext>
                  </a:extLst>
                </a:gridCol>
                <a:gridCol w="1042371">
                  <a:extLst>
                    <a:ext uri="{9D8B030D-6E8A-4147-A177-3AD203B41FA5}">
                      <a16:colId xmlns:a16="http://schemas.microsoft.com/office/drawing/2014/main" val="3669312771"/>
                    </a:ext>
                  </a:extLst>
                </a:gridCol>
                <a:gridCol w="1042371">
                  <a:extLst>
                    <a:ext uri="{9D8B030D-6E8A-4147-A177-3AD203B41FA5}">
                      <a16:colId xmlns:a16="http://schemas.microsoft.com/office/drawing/2014/main" val="2559158630"/>
                    </a:ext>
                  </a:extLst>
                </a:gridCol>
                <a:gridCol w="1042371">
                  <a:extLst>
                    <a:ext uri="{9D8B030D-6E8A-4147-A177-3AD203B41FA5}">
                      <a16:colId xmlns:a16="http://schemas.microsoft.com/office/drawing/2014/main" val="555599285"/>
                    </a:ext>
                  </a:extLst>
                </a:gridCol>
                <a:gridCol w="1042371">
                  <a:extLst>
                    <a:ext uri="{9D8B030D-6E8A-4147-A177-3AD203B41FA5}">
                      <a16:colId xmlns:a16="http://schemas.microsoft.com/office/drawing/2014/main" val="2534427980"/>
                    </a:ext>
                  </a:extLst>
                </a:gridCol>
                <a:gridCol w="1042371">
                  <a:extLst>
                    <a:ext uri="{9D8B030D-6E8A-4147-A177-3AD203B41FA5}">
                      <a16:colId xmlns:a16="http://schemas.microsoft.com/office/drawing/2014/main" val="3209013629"/>
                    </a:ext>
                  </a:extLst>
                </a:gridCol>
                <a:gridCol w="1042371">
                  <a:extLst>
                    <a:ext uri="{9D8B030D-6E8A-4147-A177-3AD203B41FA5}">
                      <a16:colId xmlns:a16="http://schemas.microsoft.com/office/drawing/2014/main" val="1892394540"/>
                    </a:ext>
                  </a:extLst>
                </a:gridCol>
              </a:tblGrid>
              <a:tr h="504000">
                <a:tc>
                  <a:txBody>
                    <a:bodyPr/>
                    <a:lstStyle/>
                    <a:p>
                      <a:pPr algn="ctr"/>
                      <a:r>
                        <a:rPr lang="en-US" sz="1800" b="1" dirty="0">
                          <a:solidFill>
                            <a:schemeClr val="bg1"/>
                          </a:solidFill>
                        </a:rPr>
                        <a:t>2019</a:t>
                      </a:r>
                      <a:endParaRPr lang="en-BE" sz="18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gridSpan="9">
                  <a:txBody>
                    <a:bodyPr/>
                    <a:lstStyle/>
                    <a:p>
                      <a:pPr algn="ctr"/>
                      <a:r>
                        <a:rPr lang="en-US" sz="1800" b="1" dirty="0">
                          <a:solidFill>
                            <a:schemeClr val="bg1"/>
                          </a:solidFill>
                        </a:rPr>
                        <a:t>2020</a:t>
                      </a:r>
                      <a:endParaRPr lang="en-BE" sz="18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BE"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solidFill>
                  </a:tcPr>
                </a:tc>
                <a:tc hMerge="1">
                  <a:txBody>
                    <a:bodyPr/>
                    <a:lstStyle/>
                    <a:p>
                      <a:endParaRPr lang="en-BE"/>
                    </a:p>
                  </a:txBody>
                  <a:tcPr/>
                </a:tc>
                <a:tc hMerge="1">
                  <a:txBody>
                    <a:bodyPr/>
                    <a:lstStyle/>
                    <a:p>
                      <a:endParaRPr lang="en-BE"/>
                    </a:p>
                  </a:txBody>
                  <a:tcPr/>
                </a:tc>
                <a:tc hMerge="1">
                  <a:txBody>
                    <a:bodyPr/>
                    <a:lstStyle/>
                    <a:p>
                      <a:endParaRPr lang="en-BE"/>
                    </a:p>
                  </a:txBody>
                  <a:tcPr/>
                </a:tc>
                <a:tc hMerge="1">
                  <a:txBody>
                    <a:bodyPr/>
                    <a:lstStyle/>
                    <a:p>
                      <a:endParaRPr lang="en-BE"/>
                    </a:p>
                  </a:txBody>
                  <a:tcPr/>
                </a:tc>
                <a:tc hMerge="1">
                  <a:txBody>
                    <a:bodyPr/>
                    <a:lstStyle/>
                    <a:p>
                      <a:endParaRPr lang="en-BE"/>
                    </a:p>
                  </a:txBody>
                  <a:tcPr/>
                </a:tc>
                <a:tc hMerge="1">
                  <a:txBody>
                    <a:bodyPr/>
                    <a:lstStyle/>
                    <a:p>
                      <a:endParaRPr lang="en-BE"/>
                    </a:p>
                  </a:txBody>
                  <a:tcPr/>
                </a:tc>
                <a:tc hMerge="1">
                  <a:txBody>
                    <a:bodyPr/>
                    <a:lstStyle/>
                    <a:p>
                      <a:endParaRPr lang="en-BE"/>
                    </a:p>
                  </a:txBody>
                  <a:tcPr/>
                </a:tc>
                <a:extLst>
                  <a:ext uri="{0D108BD9-81ED-4DB2-BD59-A6C34878D82A}">
                    <a16:rowId xmlns:a16="http://schemas.microsoft.com/office/drawing/2014/main" val="3531037438"/>
                  </a:ext>
                </a:extLst>
              </a:tr>
              <a:tr h="504000">
                <a:tc>
                  <a:txBody>
                    <a:bodyPr/>
                    <a:lstStyle/>
                    <a:p>
                      <a:pPr algn="ctr"/>
                      <a:r>
                        <a:rPr lang="en-US" sz="1400" b="1" dirty="0">
                          <a:solidFill>
                            <a:schemeClr val="bg1"/>
                          </a:solidFill>
                        </a:rPr>
                        <a:t>Dec</a:t>
                      </a:r>
                      <a:endParaRPr lang="en-BE" sz="14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a:solidFill>
                            <a:schemeClr val="bg1"/>
                          </a:solidFill>
                        </a:rPr>
                        <a:t>Jan</a:t>
                      </a:r>
                      <a:endParaRPr lang="en-BE" sz="14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a:solidFill>
                            <a:schemeClr val="bg1"/>
                          </a:solidFill>
                        </a:rPr>
                        <a:t>Feb</a:t>
                      </a:r>
                      <a:endParaRPr lang="en-BE" sz="14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a:solidFill>
                            <a:schemeClr val="bg1"/>
                          </a:solidFill>
                        </a:rPr>
                        <a:t>Mar</a:t>
                      </a:r>
                      <a:endParaRPr lang="en-BE" sz="14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a:solidFill>
                            <a:schemeClr val="bg1"/>
                          </a:solidFill>
                        </a:rPr>
                        <a:t>Apr</a:t>
                      </a:r>
                      <a:endParaRPr lang="en-BE" sz="14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a:solidFill>
                            <a:schemeClr val="bg1"/>
                          </a:solidFill>
                        </a:rPr>
                        <a:t>May</a:t>
                      </a:r>
                      <a:endParaRPr lang="en-BE" sz="14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a:solidFill>
                            <a:schemeClr val="bg1"/>
                          </a:solidFill>
                        </a:rPr>
                        <a:t>Jun</a:t>
                      </a:r>
                      <a:endParaRPr lang="en-BE" sz="14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a:solidFill>
                            <a:schemeClr val="bg1"/>
                          </a:solidFill>
                        </a:rPr>
                        <a:t>Jul</a:t>
                      </a:r>
                      <a:endParaRPr lang="en-BE" sz="14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a:solidFill>
                            <a:schemeClr val="bg1"/>
                          </a:solidFill>
                        </a:rPr>
                        <a:t>Aug</a:t>
                      </a:r>
                      <a:endParaRPr lang="en-BE" sz="14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b="1" dirty="0">
                          <a:solidFill>
                            <a:schemeClr val="bg1"/>
                          </a:solidFill>
                        </a:rPr>
                        <a:t>Sep</a:t>
                      </a:r>
                      <a:endParaRPr lang="en-BE" sz="14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147716156"/>
                  </a:ext>
                </a:extLst>
              </a:tr>
            </a:tbl>
          </a:graphicData>
        </a:graphic>
      </p:graphicFrame>
      <p:sp>
        <p:nvSpPr>
          <p:cNvPr id="4" name="ZoneTexte 24">
            <a:extLst>
              <a:ext uri="{FF2B5EF4-FFF2-40B4-BE49-F238E27FC236}">
                <a16:creationId xmlns:a16="http://schemas.microsoft.com/office/drawing/2014/main" id="{14E5EC21-E957-4297-89C2-1626DCB91A4E}"/>
              </a:ext>
            </a:extLst>
          </p:cNvPr>
          <p:cNvSpPr txBox="1"/>
          <p:nvPr/>
        </p:nvSpPr>
        <p:spPr>
          <a:xfrm rot="16200000">
            <a:off x="-808520" y="3395022"/>
            <a:ext cx="3417078" cy="971362"/>
          </a:xfrm>
          <a:prstGeom prst="rect">
            <a:avLst/>
          </a:prstGeom>
          <a:solidFill>
            <a:schemeClr val="bg1">
              <a:lumMod val="95000"/>
            </a:schemeClr>
          </a:solidFill>
          <a:ln w="12700">
            <a:noFill/>
          </a:ln>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Resource adequacy methodologies</a:t>
            </a:r>
            <a:endParaRPr kumimoji="0" lang="en-GB" sz="40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endParaRPr>
          </a:p>
        </p:txBody>
      </p:sp>
      <p:sp>
        <p:nvSpPr>
          <p:cNvPr id="5" name="Arrow: Pentagon 32">
            <a:extLst>
              <a:ext uri="{FF2B5EF4-FFF2-40B4-BE49-F238E27FC236}">
                <a16:creationId xmlns:a16="http://schemas.microsoft.com/office/drawing/2014/main" id="{0382161D-4939-4FBF-872D-700E3AF7143E}"/>
              </a:ext>
            </a:extLst>
          </p:cNvPr>
          <p:cNvSpPr/>
          <p:nvPr/>
        </p:nvSpPr>
        <p:spPr>
          <a:xfrm>
            <a:off x="5798264" y="2966824"/>
            <a:ext cx="612000" cy="432000"/>
          </a:xfrm>
          <a:prstGeom prst="homePlate">
            <a:avLst>
              <a:gd name="adj" fmla="val 19426"/>
            </a:avLst>
          </a:prstGeom>
          <a:solidFill>
            <a:schemeClr val="accent1">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lIns="0" r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endParaRPr>
          </a:p>
        </p:txBody>
      </p:sp>
      <p:sp>
        <p:nvSpPr>
          <p:cNvPr id="6" name="Arrow: Pentagon 32">
            <a:extLst>
              <a:ext uri="{FF2B5EF4-FFF2-40B4-BE49-F238E27FC236}">
                <a16:creationId xmlns:a16="http://schemas.microsoft.com/office/drawing/2014/main" id="{B9E84D42-CF9A-4236-AF20-C625D2830B92}"/>
              </a:ext>
            </a:extLst>
          </p:cNvPr>
          <p:cNvSpPr/>
          <p:nvPr/>
        </p:nvSpPr>
        <p:spPr>
          <a:xfrm>
            <a:off x="6660615" y="4202712"/>
            <a:ext cx="3170653" cy="432000"/>
          </a:xfrm>
          <a:prstGeom prst="homePlate">
            <a:avLst/>
          </a:prstGeom>
          <a:solidFill>
            <a:schemeClr val="accent1">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lIns="0" r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ACER’s Approval</a:t>
            </a:r>
          </a:p>
        </p:txBody>
      </p:sp>
      <p:sp>
        <p:nvSpPr>
          <p:cNvPr id="8" name="Arrow: Pentagon 32">
            <a:extLst>
              <a:ext uri="{FF2B5EF4-FFF2-40B4-BE49-F238E27FC236}">
                <a16:creationId xmlns:a16="http://schemas.microsoft.com/office/drawing/2014/main" id="{8798F428-03CF-4251-BCFC-CAE77F89806A}"/>
              </a:ext>
            </a:extLst>
          </p:cNvPr>
          <p:cNvSpPr/>
          <p:nvPr/>
        </p:nvSpPr>
        <p:spPr>
          <a:xfrm>
            <a:off x="6446336" y="2966824"/>
            <a:ext cx="1593880" cy="432000"/>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lIns="0" r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ENTSO-E consultation &amp; approval</a:t>
            </a:r>
          </a:p>
        </p:txBody>
      </p:sp>
      <p:sp>
        <p:nvSpPr>
          <p:cNvPr id="11" name="Arrow: Pentagon 32">
            <a:extLst>
              <a:ext uri="{FF2B5EF4-FFF2-40B4-BE49-F238E27FC236}">
                <a16:creationId xmlns:a16="http://schemas.microsoft.com/office/drawing/2014/main" id="{B06222E3-8079-4EAD-BF4A-6F13CC808200}"/>
              </a:ext>
            </a:extLst>
          </p:cNvPr>
          <p:cNvSpPr/>
          <p:nvPr/>
        </p:nvSpPr>
        <p:spPr>
          <a:xfrm>
            <a:off x="2433626" y="3584768"/>
            <a:ext cx="1152000" cy="432000"/>
          </a:xfrm>
          <a:prstGeom prst="homePlate">
            <a:avLst>
              <a:gd name="adj" fmla="val 19426"/>
            </a:avLst>
          </a:prstGeom>
          <a:solidFill>
            <a:schemeClr val="accent1">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lIns="0" r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Public Consultation</a:t>
            </a:r>
          </a:p>
        </p:txBody>
      </p:sp>
      <p:sp>
        <p:nvSpPr>
          <p:cNvPr id="7" name="Arrow: Pentagon 32">
            <a:extLst>
              <a:ext uri="{FF2B5EF4-FFF2-40B4-BE49-F238E27FC236}">
                <a16:creationId xmlns:a16="http://schemas.microsoft.com/office/drawing/2014/main" id="{EAE49403-B0F3-4E2D-8246-0C8F68AC0533}"/>
              </a:ext>
            </a:extLst>
          </p:cNvPr>
          <p:cNvSpPr/>
          <p:nvPr/>
        </p:nvSpPr>
        <p:spPr>
          <a:xfrm>
            <a:off x="3467952" y="2348880"/>
            <a:ext cx="2027229" cy="432000"/>
          </a:xfrm>
          <a:prstGeom prst="homePlate">
            <a:avLst>
              <a:gd name="adj" fmla="val 19426"/>
            </a:avLst>
          </a:prstGeom>
          <a:solidFill>
            <a:schemeClr val="accent1">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lIns="0" r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Methodology update</a:t>
            </a:r>
          </a:p>
        </p:txBody>
      </p:sp>
      <p:grpSp>
        <p:nvGrpSpPr>
          <p:cNvPr id="13" name="Groep 12">
            <a:extLst>
              <a:ext uri="{FF2B5EF4-FFF2-40B4-BE49-F238E27FC236}">
                <a16:creationId xmlns:a16="http://schemas.microsoft.com/office/drawing/2014/main" id="{35D6B588-5070-477E-A45E-1AD56D29C0F3}"/>
              </a:ext>
            </a:extLst>
          </p:cNvPr>
          <p:cNvGrpSpPr/>
          <p:nvPr/>
        </p:nvGrpSpPr>
        <p:grpSpPr>
          <a:xfrm>
            <a:off x="535716" y="6201336"/>
            <a:ext cx="2007945" cy="252000"/>
            <a:chOff x="5798907" y="6374787"/>
            <a:chExt cx="2007945" cy="252000"/>
          </a:xfrm>
        </p:grpSpPr>
        <p:sp>
          <p:nvSpPr>
            <p:cNvPr id="14" name="Ster: 5 punten 13">
              <a:extLst>
                <a:ext uri="{FF2B5EF4-FFF2-40B4-BE49-F238E27FC236}">
                  <a16:creationId xmlns:a16="http://schemas.microsoft.com/office/drawing/2014/main" id="{66A7D5E2-4FDA-4558-B62A-4C20684A7CE5}"/>
                </a:ext>
              </a:extLst>
            </p:cNvPr>
            <p:cNvSpPr/>
            <p:nvPr/>
          </p:nvSpPr>
          <p:spPr>
            <a:xfrm>
              <a:off x="5798907" y="6374787"/>
              <a:ext cx="252000" cy="252000"/>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BE" sz="1800" b="0" i="0" u="none" strike="noStrike" kern="1200" cap="none" spc="0" normalizeH="0" baseline="0" noProof="0">
                <a:ln>
                  <a:noFill/>
                </a:ln>
                <a:solidFill>
                  <a:srgbClr val="FFFFFF"/>
                </a:solidFill>
                <a:effectLst/>
                <a:uLnTx/>
                <a:uFillTx/>
                <a:latin typeface="Century Gothic" panose="020B0502020202020204" pitchFamily="34" charset="0"/>
                <a:ea typeface="+mn-ea"/>
                <a:cs typeface="+mn-cs"/>
              </a:endParaRPr>
            </a:p>
          </p:txBody>
        </p:sp>
        <p:sp>
          <p:nvSpPr>
            <p:cNvPr id="15" name="Tekstvak 14">
              <a:extLst>
                <a:ext uri="{FF2B5EF4-FFF2-40B4-BE49-F238E27FC236}">
                  <a16:creationId xmlns:a16="http://schemas.microsoft.com/office/drawing/2014/main" id="{2AD70039-19CC-4120-AE2D-E05F122BEDAB}"/>
                </a:ext>
              </a:extLst>
            </p:cNvPr>
            <p:cNvSpPr txBox="1"/>
            <p:nvPr/>
          </p:nvSpPr>
          <p:spPr>
            <a:xfrm>
              <a:off x="6123378" y="6377677"/>
              <a:ext cx="1683474"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Approved methodology</a:t>
              </a:r>
              <a:endParaRPr kumimoji="0" lang="en-BE" sz="10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endParaRPr>
            </a:p>
          </p:txBody>
        </p:sp>
      </p:grpSp>
      <p:grpSp>
        <p:nvGrpSpPr>
          <p:cNvPr id="16" name="Groep 67">
            <a:extLst>
              <a:ext uri="{FF2B5EF4-FFF2-40B4-BE49-F238E27FC236}">
                <a16:creationId xmlns:a16="http://schemas.microsoft.com/office/drawing/2014/main" id="{4A27257A-D4D7-416B-B95D-57D7529CBA89}"/>
              </a:ext>
            </a:extLst>
          </p:cNvPr>
          <p:cNvGrpSpPr/>
          <p:nvPr/>
        </p:nvGrpSpPr>
        <p:grpSpPr>
          <a:xfrm>
            <a:off x="3214731" y="6201336"/>
            <a:ext cx="2583423" cy="252000"/>
            <a:chOff x="5798907" y="6374787"/>
            <a:chExt cx="2583423" cy="252000"/>
          </a:xfrm>
        </p:grpSpPr>
        <p:sp>
          <p:nvSpPr>
            <p:cNvPr id="17" name="Ster: 5 punten 68">
              <a:extLst>
                <a:ext uri="{FF2B5EF4-FFF2-40B4-BE49-F238E27FC236}">
                  <a16:creationId xmlns:a16="http://schemas.microsoft.com/office/drawing/2014/main" id="{C79EE0D1-D392-4D27-AB43-9582DB00504E}"/>
                </a:ext>
              </a:extLst>
            </p:cNvPr>
            <p:cNvSpPr/>
            <p:nvPr/>
          </p:nvSpPr>
          <p:spPr>
            <a:xfrm>
              <a:off x="5798907" y="6374787"/>
              <a:ext cx="252000" cy="252000"/>
            </a:xfrm>
            <a:prstGeom prst="star5">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BE" sz="1800" b="0" i="0" u="none" strike="noStrike" kern="1200" cap="none" spc="0" normalizeH="0" baseline="0" noProof="0">
                <a:ln>
                  <a:noFill/>
                </a:ln>
                <a:solidFill>
                  <a:srgbClr val="FFFFFF"/>
                </a:solidFill>
                <a:effectLst/>
                <a:uLnTx/>
                <a:uFillTx/>
                <a:latin typeface="Century Gothic" panose="020B0502020202020204" pitchFamily="34" charset="0"/>
                <a:ea typeface="+mn-ea"/>
                <a:cs typeface="+mn-cs"/>
              </a:endParaRPr>
            </a:p>
          </p:txBody>
        </p:sp>
        <p:sp>
          <p:nvSpPr>
            <p:cNvPr id="18" name="Tekstvak 69">
              <a:extLst>
                <a:ext uri="{FF2B5EF4-FFF2-40B4-BE49-F238E27FC236}">
                  <a16:creationId xmlns:a16="http://schemas.microsoft.com/office/drawing/2014/main" id="{538B0437-BDD8-499B-8315-99A48B47E8A3}"/>
                </a:ext>
              </a:extLst>
            </p:cNvPr>
            <p:cNvSpPr txBox="1"/>
            <p:nvPr/>
          </p:nvSpPr>
          <p:spPr>
            <a:xfrm>
              <a:off x="6123378" y="6377677"/>
              <a:ext cx="2258952"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Methodology submission to ACER</a:t>
              </a:r>
              <a:endParaRPr kumimoji="0" lang="en-BE" sz="10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endParaRPr>
            </a:p>
          </p:txBody>
        </p:sp>
      </p:grpSp>
      <p:sp>
        <p:nvSpPr>
          <p:cNvPr id="9" name="Tekstvak 8">
            <a:extLst>
              <a:ext uri="{FF2B5EF4-FFF2-40B4-BE49-F238E27FC236}">
                <a16:creationId xmlns:a16="http://schemas.microsoft.com/office/drawing/2014/main" id="{79BF4ADB-B48B-4101-A3BE-60B085E4C853}"/>
              </a:ext>
            </a:extLst>
          </p:cNvPr>
          <p:cNvSpPr txBox="1"/>
          <p:nvPr/>
        </p:nvSpPr>
        <p:spPr>
          <a:xfrm flipH="1">
            <a:off x="7968208" y="4820655"/>
            <a:ext cx="1968809"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ERAA Methodology</a:t>
            </a:r>
          </a:p>
        </p:txBody>
      </p:sp>
      <p:sp>
        <p:nvSpPr>
          <p:cNvPr id="26" name="Tekstvak 25">
            <a:extLst>
              <a:ext uri="{FF2B5EF4-FFF2-40B4-BE49-F238E27FC236}">
                <a16:creationId xmlns:a16="http://schemas.microsoft.com/office/drawing/2014/main" id="{F6D018A6-5EF5-4FF6-83B0-5A284D1D8E0C}"/>
              </a:ext>
            </a:extLst>
          </p:cNvPr>
          <p:cNvSpPr txBox="1"/>
          <p:nvPr/>
        </p:nvSpPr>
        <p:spPr>
          <a:xfrm flipH="1">
            <a:off x="7968208" y="5127577"/>
            <a:ext cx="1968809"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a:ln>
                  <a:noFill/>
                </a:ln>
                <a:solidFill>
                  <a:srgbClr val="3F3F3F"/>
                </a:solidFill>
                <a:effectLst/>
                <a:uLnTx/>
                <a:uFillTx/>
                <a:latin typeface="Century Gothic" panose="020B0502020202020204" pitchFamily="34" charset="0"/>
                <a:ea typeface="+mn-ea"/>
                <a:cs typeface="+mn-cs"/>
              </a:rPr>
              <a:t>Voll</a:t>
            </a:r>
            <a:r>
              <a:rPr kumimoji="0" lang="en-US" sz="12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 CONE &amp; Reliability Standard Methodology</a:t>
            </a:r>
            <a:endParaRPr kumimoji="0" lang="en-BE" sz="12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endParaRPr>
          </a:p>
        </p:txBody>
      </p:sp>
      <p:grpSp>
        <p:nvGrpSpPr>
          <p:cNvPr id="31" name="Groep 30">
            <a:extLst>
              <a:ext uri="{FF2B5EF4-FFF2-40B4-BE49-F238E27FC236}">
                <a16:creationId xmlns:a16="http://schemas.microsoft.com/office/drawing/2014/main" id="{238D7755-E83B-4F6E-8F0C-BD3B65227563}"/>
              </a:ext>
            </a:extLst>
          </p:cNvPr>
          <p:cNvGrpSpPr/>
          <p:nvPr/>
        </p:nvGrpSpPr>
        <p:grpSpPr>
          <a:xfrm flipH="1">
            <a:off x="4455601" y="4191471"/>
            <a:ext cx="2360479" cy="461665"/>
            <a:chOff x="5941162" y="4142510"/>
            <a:chExt cx="2482241" cy="461665"/>
          </a:xfrm>
        </p:grpSpPr>
        <p:sp>
          <p:nvSpPr>
            <p:cNvPr id="19" name="Ster: 5 punten 68">
              <a:extLst>
                <a:ext uri="{FF2B5EF4-FFF2-40B4-BE49-F238E27FC236}">
                  <a16:creationId xmlns:a16="http://schemas.microsoft.com/office/drawing/2014/main" id="{85E80547-FDA5-43D4-9D80-FB527167E06E}"/>
                </a:ext>
              </a:extLst>
            </p:cNvPr>
            <p:cNvSpPr/>
            <p:nvPr/>
          </p:nvSpPr>
          <p:spPr>
            <a:xfrm>
              <a:off x="5941162" y="4211342"/>
              <a:ext cx="340713" cy="324000"/>
            </a:xfrm>
            <a:prstGeom prst="star5">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BE" sz="1800" b="0" i="0" u="none" strike="noStrike" kern="1200" cap="none" spc="0" normalizeH="0" baseline="0" noProof="0">
                <a:ln>
                  <a:noFill/>
                </a:ln>
                <a:solidFill>
                  <a:srgbClr val="FFFFFF"/>
                </a:solidFill>
                <a:effectLst/>
                <a:uLnTx/>
                <a:uFillTx/>
                <a:latin typeface="Century Gothic" panose="020B0502020202020204" pitchFamily="34" charset="0"/>
                <a:ea typeface="+mn-ea"/>
                <a:cs typeface="+mn-cs"/>
              </a:endParaRPr>
            </a:p>
          </p:txBody>
        </p:sp>
        <p:sp>
          <p:nvSpPr>
            <p:cNvPr id="28" name="Tekstvak 27">
              <a:extLst>
                <a:ext uri="{FF2B5EF4-FFF2-40B4-BE49-F238E27FC236}">
                  <a16:creationId xmlns:a16="http://schemas.microsoft.com/office/drawing/2014/main" id="{6E06A1FA-9AF0-4258-A512-E87F1C126079}"/>
                </a:ext>
              </a:extLst>
            </p:cNvPr>
            <p:cNvSpPr txBox="1"/>
            <p:nvPr/>
          </p:nvSpPr>
          <p:spPr>
            <a:xfrm>
              <a:off x="6291602" y="4142510"/>
              <a:ext cx="2131801"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Methodology submission to ACER</a:t>
              </a:r>
            </a:p>
          </p:txBody>
        </p:sp>
      </p:grpSp>
      <p:grpSp>
        <p:nvGrpSpPr>
          <p:cNvPr id="40" name="Groep 39">
            <a:extLst>
              <a:ext uri="{FF2B5EF4-FFF2-40B4-BE49-F238E27FC236}">
                <a16:creationId xmlns:a16="http://schemas.microsoft.com/office/drawing/2014/main" id="{6B22CF9B-3A74-4D73-A1C9-D8064E77EB7E}"/>
              </a:ext>
            </a:extLst>
          </p:cNvPr>
          <p:cNvGrpSpPr/>
          <p:nvPr/>
        </p:nvGrpSpPr>
        <p:grpSpPr>
          <a:xfrm>
            <a:off x="6469225" y="6204226"/>
            <a:ext cx="1501602" cy="246221"/>
            <a:chOff x="3539608" y="5839730"/>
            <a:chExt cx="1501602" cy="246221"/>
          </a:xfrm>
        </p:grpSpPr>
        <p:sp>
          <p:nvSpPr>
            <p:cNvPr id="34" name="Ster: 5 punten 68">
              <a:extLst>
                <a:ext uri="{FF2B5EF4-FFF2-40B4-BE49-F238E27FC236}">
                  <a16:creationId xmlns:a16="http://schemas.microsoft.com/office/drawing/2014/main" id="{295F4CB7-1CA1-4324-8704-DCCEBDD13193}"/>
                </a:ext>
              </a:extLst>
            </p:cNvPr>
            <p:cNvSpPr/>
            <p:nvPr/>
          </p:nvSpPr>
          <p:spPr>
            <a:xfrm>
              <a:off x="3539608" y="5872840"/>
              <a:ext cx="180000" cy="18000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BE" sz="1800" b="0" i="0" u="none" strike="noStrike" kern="1200" cap="none" spc="0" normalizeH="0" baseline="0" noProof="0">
                <a:ln>
                  <a:noFill/>
                </a:ln>
                <a:solidFill>
                  <a:srgbClr val="FFFFFF"/>
                </a:solidFill>
                <a:effectLst/>
                <a:uLnTx/>
                <a:uFillTx/>
                <a:latin typeface="Century Gothic" panose="020B0502020202020204" pitchFamily="34" charset="0"/>
                <a:ea typeface="+mn-ea"/>
                <a:cs typeface="+mn-cs"/>
              </a:endParaRPr>
            </a:p>
          </p:txBody>
        </p:sp>
        <p:sp>
          <p:nvSpPr>
            <p:cNvPr id="35" name="Tekstvak 69">
              <a:extLst>
                <a:ext uri="{FF2B5EF4-FFF2-40B4-BE49-F238E27FC236}">
                  <a16:creationId xmlns:a16="http://schemas.microsoft.com/office/drawing/2014/main" id="{6DB9A5B3-39B2-4953-9243-BF646793F924}"/>
                </a:ext>
              </a:extLst>
            </p:cNvPr>
            <p:cNvSpPr txBox="1"/>
            <p:nvPr/>
          </p:nvSpPr>
          <p:spPr>
            <a:xfrm>
              <a:off x="3788944" y="5839730"/>
              <a:ext cx="1252266"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Public workshops</a:t>
              </a:r>
              <a:endParaRPr kumimoji="0" lang="en-BE" sz="10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endParaRPr>
            </a:p>
          </p:txBody>
        </p:sp>
      </p:grpSp>
      <p:grpSp>
        <p:nvGrpSpPr>
          <p:cNvPr id="44" name="Groep 43">
            <a:extLst>
              <a:ext uri="{FF2B5EF4-FFF2-40B4-BE49-F238E27FC236}">
                <a16:creationId xmlns:a16="http://schemas.microsoft.com/office/drawing/2014/main" id="{E4A3001A-6D2D-4095-9471-E9E07421B2B8}"/>
              </a:ext>
            </a:extLst>
          </p:cNvPr>
          <p:cNvGrpSpPr/>
          <p:nvPr/>
        </p:nvGrpSpPr>
        <p:grpSpPr>
          <a:xfrm>
            <a:off x="9811744" y="4256712"/>
            <a:ext cx="323969" cy="1266622"/>
            <a:chOff x="10675840" y="4256712"/>
            <a:chExt cx="323969" cy="1266622"/>
          </a:xfrm>
        </p:grpSpPr>
        <p:cxnSp>
          <p:nvCxnSpPr>
            <p:cNvPr id="37" name="Rechte verbindingslijn 36">
              <a:extLst>
                <a:ext uri="{FF2B5EF4-FFF2-40B4-BE49-F238E27FC236}">
                  <a16:creationId xmlns:a16="http://schemas.microsoft.com/office/drawing/2014/main" id="{89647C92-BFDE-4DB3-8138-918DA77600B0}"/>
                </a:ext>
              </a:extLst>
            </p:cNvPr>
            <p:cNvCxnSpPr>
              <a:cxnSpLocks/>
            </p:cNvCxnSpPr>
            <p:nvPr/>
          </p:nvCxnSpPr>
          <p:spPr>
            <a:xfrm>
              <a:off x="10837824" y="4407334"/>
              <a:ext cx="0" cy="1116000"/>
            </a:xfrm>
            <a:prstGeom prst="line">
              <a:avLst/>
            </a:prstGeom>
            <a:ln>
              <a:solidFill>
                <a:srgbClr val="FCD9AA"/>
              </a:solidFill>
            </a:ln>
          </p:spPr>
          <p:style>
            <a:lnRef idx="1">
              <a:schemeClr val="accent1"/>
            </a:lnRef>
            <a:fillRef idx="0">
              <a:schemeClr val="accent1"/>
            </a:fillRef>
            <a:effectRef idx="0">
              <a:schemeClr val="accent1"/>
            </a:effectRef>
            <a:fontRef idx="minor">
              <a:schemeClr val="tx1"/>
            </a:fontRef>
          </p:style>
        </p:cxnSp>
        <p:sp>
          <p:nvSpPr>
            <p:cNvPr id="10" name="Ster: 5 punten 9">
              <a:extLst>
                <a:ext uri="{FF2B5EF4-FFF2-40B4-BE49-F238E27FC236}">
                  <a16:creationId xmlns:a16="http://schemas.microsoft.com/office/drawing/2014/main" id="{DA41069C-EEF9-4016-A8EF-BEC570A4811A}"/>
                </a:ext>
              </a:extLst>
            </p:cNvPr>
            <p:cNvSpPr/>
            <p:nvPr/>
          </p:nvSpPr>
          <p:spPr>
            <a:xfrm flipH="1">
              <a:off x="10675840" y="4256712"/>
              <a:ext cx="323969" cy="324000"/>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BE" sz="1800" b="0" i="0" u="none" strike="noStrike" kern="1200" cap="none" spc="0" normalizeH="0" baseline="0" noProof="0">
                <a:ln>
                  <a:noFill/>
                </a:ln>
                <a:solidFill>
                  <a:srgbClr val="FFFFFF"/>
                </a:solidFill>
                <a:effectLst/>
                <a:uLnTx/>
                <a:uFillTx/>
                <a:latin typeface="Century Gothic" panose="020B0502020202020204" pitchFamily="34" charset="0"/>
                <a:ea typeface="+mn-ea"/>
                <a:cs typeface="+mn-cs"/>
              </a:endParaRPr>
            </a:p>
          </p:txBody>
        </p:sp>
      </p:grpSp>
      <p:sp>
        <p:nvSpPr>
          <p:cNvPr id="39" name="Ster: 5 punten 68">
            <a:extLst>
              <a:ext uri="{FF2B5EF4-FFF2-40B4-BE49-F238E27FC236}">
                <a16:creationId xmlns:a16="http://schemas.microsoft.com/office/drawing/2014/main" id="{8500FB00-A70E-491A-B6CB-E8CB923DB48F}"/>
              </a:ext>
            </a:extLst>
          </p:cNvPr>
          <p:cNvSpPr/>
          <p:nvPr/>
        </p:nvSpPr>
        <p:spPr>
          <a:xfrm>
            <a:off x="5991670" y="3710768"/>
            <a:ext cx="180000" cy="18000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BE" sz="1800" b="0" i="0" u="none" strike="noStrike" kern="1200" cap="none" spc="0" normalizeH="0" baseline="0" noProof="0">
              <a:ln>
                <a:noFill/>
              </a:ln>
              <a:solidFill>
                <a:srgbClr val="FFFFFF"/>
              </a:solidFill>
              <a:effectLst/>
              <a:uLnTx/>
              <a:uFillTx/>
              <a:latin typeface="Century Gothic" panose="020B0502020202020204" pitchFamily="34" charset="0"/>
              <a:ea typeface="+mn-ea"/>
              <a:cs typeface="+mn-cs"/>
            </a:endParaRPr>
          </a:p>
        </p:txBody>
      </p:sp>
      <p:sp>
        <p:nvSpPr>
          <p:cNvPr id="41" name="Arrow: Pentagon 32">
            <a:extLst>
              <a:ext uri="{FF2B5EF4-FFF2-40B4-BE49-F238E27FC236}">
                <a16:creationId xmlns:a16="http://schemas.microsoft.com/office/drawing/2014/main" id="{8453EEA4-2C65-4FDD-9702-93FF0C23277C}"/>
              </a:ext>
            </a:extLst>
          </p:cNvPr>
          <p:cNvSpPr/>
          <p:nvPr/>
        </p:nvSpPr>
        <p:spPr>
          <a:xfrm>
            <a:off x="6308054" y="3594842"/>
            <a:ext cx="2524250" cy="436320"/>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lIns="0" r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Webinar on public consultation comments and ENTSO-E replies</a:t>
            </a:r>
          </a:p>
        </p:txBody>
      </p:sp>
      <p:sp>
        <p:nvSpPr>
          <p:cNvPr id="42" name="Arrow: Pentagon 32">
            <a:extLst>
              <a:ext uri="{FF2B5EF4-FFF2-40B4-BE49-F238E27FC236}">
                <a16:creationId xmlns:a16="http://schemas.microsoft.com/office/drawing/2014/main" id="{896F2105-BACA-48C3-B0C5-12DBA56FCCF1}"/>
              </a:ext>
            </a:extLst>
          </p:cNvPr>
          <p:cNvSpPr/>
          <p:nvPr/>
        </p:nvSpPr>
        <p:spPr>
          <a:xfrm>
            <a:off x="1987574" y="3068960"/>
            <a:ext cx="2179397" cy="436320"/>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lIns="0" r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Public stakeholder workshop on draft methodologies</a:t>
            </a:r>
          </a:p>
        </p:txBody>
      </p:sp>
      <p:cxnSp>
        <p:nvCxnSpPr>
          <p:cNvPr id="43" name="Rechte verbindingslijn 42">
            <a:extLst>
              <a:ext uri="{FF2B5EF4-FFF2-40B4-BE49-F238E27FC236}">
                <a16:creationId xmlns:a16="http://schemas.microsoft.com/office/drawing/2014/main" id="{84052B7A-CF06-45FA-9F79-739870A7A6F7}"/>
              </a:ext>
            </a:extLst>
          </p:cNvPr>
          <p:cNvCxnSpPr>
            <a:cxnSpLocks/>
          </p:cNvCxnSpPr>
          <p:nvPr/>
        </p:nvCxnSpPr>
        <p:spPr>
          <a:xfrm>
            <a:off x="1899663" y="3136696"/>
            <a:ext cx="0" cy="612000"/>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8" name="Ster: 5 punten 68">
            <a:extLst>
              <a:ext uri="{FF2B5EF4-FFF2-40B4-BE49-F238E27FC236}">
                <a16:creationId xmlns:a16="http://schemas.microsoft.com/office/drawing/2014/main" id="{8AAD77F4-5AAC-481F-842E-53A04FB3269A}"/>
              </a:ext>
            </a:extLst>
          </p:cNvPr>
          <p:cNvSpPr/>
          <p:nvPr/>
        </p:nvSpPr>
        <p:spPr>
          <a:xfrm>
            <a:off x="1809663" y="3710768"/>
            <a:ext cx="180000" cy="18000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BE" sz="1800" b="0" i="0" u="none" strike="noStrike" kern="1200" cap="none" spc="0" normalizeH="0" baseline="0" noProof="0">
              <a:ln>
                <a:noFill/>
              </a:ln>
              <a:solidFill>
                <a:srgbClr val="FFFFFF"/>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341450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163C05E-5DA7-48F0-8651-DCF66620645A}"/>
              </a:ext>
            </a:extLst>
          </p:cNvPr>
          <p:cNvSpPr>
            <a:spLocks noGrp="1"/>
          </p:cNvSpPr>
          <p:nvPr>
            <p:ph type="body" sz="quarter" idx="11"/>
          </p:nvPr>
        </p:nvSpPr>
        <p:spPr>
          <a:xfrm>
            <a:off x="414337" y="456139"/>
            <a:ext cx="11160125" cy="708025"/>
          </a:xfrm>
        </p:spPr>
        <p:txBody>
          <a:bodyPr>
            <a:normAutofit fontScale="70000" lnSpcReduction="20000"/>
          </a:bodyPr>
          <a:lstStyle/>
          <a:p>
            <a:r>
              <a:rPr lang="en-US" dirty="0"/>
              <a:t>European Resource Adequacy Assessment - Public consultation respondent summary</a:t>
            </a:r>
          </a:p>
        </p:txBody>
      </p:sp>
      <p:sp>
        <p:nvSpPr>
          <p:cNvPr id="3" name="Rechthoek 2">
            <a:extLst>
              <a:ext uri="{FF2B5EF4-FFF2-40B4-BE49-F238E27FC236}">
                <a16:creationId xmlns:a16="http://schemas.microsoft.com/office/drawing/2014/main" id="{B9788538-5507-4AC8-A715-960759E97BAF}"/>
              </a:ext>
            </a:extLst>
          </p:cNvPr>
          <p:cNvSpPr/>
          <p:nvPr/>
        </p:nvSpPr>
        <p:spPr>
          <a:xfrm>
            <a:off x="406050" y="1365576"/>
            <a:ext cx="5580000" cy="33855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600" dirty="0">
                <a:solidFill>
                  <a:schemeClr val="bg1"/>
                </a:solidFill>
              </a:rPr>
              <a:t>List of responding organizations</a:t>
            </a:r>
            <a:endParaRPr lang="en-BE" sz="1600" dirty="0">
              <a:solidFill>
                <a:schemeClr val="bg1"/>
              </a:solidFill>
            </a:endParaRPr>
          </a:p>
        </p:txBody>
      </p:sp>
      <p:sp>
        <p:nvSpPr>
          <p:cNvPr id="7" name="Rechthoek 6">
            <a:extLst>
              <a:ext uri="{FF2B5EF4-FFF2-40B4-BE49-F238E27FC236}">
                <a16:creationId xmlns:a16="http://schemas.microsoft.com/office/drawing/2014/main" id="{800226DD-6FB5-4790-B9A2-501A03C84AD3}"/>
              </a:ext>
            </a:extLst>
          </p:cNvPr>
          <p:cNvSpPr/>
          <p:nvPr/>
        </p:nvSpPr>
        <p:spPr>
          <a:xfrm>
            <a:off x="6226535" y="1365576"/>
            <a:ext cx="5580000" cy="33855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600" dirty="0">
                <a:solidFill>
                  <a:schemeClr val="bg1"/>
                </a:solidFill>
              </a:rPr>
              <a:t>Representation of responding organizations*</a:t>
            </a:r>
            <a:endParaRPr lang="en-BE" sz="1600" dirty="0">
              <a:solidFill>
                <a:schemeClr val="bg1"/>
              </a:solidFill>
            </a:endParaRPr>
          </a:p>
        </p:txBody>
      </p:sp>
      <p:graphicFrame>
        <p:nvGraphicFramePr>
          <p:cNvPr id="9" name="Tabel 9">
            <a:extLst>
              <a:ext uri="{FF2B5EF4-FFF2-40B4-BE49-F238E27FC236}">
                <a16:creationId xmlns:a16="http://schemas.microsoft.com/office/drawing/2014/main" id="{FFB7D59E-EB2D-49B7-AD3E-F793116A5D02}"/>
              </a:ext>
            </a:extLst>
          </p:cNvPr>
          <p:cNvGraphicFramePr>
            <a:graphicFrameLocks noGrp="1"/>
          </p:cNvGraphicFramePr>
          <p:nvPr>
            <p:extLst>
              <p:ext uri="{D42A27DB-BD31-4B8C-83A1-F6EECF244321}">
                <p14:modId xmlns:p14="http://schemas.microsoft.com/office/powerpoint/2010/main" val="104801612"/>
              </p:ext>
            </p:extLst>
          </p:nvPr>
        </p:nvGraphicFramePr>
        <p:xfrm>
          <a:off x="406050" y="1797624"/>
          <a:ext cx="5580000" cy="3589443"/>
        </p:xfrm>
        <a:graphic>
          <a:graphicData uri="http://schemas.openxmlformats.org/drawingml/2006/table">
            <a:tbl>
              <a:tblPr bandRow="1">
                <a:tableStyleId>{912C8C85-51F0-491E-9774-3900AFEF0FD7}</a:tableStyleId>
              </a:tblPr>
              <a:tblGrid>
                <a:gridCol w="2790000">
                  <a:extLst>
                    <a:ext uri="{9D8B030D-6E8A-4147-A177-3AD203B41FA5}">
                      <a16:colId xmlns:a16="http://schemas.microsoft.com/office/drawing/2014/main" val="600978225"/>
                    </a:ext>
                  </a:extLst>
                </a:gridCol>
                <a:gridCol w="2790000">
                  <a:extLst>
                    <a:ext uri="{9D8B030D-6E8A-4147-A177-3AD203B41FA5}">
                      <a16:colId xmlns:a16="http://schemas.microsoft.com/office/drawing/2014/main" val="1722074784"/>
                    </a:ext>
                  </a:extLst>
                </a:gridCol>
              </a:tblGrid>
              <a:tr h="322317">
                <a:tc>
                  <a:txBody>
                    <a:bodyPr/>
                    <a:lstStyle/>
                    <a:p>
                      <a:pPr algn="l"/>
                      <a:r>
                        <a:rPr lang="nl-BE" sz="1200" b="1" dirty="0" err="1">
                          <a:solidFill>
                            <a:schemeClr val="tx1"/>
                          </a:solidFill>
                        </a:rPr>
                        <a:t>Anonymity</a:t>
                      </a:r>
                      <a:r>
                        <a:rPr lang="nl-BE" sz="1200" b="1" dirty="0">
                          <a:solidFill>
                            <a:schemeClr val="tx1"/>
                          </a:solidFill>
                        </a:rPr>
                        <a:t> </a:t>
                      </a:r>
                      <a:r>
                        <a:rPr lang="nl-BE" sz="1200" b="1" dirty="0" err="1">
                          <a:solidFill>
                            <a:schemeClr val="tx1"/>
                          </a:solidFill>
                        </a:rPr>
                        <a:t>requested</a:t>
                      </a:r>
                      <a:endParaRPr lang="nl-BE" sz="1200" b="1" dirty="0">
                        <a:solidFill>
                          <a:schemeClr val="tx1"/>
                        </a:solidFill>
                      </a:endParaRPr>
                    </a:p>
                  </a:txBody>
                  <a:tcPr anchor="ctr">
                    <a:lnB w="6350" cap="flat" cmpd="sng" algn="ctr">
                      <a:solidFill>
                        <a:schemeClr val="accent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b="1" dirty="0">
                          <a:solidFill>
                            <a:schemeClr val="tx1"/>
                          </a:solidFill>
                        </a:rPr>
                        <a:t>IFIEC Europe</a:t>
                      </a:r>
                    </a:p>
                  </a:txBody>
                  <a:tcPr anchor="ctr">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2553891390"/>
                  </a:ext>
                </a:extLst>
              </a:tr>
              <a:tr h="411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b="1" dirty="0" err="1">
                          <a:solidFill>
                            <a:schemeClr val="tx1"/>
                          </a:solidFill>
                        </a:rPr>
                        <a:t>Anonymity</a:t>
                      </a:r>
                      <a:r>
                        <a:rPr lang="nl-BE" sz="1200" b="1" dirty="0">
                          <a:solidFill>
                            <a:schemeClr val="tx1"/>
                          </a:solidFill>
                        </a:rPr>
                        <a:t> </a:t>
                      </a:r>
                      <a:r>
                        <a:rPr lang="nl-BE" sz="1200" b="1" dirty="0" err="1">
                          <a:solidFill>
                            <a:schemeClr val="tx1"/>
                          </a:solidFill>
                        </a:rPr>
                        <a:t>requested</a:t>
                      </a:r>
                      <a:endParaRPr lang="nl-BE" sz="1200" b="1" dirty="0">
                        <a:solidFill>
                          <a:schemeClr val="tx1"/>
                        </a:solidFill>
                      </a:endParaRPr>
                    </a:p>
                  </a:txBody>
                  <a:tcPr anchor="ct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b="1" dirty="0" err="1">
                          <a:solidFill>
                            <a:schemeClr val="tx1"/>
                          </a:solidFill>
                        </a:rPr>
                        <a:t>Ministry</a:t>
                      </a:r>
                      <a:r>
                        <a:rPr lang="nl-BE" sz="1200" b="1" dirty="0">
                          <a:solidFill>
                            <a:schemeClr val="tx1"/>
                          </a:solidFill>
                        </a:rPr>
                        <a:t> </a:t>
                      </a:r>
                      <a:r>
                        <a:rPr lang="nl-BE" sz="1200" b="1" dirty="0" err="1">
                          <a:solidFill>
                            <a:schemeClr val="tx1"/>
                          </a:solidFill>
                        </a:rPr>
                        <a:t>for</a:t>
                      </a:r>
                      <a:r>
                        <a:rPr lang="nl-BE" sz="1200" b="1" dirty="0">
                          <a:solidFill>
                            <a:schemeClr val="tx1"/>
                          </a:solidFill>
                        </a:rPr>
                        <a:t> </a:t>
                      </a:r>
                      <a:r>
                        <a:rPr lang="nl-BE" sz="1200" b="1" dirty="0" err="1">
                          <a:solidFill>
                            <a:schemeClr val="tx1"/>
                          </a:solidFill>
                        </a:rPr>
                        <a:t>Economic</a:t>
                      </a:r>
                      <a:r>
                        <a:rPr lang="nl-BE" sz="1200" b="1" dirty="0">
                          <a:solidFill>
                            <a:schemeClr val="tx1"/>
                          </a:solidFill>
                        </a:rPr>
                        <a:t> </a:t>
                      </a:r>
                      <a:r>
                        <a:rPr lang="nl-BE" sz="1200" b="1" dirty="0" err="1">
                          <a:solidFill>
                            <a:schemeClr val="tx1"/>
                          </a:solidFill>
                        </a:rPr>
                        <a:t>Affairs</a:t>
                      </a:r>
                      <a:r>
                        <a:rPr lang="nl-BE" sz="1200" b="1" dirty="0">
                          <a:solidFill>
                            <a:schemeClr val="tx1"/>
                          </a:solidFill>
                        </a:rPr>
                        <a:t>, </a:t>
                      </a:r>
                      <a:r>
                        <a:rPr lang="nl-BE" sz="1200" b="1" dirty="0" err="1">
                          <a:solidFill>
                            <a:schemeClr val="tx1"/>
                          </a:solidFill>
                        </a:rPr>
                        <a:t>Innovation</a:t>
                      </a:r>
                      <a:r>
                        <a:rPr lang="nl-BE" sz="1200" b="1" dirty="0">
                          <a:solidFill>
                            <a:schemeClr val="tx1"/>
                          </a:solidFill>
                        </a:rPr>
                        <a:t>, </a:t>
                      </a:r>
                      <a:r>
                        <a:rPr lang="nl-BE" sz="1200" b="1" dirty="0" err="1">
                          <a:solidFill>
                            <a:schemeClr val="tx1"/>
                          </a:solidFill>
                        </a:rPr>
                        <a:t>Digitalization</a:t>
                      </a:r>
                      <a:r>
                        <a:rPr lang="nl-BE" sz="1200" b="1" dirty="0">
                          <a:solidFill>
                            <a:schemeClr val="tx1"/>
                          </a:solidFill>
                        </a:rPr>
                        <a:t> </a:t>
                      </a:r>
                      <a:r>
                        <a:rPr lang="nl-BE" sz="1200" b="1" dirty="0" err="1">
                          <a:solidFill>
                            <a:schemeClr val="tx1"/>
                          </a:solidFill>
                        </a:rPr>
                        <a:t>and</a:t>
                      </a:r>
                      <a:r>
                        <a:rPr lang="nl-BE" sz="1200" b="1" dirty="0">
                          <a:solidFill>
                            <a:schemeClr val="tx1"/>
                          </a:solidFill>
                        </a:rPr>
                        <a:t> Energy of </a:t>
                      </a:r>
                      <a:r>
                        <a:rPr lang="nl-BE" sz="1200" b="1" dirty="0" err="1">
                          <a:solidFill>
                            <a:schemeClr val="tx1"/>
                          </a:solidFill>
                        </a:rPr>
                        <a:t>the</a:t>
                      </a:r>
                      <a:r>
                        <a:rPr lang="nl-BE" sz="1200" b="1" dirty="0">
                          <a:solidFill>
                            <a:schemeClr val="tx1"/>
                          </a:solidFill>
                        </a:rPr>
                        <a:t> State of North </a:t>
                      </a:r>
                      <a:r>
                        <a:rPr lang="nl-BE" sz="1200" b="1" dirty="0" err="1">
                          <a:solidFill>
                            <a:schemeClr val="tx1"/>
                          </a:solidFill>
                        </a:rPr>
                        <a:t>Rhine-Westphalia</a:t>
                      </a:r>
                      <a:r>
                        <a:rPr lang="nl-BE" sz="1200" b="1" dirty="0">
                          <a:solidFill>
                            <a:schemeClr val="tx1"/>
                          </a:solidFill>
                        </a:rPr>
                        <a:t> (MWIDE)</a:t>
                      </a:r>
                    </a:p>
                  </a:txBody>
                  <a:tcPr anchor="ct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13303366"/>
                  </a:ext>
                </a:extLst>
              </a:tr>
              <a:tr h="411480">
                <a:tc>
                  <a:txBody>
                    <a:bodyPr/>
                    <a:lstStyle/>
                    <a:p>
                      <a:pPr algn="l"/>
                      <a:r>
                        <a:rPr lang="nl-BE" sz="1200" b="1" dirty="0" err="1">
                          <a:solidFill>
                            <a:schemeClr val="tx1"/>
                          </a:solidFill>
                        </a:rPr>
                        <a:t>ClientEarth</a:t>
                      </a:r>
                      <a:endParaRPr lang="nl-BE" sz="1200" b="1" dirty="0">
                        <a:solidFill>
                          <a:schemeClr val="tx1"/>
                        </a:solidFill>
                      </a:endParaRPr>
                    </a:p>
                  </a:txBody>
                  <a:tcPr anchor="ct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sz="1200" dirty="0">
                        <a:solidFill>
                          <a:schemeClr val="tx1"/>
                        </a:solidFill>
                      </a:endParaRPr>
                    </a:p>
                  </a:txBody>
                  <a:tcP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226166916"/>
                  </a:ext>
                </a:extLst>
              </a:tr>
              <a:tr h="2594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b="1" dirty="0" err="1">
                          <a:solidFill>
                            <a:schemeClr val="tx1"/>
                          </a:solidFill>
                        </a:rPr>
                        <a:t>Danish</a:t>
                      </a:r>
                      <a:r>
                        <a:rPr lang="nl-BE" sz="1200" b="1" dirty="0">
                          <a:solidFill>
                            <a:schemeClr val="tx1"/>
                          </a:solidFill>
                        </a:rPr>
                        <a:t> Energy Agency</a:t>
                      </a:r>
                    </a:p>
                  </a:txBody>
                  <a:tcPr anchor="ct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b="1" dirty="0">
                          <a:solidFill>
                            <a:schemeClr val="tx1"/>
                          </a:solidFill>
                        </a:rPr>
                        <a:t>National </a:t>
                      </a:r>
                      <a:r>
                        <a:rPr lang="nl-BE" sz="1200" b="1" dirty="0" err="1">
                          <a:solidFill>
                            <a:schemeClr val="tx1"/>
                          </a:solidFill>
                        </a:rPr>
                        <a:t>Grid</a:t>
                      </a:r>
                      <a:r>
                        <a:rPr lang="nl-BE" sz="1200" b="1" dirty="0">
                          <a:solidFill>
                            <a:schemeClr val="tx1"/>
                          </a:solidFill>
                        </a:rPr>
                        <a:t> ESO</a:t>
                      </a:r>
                    </a:p>
                  </a:txBody>
                  <a:tcPr anchor="ct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3785242144"/>
                  </a:ext>
                </a:extLst>
              </a:tr>
              <a:tr h="259492">
                <a:tc>
                  <a:txBody>
                    <a:bodyPr/>
                    <a:lstStyle/>
                    <a:p>
                      <a:pPr algn="l"/>
                      <a:r>
                        <a:rPr lang="nl-BE" sz="1200" b="1" dirty="0">
                          <a:solidFill>
                            <a:schemeClr val="tx1"/>
                          </a:solidFill>
                        </a:rPr>
                        <a:t>EDF</a:t>
                      </a:r>
                      <a:endParaRPr lang="en-BE" sz="1200" b="1" dirty="0">
                        <a:solidFill>
                          <a:schemeClr val="tx1"/>
                        </a:solidFill>
                      </a:endParaRPr>
                    </a:p>
                  </a:txBody>
                  <a:tcPr anchor="ct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b="1" dirty="0" err="1">
                          <a:solidFill>
                            <a:schemeClr val="tx1"/>
                          </a:solidFill>
                        </a:rPr>
                        <a:t>Naturgy</a:t>
                      </a:r>
                      <a:endParaRPr lang="nl-BE" sz="1200" b="1" dirty="0">
                        <a:solidFill>
                          <a:schemeClr val="tx1"/>
                        </a:solidFill>
                      </a:endParaRPr>
                    </a:p>
                  </a:txBody>
                  <a:tcPr anchor="ct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2279802857"/>
                  </a:ext>
                </a:extLst>
              </a:tr>
              <a:tr h="259492">
                <a:tc>
                  <a:txBody>
                    <a:bodyPr/>
                    <a:lstStyle/>
                    <a:p>
                      <a:pPr algn="l"/>
                      <a:r>
                        <a:rPr lang="nl-BE" sz="1200" b="1" dirty="0">
                          <a:solidFill>
                            <a:schemeClr val="tx1"/>
                          </a:solidFill>
                        </a:rPr>
                        <a:t>Enel</a:t>
                      </a:r>
                      <a:endParaRPr lang="en-BE" sz="1200" b="1" dirty="0">
                        <a:solidFill>
                          <a:schemeClr val="tx1"/>
                        </a:solidFill>
                      </a:endParaRPr>
                    </a:p>
                  </a:txBody>
                  <a:tcPr anchor="ct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b="1" dirty="0" err="1">
                          <a:solidFill>
                            <a:schemeClr val="tx1"/>
                          </a:solidFill>
                        </a:rPr>
                        <a:t>Ørsted</a:t>
                      </a:r>
                      <a:r>
                        <a:rPr lang="nl-BE" sz="1200" b="1" dirty="0">
                          <a:solidFill>
                            <a:schemeClr val="tx1"/>
                          </a:solidFill>
                        </a:rPr>
                        <a:t> </a:t>
                      </a:r>
                      <a:r>
                        <a:rPr lang="nl-BE" sz="1200" b="1" dirty="0" err="1">
                          <a:solidFill>
                            <a:schemeClr val="tx1"/>
                          </a:solidFill>
                        </a:rPr>
                        <a:t>Bioenergy</a:t>
                      </a:r>
                      <a:r>
                        <a:rPr lang="nl-BE" sz="1200" b="1" dirty="0">
                          <a:solidFill>
                            <a:schemeClr val="tx1"/>
                          </a:solidFill>
                        </a:rPr>
                        <a:t> &amp; </a:t>
                      </a:r>
                      <a:r>
                        <a:rPr lang="nl-BE" sz="1200" b="1" dirty="0" err="1">
                          <a:solidFill>
                            <a:schemeClr val="tx1"/>
                          </a:solidFill>
                        </a:rPr>
                        <a:t>Thermal</a:t>
                      </a:r>
                      <a:r>
                        <a:rPr lang="nl-BE" sz="1200" b="1" dirty="0">
                          <a:solidFill>
                            <a:schemeClr val="tx1"/>
                          </a:solidFill>
                        </a:rPr>
                        <a:t> Power A/S</a:t>
                      </a:r>
                    </a:p>
                  </a:txBody>
                  <a:tcPr anchor="ct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628922483"/>
                  </a:ext>
                </a:extLst>
              </a:tr>
              <a:tr h="259492">
                <a:tc>
                  <a:txBody>
                    <a:bodyPr/>
                    <a:lstStyle/>
                    <a:p>
                      <a:pPr algn="l"/>
                      <a:r>
                        <a:rPr lang="nl-BE" sz="1200" b="1" dirty="0">
                          <a:solidFill>
                            <a:schemeClr val="tx1"/>
                          </a:solidFill>
                        </a:rPr>
                        <a:t>ENGIE</a:t>
                      </a:r>
                      <a:endParaRPr lang="en-BE" sz="1200" b="1" dirty="0">
                        <a:solidFill>
                          <a:schemeClr val="tx1"/>
                        </a:solidFill>
                      </a:endParaRPr>
                    </a:p>
                  </a:txBody>
                  <a:tcPr anchor="ct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b="1" dirty="0" err="1">
                          <a:solidFill>
                            <a:schemeClr val="tx1"/>
                          </a:solidFill>
                        </a:rPr>
                        <a:t>Regulatory</a:t>
                      </a:r>
                      <a:r>
                        <a:rPr lang="nl-BE" sz="1200" b="1" dirty="0">
                          <a:solidFill>
                            <a:schemeClr val="tx1"/>
                          </a:solidFill>
                        </a:rPr>
                        <a:t> Assistance Project</a:t>
                      </a:r>
                    </a:p>
                  </a:txBody>
                  <a:tcPr anchor="ct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3218062011"/>
                  </a:ext>
                </a:extLst>
              </a:tr>
              <a:tr h="259492">
                <a:tc>
                  <a:txBody>
                    <a:bodyPr/>
                    <a:lstStyle/>
                    <a:p>
                      <a:pPr algn="l"/>
                      <a:r>
                        <a:rPr lang="nl-BE" sz="1200" b="1" dirty="0" err="1">
                          <a:solidFill>
                            <a:schemeClr val="tx1"/>
                          </a:solidFill>
                        </a:rPr>
                        <a:t>Eurelectric</a:t>
                      </a:r>
                      <a:endParaRPr lang="en-BE" sz="1200" b="1" dirty="0">
                        <a:solidFill>
                          <a:schemeClr val="tx1"/>
                        </a:solidFill>
                      </a:endParaRPr>
                    </a:p>
                  </a:txBody>
                  <a:tcPr anchor="ct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b="1" dirty="0" err="1">
                          <a:solidFill>
                            <a:schemeClr val="tx1"/>
                          </a:solidFill>
                        </a:rPr>
                        <a:t>smartEn</a:t>
                      </a:r>
                      <a:r>
                        <a:rPr lang="nl-BE" sz="1200" b="1" dirty="0">
                          <a:solidFill>
                            <a:schemeClr val="tx1"/>
                          </a:solidFill>
                        </a:rPr>
                        <a:t> - Smart Energy Europe</a:t>
                      </a:r>
                    </a:p>
                  </a:txBody>
                  <a:tcPr anchor="ct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4206700888"/>
                  </a:ext>
                </a:extLst>
              </a:tr>
              <a:tr h="432486">
                <a:tc>
                  <a:txBody>
                    <a:bodyPr/>
                    <a:lstStyle/>
                    <a:p>
                      <a:pPr algn="l"/>
                      <a:r>
                        <a:rPr lang="nl-BE" sz="1200" b="1" dirty="0">
                          <a:solidFill>
                            <a:schemeClr val="tx1"/>
                          </a:solidFill>
                        </a:rPr>
                        <a:t>FEBEG</a:t>
                      </a:r>
                      <a:endParaRPr lang="en-BE" sz="1200" b="1" dirty="0">
                        <a:solidFill>
                          <a:schemeClr val="tx1"/>
                        </a:solidFill>
                      </a:endParaRPr>
                    </a:p>
                  </a:txBody>
                  <a:tcPr anchor="ct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b="1" dirty="0">
                          <a:solidFill>
                            <a:schemeClr val="tx1"/>
                          </a:solidFill>
                        </a:rPr>
                        <a:t>Union of </a:t>
                      </a:r>
                      <a:r>
                        <a:rPr lang="nl-BE" sz="1200" b="1" dirty="0" err="1">
                          <a:solidFill>
                            <a:schemeClr val="tx1"/>
                          </a:solidFill>
                        </a:rPr>
                        <a:t>the</a:t>
                      </a:r>
                      <a:r>
                        <a:rPr lang="nl-BE" sz="1200" b="1" dirty="0">
                          <a:solidFill>
                            <a:schemeClr val="tx1"/>
                          </a:solidFill>
                        </a:rPr>
                        <a:t> French Electricity </a:t>
                      </a:r>
                      <a:r>
                        <a:rPr lang="nl-BE" sz="1200" b="1" dirty="0" err="1">
                          <a:solidFill>
                            <a:schemeClr val="tx1"/>
                          </a:solidFill>
                        </a:rPr>
                        <a:t>industry</a:t>
                      </a:r>
                      <a:r>
                        <a:rPr lang="nl-BE" sz="1200" b="1" dirty="0">
                          <a:solidFill>
                            <a:schemeClr val="tx1"/>
                          </a:solidFill>
                        </a:rPr>
                        <a:t> (UFE)</a:t>
                      </a:r>
                    </a:p>
                  </a:txBody>
                  <a:tcPr anchor="ct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2230013026"/>
                  </a:ext>
                </a:extLst>
              </a:tr>
              <a:tr h="4324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b="1" dirty="0" err="1">
                          <a:solidFill>
                            <a:schemeClr val="tx1"/>
                          </a:solidFill>
                        </a:rPr>
                        <a:t>Iberdrola</a:t>
                      </a:r>
                      <a:r>
                        <a:rPr lang="nl-BE" sz="1200" b="1" dirty="0">
                          <a:solidFill>
                            <a:schemeClr val="tx1"/>
                          </a:solidFill>
                        </a:rPr>
                        <a:t>, S.A.</a:t>
                      </a:r>
                    </a:p>
                  </a:txBody>
                  <a:tcPr anchor="ctr">
                    <a:lnT w="6350" cap="flat" cmpd="sng" algn="ctr">
                      <a:solidFill>
                        <a:schemeClr val="accent6"/>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b="1" dirty="0" err="1">
                          <a:solidFill>
                            <a:schemeClr val="tx1"/>
                          </a:solidFill>
                        </a:rPr>
                        <a:t>WindEurope</a:t>
                      </a:r>
                      <a:endParaRPr lang="nl-BE" sz="1200" b="1" dirty="0">
                        <a:solidFill>
                          <a:schemeClr val="tx1"/>
                        </a:solidFill>
                      </a:endParaRPr>
                    </a:p>
                  </a:txBody>
                  <a:tcPr anchor="ctr">
                    <a:lnT w="6350" cap="flat" cmpd="sng" algn="ctr">
                      <a:solidFill>
                        <a:schemeClr val="accent6"/>
                      </a:solidFill>
                      <a:prstDash val="solid"/>
                      <a:round/>
                      <a:headEnd type="none" w="med" len="med"/>
                      <a:tailEnd type="none" w="med" len="med"/>
                    </a:lnT>
                  </a:tcPr>
                </a:tc>
                <a:extLst>
                  <a:ext uri="{0D108BD9-81ED-4DB2-BD59-A6C34878D82A}">
                    <a16:rowId xmlns:a16="http://schemas.microsoft.com/office/drawing/2014/main" val="2539766766"/>
                  </a:ext>
                </a:extLst>
              </a:tr>
            </a:tbl>
          </a:graphicData>
        </a:graphic>
      </p:graphicFrame>
      <p:graphicFrame>
        <p:nvGraphicFramePr>
          <p:cNvPr id="16" name="Grafiek 15">
            <a:extLst>
              <a:ext uri="{FF2B5EF4-FFF2-40B4-BE49-F238E27FC236}">
                <a16:creationId xmlns:a16="http://schemas.microsoft.com/office/drawing/2014/main" id="{D563DB61-34AE-43FF-8697-6D392C721D75}"/>
              </a:ext>
            </a:extLst>
          </p:cNvPr>
          <p:cNvGraphicFramePr>
            <a:graphicFrameLocks/>
          </p:cNvGraphicFramePr>
          <p:nvPr>
            <p:extLst>
              <p:ext uri="{D42A27DB-BD31-4B8C-83A1-F6EECF244321}">
                <p14:modId xmlns:p14="http://schemas.microsoft.com/office/powerpoint/2010/main" val="88166578"/>
              </p:ext>
            </p:extLst>
          </p:nvPr>
        </p:nvGraphicFramePr>
        <p:xfrm>
          <a:off x="6226535" y="1797624"/>
          <a:ext cx="5580000" cy="3563384"/>
        </p:xfrm>
        <a:graphic>
          <a:graphicData uri="http://schemas.openxmlformats.org/drawingml/2006/chart">
            <c:chart xmlns:c="http://schemas.openxmlformats.org/drawingml/2006/chart" xmlns:r="http://schemas.openxmlformats.org/officeDocument/2006/relationships" r:id="rId2"/>
          </a:graphicData>
        </a:graphic>
      </p:graphicFrame>
      <p:sp>
        <p:nvSpPr>
          <p:cNvPr id="17" name="Freeform: Shape 7">
            <a:extLst>
              <a:ext uri="{FF2B5EF4-FFF2-40B4-BE49-F238E27FC236}">
                <a16:creationId xmlns:a16="http://schemas.microsoft.com/office/drawing/2014/main" id="{08021126-DA46-4E8F-9F69-C0DC1CF38E20}"/>
              </a:ext>
            </a:extLst>
          </p:cNvPr>
          <p:cNvSpPr/>
          <p:nvPr/>
        </p:nvSpPr>
        <p:spPr>
          <a:xfrm>
            <a:off x="382588" y="6009080"/>
            <a:ext cx="11426825" cy="552058"/>
          </a:xfrm>
          <a:prstGeom prst="rect">
            <a:avLst/>
          </a:prstGeom>
          <a:solidFill>
            <a:schemeClr val="accent1">
              <a:lumMod val="20000"/>
              <a:lumOff val="8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8512" tIns="158512" rIns="158512" bIns="158512" numCol="1" spcCol="127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tx1"/>
                </a:solidFill>
                <a:effectLst/>
                <a:uLnTx/>
                <a:uFillTx/>
                <a:latin typeface="Arial"/>
                <a:ea typeface="+mn-ea"/>
                <a:cs typeface="+mn-cs"/>
                <a:sym typeface="Wingdings" panose="05000000000000000000" pitchFamily="2" charset="2"/>
              </a:rPr>
              <a:t>A total of </a:t>
            </a:r>
            <a:r>
              <a:rPr kumimoji="0" lang="en-US" sz="1600" b="1" i="0" u="none" strike="noStrike" kern="1200" cap="none" spc="0" normalizeH="0" baseline="0" noProof="0" dirty="0">
                <a:ln>
                  <a:noFill/>
                </a:ln>
                <a:solidFill>
                  <a:schemeClr val="tx1"/>
                </a:solidFill>
                <a:effectLst/>
                <a:uLnTx/>
                <a:uFillTx/>
                <a:latin typeface="Arial"/>
                <a:ea typeface="+mn-ea"/>
                <a:cs typeface="+mn-cs"/>
                <a:sym typeface="Wingdings" panose="05000000000000000000" pitchFamily="2" charset="2"/>
              </a:rPr>
              <a:t>19 stakeholders </a:t>
            </a:r>
            <a:r>
              <a:rPr kumimoji="0" lang="en-US" sz="1600" b="0" i="0" u="none" strike="noStrike" kern="1200" cap="none" spc="0" normalizeH="0" baseline="0" noProof="0" dirty="0">
                <a:ln>
                  <a:noFill/>
                </a:ln>
                <a:solidFill>
                  <a:schemeClr val="tx1"/>
                </a:solidFill>
                <a:effectLst/>
                <a:uLnTx/>
                <a:uFillTx/>
                <a:latin typeface="Arial"/>
                <a:ea typeface="+mn-ea"/>
                <a:cs typeface="+mn-cs"/>
                <a:sym typeface="Wingdings" panose="05000000000000000000" pitchFamily="2" charset="2"/>
              </a:rPr>
              <a:t>participated to the public consultation on the ERAA methodology.</a:t>
            </a:r>
            <a:endParaRPr kumimoji="0" lang="en" sz="1600" b="0" i="0" u="none" strike="noStrike" kern="1200" cap="none" spc="0" normalizeH="0" baseline="0" noProof="0" dirty="0">
              <a:ln>
                <a:noFill/>
              </a:ln>
              <a:solidFill>
                <a:schemeClr val="tx1"/>
              </a:solidFill>
              <a:effectLst/>
              <a:uLnTx/>
              <a:uFillTx/>
              <a:latin typeface="Arial"/>
              <a:ea typeface="+mn-ea"/>
              <a:cs typeface="+mn-cs"/>
              <a:sym typeface="Wingdings" panose="05000000000000000000" pitchFamily="2" charset="2"/>
            </a:endParaRPr>
          </a:p>
        </p:txBody>
      </p:sp>
      <p:sp>
        <p:nvSpPr>
          <p:cNvPr id="18" name="Freeform: Shape 7">
            <a:extLst>
              <a:ext uri="{FF2B5EF4-FFF2-40B4-BE49-F238E27FC236}">
                <a16:creationId xmlns:a16="http://schemas.microsoft.com/office/drawing/2014/main" id="{3A67BF43-41F9-4228-9126-456398F2C262}"/>
              </a:ext>
            </a:extLst>
          </p:cNvPr>
          <p:cNvSpPr/>
          <p:nvPr/>
        </p:nvSpPr>
        <p:spPr>
          <a:xfrm>
            <a:off x="6226535" y="5451060"/>
            <a:ext cx="5580000" cy="467968"/>
          </a:xfrm>
          <a:prstGeom prst="rect">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8512" tIns="158512" rIns="158512" bIns="158512" numCol="1" spcCol="127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Arial"/>
                <a:ea typeface="+mn-ea"/>
                <a:cs typeface="+mn-cs"/>
                <a:sym typeface="Wingdings" panose="05000000000000000000" pitchFamily="2" charset="2"/>
              </a:rPr>
              <a:t>The category “Other” includes, </a:t>
            </a:r>
            <a:r>
              <a:rPr lang="en-US" sz="1200" dirty="0">
                <a:solidFill>
                  <a:schemeClr val="tx1"/>
                </a:solidFill>
                <a:latin typeface="Arial"/>
                <a:sym typeface="Wingdings" panose="05000000000000000000" pitchFamily="2" charset="2"/>
              </a:rPr>
              <a:t>inter alia, </a:t>
            </a:r>
            <a:r>
              <a:rPr kumimoji="0" lang="en-US" sz="1200" b="0" i="0" u="none" strike="noStrike" kern="1200" cap="none" spc="0" normalizeH="0" baseline="0" noProof="0" dirty="0">
                <a:ln>
                  <a:noFill/>
                </a:ln>
                <a:solidFill>
                  <a:schemeClr val="tx1"/>
                </a:solidFill>
                <a:effectLst/>
                <a:uLnTx/>
                <a:uFillTx/>
                <a:latin typeface="Arial"/>
                <a:ea typeface="+mn-ea"/>
                <a:cs typeface="+mn-cs"/>
                <a:sym typeface="Wingdings" panose="05000000000000000000" pitchFamily="2" charset="2"/>
              </a:rPr>
              <a:t>suppliers/traders (4), sector associations (4) and NGOs (2).</a:t>
            </a:r>
            <a:endParaRPr kumimoji="0" lang="en" sz="1200" b="0" i="0" u="none" strike="noStrike" kern="1200" cap="none" spc="0" normalizeH="0" baseline="0" noProof="0" dirty="0">
              <a:ln>
                <a:noFill/>
              </a:ln>
              <a:solidFill>
                <a:schemeClr val="tx1"/>
              </a:solidFill>
              <a:effectLst/>
              <a:uLnTx/>
              <a:uFillTx/>
              <a:latin typeface="Arial"/>
              <a:ea typeface="+mn-ea"/>
              <a:cs typeface="+mn-cs"/>
              <a:sym typeface="Wingdings" panose="05000000000000000000" pitchFamily="2" charset="2"/>
            </a:endParaRPr>
          </a:p>
        </p:txBody>
      </p:sp>
      <p:sp>
        <p:nvSpPr>
          <p:cNvPr id="19" name="Rectangle 2">
            <a:extLst>
              <a:ext uri="{FF2B5EF4-FFF2-40B4-BE49-F238E27FC236}">
                <a16:creationId xmlns:a16="http://schemas.microsoft.com/office/drawing/2014/main" id="{48CDBADD-0199-4A01-94FA-28BBA5D08BD9}"/>
              </a:ext>
            </a:extLst>
          </p:cNvPr>
          <p:cNvSpPr/>
          <p:nvPr/>
        </p:nvSpPr>
        <p:spPr>
          <a:xfrm>
            <a:off x="3323217" y="6597352"/>
            <a:ext cx="5545567" cy="260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r>
              <a:rPr lang="en-GB" sz="800" dirty="0">
                <a:solidFill>
                  <a:sysClr val="windowText" lastClr="000000"/>
                </a:solidFill>
              </a:rPr>
              <a:t>* Some respondents categorised them as representing multiple groups so the chart sums to more than 19 respondents</a:t>
            </a:r>
          </a:p>
        </p:txBody>
      </p:sp>
    </p:spTree>
    <p:extLst>
      <p:ext uri="{BB962C8B-B14F-4D97-AF65-F5344CB8AC3E}">
        <p14:creationId xmlns:p14="http://schemas.microsoft.com/office/powerpoint/2010/main" val="777479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163C05E-5DA7-48F0-8651-DCF66620645A}"/>
              </a:ext>
            </a:extLst>
          </p:cNvPr>
          <p:cNvSpPr>
            <a:spLocks noGrp="1"/>
          </p:cNvSpPr>
          <p:nvPr>
            <p:ph type="body" sz="quarter" idx="11"/>
          </p:nvPr>
        </p:nvSpPr>
        <p:spPr>
          <a:xfrm>
            <a:off x="414337" y="456139"/>
            <a:ext cx="11160125" cy="708025"/>
          </a:xfrm>
        </p:spPr>
        <p:txBody>
          <a:bodyPr>
            <a:normAutofit fontScale="70000" lnSpcReduction="20000"/>
          </a:bodyPr>
          <a:lstStyle/>
          <a:p>
            <a:r>
              <a:rPr lang="en-US" dirty="0"/>
              <a:t>VoLL, CONE and Reliability Standard - Public consultation respondent summary</a:t>
            </a:r>
          </a:p>
        </p:txBody>
      </p:sp>
      <p:graphicFrame>
        <p:nvGraphicFramePr>
          <p:cNvPr id="11" name="Tabel 9">
            <a:extLst>
              <a:ext uri="{FF2B5EF4-FFF2-40B4-BE49-F238E27FC236}">
                <a16:creationId xmlns:a16="http://schemas.microsoft.com/office/drawing/2014/main" id="{35010724-B331-4A40-A60E-D54DEDCBE0B1}"/>
              </a:ext>
            </a:extLst>
          </p:cNvPr>
          <p:cNvGraphicFramePr>
            <a:graphicFrameLocks noGrp="1"/>
          </p:cNvGraphicFramePr>
          <p:nvPr>
            <p:extLst>
              <p:ext uri="{D42A27DB-BD31-4B8C-83A1-F6EECF244321}">
                <p14:modId xmlns:p14="http://schemas.microsoft.com/office/powerpoint/2010/main" val="3575897199"/>
              </p:ext>
            </p:extLst>
          </p:nvPr>
        </p:nvGraphicFramePr>
        <p:xfrm>
          <a:off x="406050" y="1797624"/>
          <a:ext cx="5580000" cy="3655940"/>
        </p:xfrm>
        <a:graphic>
          <a:graphicData uri="http://schemas.openxmlformats.org/drawingml/2006/table">
            <a:tbl>
              <a:tblPr bandRow="1">
                <a:tableStyleId>{912C8C85-51F0-491E-9774-3900AFEF0FD7}</a:tableStyleId>
              </a:tblPr>
              <a:tblGrid>
                <a:gridCol w="2790000">
                  <a:extLst>
                    <a:ext uri="{9D8B030D-6E8A-4147-A177-3AD203B41FA5}">
                      <a16:colId xmlns:a16="http://schemas.microsoft.com/office/drawing/2014/main" val="600978225"/>
                    </a:ext>
                  </a:extLst>
                </a:gridCol>
                <a:gridCol w="2790000">
                  <a:extLst>
                    <a:ext uri="{9D8B030D-6E8A-4147-A177-3AD203B41FA5}">
                      <a16:colId xmlns:a16="http://schemas.microsoft.com/office/drawing/2014/main" val="1722074784"/>
                    </a:ext>
                  </a:extLst>
                </a:gridCol>
              </a:tblGrid>
              <a:tr h="411231">
                <a:tc>
                  <a:txBody>
                    <a:bodyPr/>
                    <a:lstStyle/>
                    <a:p>
                      <a:pPr algn="l" fontAlgn="ctr"/>
                      <a:r>
                        <a:rPr lang="nl-BE" sz="1200" b="1" i="0" u="none" strike="noStrike" dirty="0">
                          <a:solidFill>
                            <a:schemeClr val="tx1"/>
                          </a:solidFill>
                          <a:effectLst/>
                          <a:latin typeface="+mn-lt"/>
                        </a:rPr>
                        <a:t>Anonymity requested</a:t>
                      </a:r>
                    </a:p>
                  </a:txBody>
                  <a:tcPr anchor="ctr"/>
                </a:tc>
                <a:tc>
                  <a:txBody>
                    <a:bodyPr/>
                    <a:lstStyle/>
                    <a:p>
                      <a:pPr algn="l" fontAlgn="ctr"/>
                      <a:r>
                        <a:rPr lang="en-US" sz="1200" b="1" i="0" u="none" strike="noStrike" dirty="0">
                          <a:solidFill>
                            <a:schemeClr val="tx1"/>
                          </a:solidFill>
                          <a:effectLst/>
                          <a:latin typeface="+mn-lt"/>
                        </a:rPr>
                        <a:t>Heriot-Watt University, University of Edinburgh</a:t>
                      </a:r>
                    </a:p>
                  </a:txBody>
                  <a:tcPr anchor="ctr"/>
                </a:tc>
                <a:extLst>
                  <a:ext uri="{0D108BD9-81ED-4DB2-BD59-A6C34878D82A}">
                    <a16:rowId xmlns:a16="http://schemas.microsoft.com/office/drawing/2014/main" val="2553891390"/>
                  </a:ext>
                </a:extLst>
              </a:tr>
              <a:tr h="411231">
                <a:tc>
                  <a:txBody>
                    <a:bodyPr/>
                    <a:lstStyle/>
                    <a:p>
                      <a:pPr algn="l" fontAlgn="ctr"/>
                      <a:r>
                        <a:rPr lang="nl-BE" sz="1200" b="1" i="0" u="none" strike="noStrike" dirty="0">
                          <a:solidFill>
                            <a:schemeClr val="tx1"/>
                          </a:solidFill>
                          <a:effectLst/>
                          <a:latin typeface="+mn-lt"/>
                        </a:rPr>
                        <a:t>Anonymity requested</a:t>
                      </a:r>
                    </a:p>
                  </a:txBody>
                  <a:tcPr anchor="ctr"/>
                </a:tc>
                <a:tc>
                  <a:txBody>
                    <a:bodyPr/>
                    <a:lstStyle/>
                    <a:p>
                      <a:pPr algn="l" fontAlgn="ctr"/>
                      <a:r>
                        <a:rPr lang="nl-BE" sz="1200" b="1" i="0" u="none" strike="noStrike" dirty="0">
                          <a:solidFill>
                            <a:schemeClr val="tx1"/>
                          </a:solidFill>
                          <a:effectLst/>
                          <a:latin typeface="+mn-lt"/>
                        </a:rPr>
                        <a:t>IFIEC Europe</a:t>
                      </a:r>
                    </a:p>
                  </a:txBody>
                  <a:tcPr anchor="ctr"/>
                </a:tc>
                <a:extLst>
                  <a:ext uri="{0D108BD9-81ED-4DB2-BD59-A6C34878D82A}">
                    <a16:rowId xmlns:a16="http://schemas.microsoft.com/office/drawing/2014/main" val="113303366"/>
                  </a:ext>
                </a:extLst>
              </a:tr>
              <a:tr h="411231">
                <a:tc>
                  <a:txBody>
                    <a:bodyPr/>
                    <a:lstStyle/>
                    <a:p>
                      <a:pPr algn="l" fontAlgn="ctr"/>
                      <a:r>
                        <a:rPr lang="nl-BE" sz="1200" b="1" i="0" u="none" strike="noStrike" dirty="0" err="1">
                          <a:solidFill>
                            <a:schemeClr val="tx1"/>
                          </a:solidFill>
                          <a:effectLst/>
                          <a:latin typeface="+mn-lt"/>
                        </a:rPr>
                        <a:t>ClientEarth</a:t>
                      </a:r>
                      <a:endParaRPr lang="nl-BE" sz="1200" b="1" i="0" u="none" strike="noStrike" dirty="0">
                        <a:solidFill>
                          <a:schemeClr val="tx1"/>
                        </a:solidFill>
                        <a:effectLst/>
                        <a:latin typeface="+mn-lt"/>
                      </a:endParaRPr>
                    </a:p>
                  </a:txBody>
                  <a:tcPr anchor="ctr"/>
                </a:tc>
                <a:tc>
                  <a:txBody>
                    <a:bodyPr/>
                    <a:lstStyle/>
                    <a:p>
                      <a:pPr algn="l" fontAlgn="ctr"/>
                      <a:r>
                        <a:rPr lang="nl-BE" sz="1200" b="1" i="0" u="none" strike="noStrike" dirty="0" err="1">
                          <a:solidFill>
                            <a:schemeClr val="tx1"/>
                          </a:solidFill>
                          <a:effectLst/>
                          <a:latin typeface="+mn-lt"/>
                        </a:rPr>
                        <a:t>Naturgy</a:t>
                      </a:r>
                      <a:endParaRPr lang="nl-BE" sz="1200" b="1" i="0" u="none" strike="noStrike" dirty="0">
                        <a:solidFill>
                          <a:schemeClr val="tx1"/>
                        </a:solidFill>
                        <a:effectLst/>
                        <a:latin typeface="+mn-lt"/>
                      </a:endParaRPr>
                    </a:p>
                  </a:txBody>
                  <a:tcPr anchor="ctr"/>
                </a:tc>
                <a:extLst>
                  <a:ext uri="{0D108BD9-81ED-4DB2-BD59-A6C34878D82A}">
                    <a16:rowId xmlns:a16="http://schemas.microsoft.com/office/drawing/2014/main" val="1226166916"/>
                  </a:ext>
                </a:extLst>
              </a:tr>
              <a:tr h="411231">
                <a:tc>
                  <a:txBody>
                    <a:bodyPr/>
                    <a:lstStyle/>
                    <a:p>
                      <a:pPr algn="l" fontAlgn="ctr"/>
                      <a:r>
                        <a:rPr lang="nl-BE" sz="1200" b="1" i="0" u="none" strike="noStrike" dirty="0">
                          <a:solidFill>
                            <a:schemeClr val="tx1"/>
                          </a:solidFill>
                          <a:effectLst/>
                          <a:latin typeface="+mn-lt"/>
                        </a:rPr>
                        <a:t>EDF</a:t>
                      </a:r>
                    </a:p>
                  </a:txBody>
                  <a:tcPr anchor="ctr"/>
                </a:tc>
                <a:tc>
                  <a:txBody>
                    <a:bodyPr/>
                    <a:lstStyle/>
                    <a:p>
                      <a:pPr algn="l" fontAlgn="ctr"/>
                      <a:r>
                        <a:rPr lang="en-US" sz="1200" b="1" i="0" u="none" strike="noStrike" dirty="0" err="1">
                          <a:solidFill>
                            <a:schemeClr val="tx1"/>
                          </a:solidFill>
                          <a:effectLst/>
                          <a:latin typeface="+mn-lt"/>
                        </a:rPr>
                        <a:t>Ørsted</a:t>
                      </a:r>
                      <a:r>
                        <a:rPr lang="en-US" sz="1200" b="1" i="0" u="none" strike="noStrike" dirty="0">
                          <a:solidFill>
                            <a:schemeClr val="tx1"/>
                          </a:solidFill>
                          <a:effectLst/>
                          <a:latin typeface="+mn-lt"/>
                        </a:rPr>
                        <a:t> Bioenergy &amp; Thermal Power A/S</a:t>
                      </a:r>
                    </a:p>
                  </a:txBody>
                  <a:tcPr anchor="ctr"/>
                </a:tc>
                <a:extLst>
                  <a:ext uri="{0D108BD9-81ED-4DB2-BD59-A6C34878D82A}">
                    <a16:rowId xmlns:a16="http://schemas.microsoft.com/office/drawing/2014/main" val="3785242144"/>
                  </a:ext>
                </a:extLst>
              </a:tr>
              <a:tr h="411231">
                <a:tc>
                  <a:txBody>
                    <a:bodyPr/>
                    <a:lstStyle/>
                    <a:p>
                      <a:pPr algn="l" fontAlgn="ctr"/>
                      <a:r>
                        <a:rPr lang="nl-BE" sz="1200" b="1" i="0" u="none" strike="noStrike" dirty="0">
                          <a:solidFill>
                            <a:schemeClr val="tx1"/>
                          </a:solidFill>
                          <a:effectLst/>
                          <a:latin typeface="+mn-lt"/>
                        </a:rPr>
                        <a:t>Enel</a:t>
                      </a:r>
                    </a:p>
                  </a:txBody>
                  <a:tcPr anchor="ctr"/>
                </a:tc>
                <a:tc>
                  <a:txBody>
                    <a:bodyPr/>
                    <a:lstStyle/>
                    <a:p>
                      <a:pPr algn="l" fontAlgn="ctr"/>
                      <a:r>
                        <a:rPr lang="nl-BE" sz="1200" b="1" i="0" u="none" strike="noStrike" dirty="0">
                          <a:solidFill>
                            <a:schemeClr val="tx1"/>
                          </a:solidFill>
                          <a:effectLst/>
                          <a:latin typeface="+mn-lt"/>
                        </a:rPr>
                        <a:t>The </a:t>
                      </a:r>
                      <a:r>
                        <a:rPr lang="nl-BE" sz="1200" b="1" i="0" u="none" strike="noStrike" dirty="0" err="1">
                          <a:solidFill>
                            <a:schemeClr val="tx1"/>
                          </a:solidFill>
                          <a:effectLst/>
                          <a:latin typeface="+mn-lt"/>
                        </a:rPr>
                        <a:t>Danish</a:t>
                      </a:r>
                      <a:r>
                        <a:rPr lang="nl-BE" sz="1200" b="1" i="0" u="none" strike="noStrike" dirty="0">
                          <a:solidFill>
                            <a:schemeClr val="tx1"/>
                          </a:solidFill>
                          <a:effectLst/>
                          <a:latin typeface="+mn-lt"/>
                        </a:rPr>
                        <a:t> Energy Agency</a:t>
                      </a:r>
                    </a:p>
                  </a:txBody>
                  <a:tcPr anchor="ctr"/>
                </a:tc>
                <a:extLst>
                  <a:ext uri="{0D108BD9-81ED-4DB2-BD59-A6C34878D82A}">
                    <a16:rowId xmlns:a16="http://schemas.microsoft.com/office/drawing/2014/main" val="2279802857"/>
                  </a:ext>
                </a:extLst>
              </a:tr>
              <a:tr h="411231">
                <a:tc>
                  <a:txBody>
                    <a:bodyPr/>
                    <a:lstStyle/>
                    <a:p>
                      <a:pPr algn="l" fontAlgn="ctr"/>
                      <a:r>
                        <a:rPr lang="nl-BE" sz="1200" b="1" i="0" u="none" strike="noStrike" dirty="0">
                          <a:solidFill>
                            <a:schemeClr val="tx1"/>
                          </a:solidFill>
                          <a:effectLst/>
                          <a:latin typeface="+mn-lt"/>
                        </a:rPr>
                        <a:t>ENGIE</a:t>
                      </a:r>
                    </a:p>
                  </a:txBody>
                  <a:tcPr anchor="ctr"/>
                </a:tc>
                <a:tc>
                  <a:txBody>
                    <a:bodyPr/>
                    <a:lstStyle/>
                    <a:p>
                      <a:pPr algn="l" fontAlgn="ctr"/>
                      <a:r>
                        <a:rPr lang="nl-BE" sz="1200" b="1" i="0" u="none" strike="noStrike" dirty="0">
                          <a:solidFill>
                            <a:schemeClr val="tx1"/>
                          </a:solidFill>
                          <a:effectLst/>
                          <a:latin typeface="+mn-lt"/>
                        </a:rPr>
                        <a:t>Total Direct Energie</a:t>
                      </a:r>
                    </a:p>
                  </a:txBody>
                  <a:tcPr anchor="ctr"/>
                </a:tc>
                <a:extLst>
                  <a:ext uri="{0D108BD9-81ED-4DB2-BD59-A6C34878D82A}">
                    <a16:rowId xmlns:a16="http://schemas.microsoft.com/office/drawing/2014/main" val="628922483"/>
                  </a:ext>
                </a:extLst>
              </a:tr>
              <a:tr h="685385">
                <a:tc>
                  <a:txBody>
                    <a:bodyPr/>
                    <a:lstStyle/>
                    <a:p>
                      <a:pPr algn="l" fontAlgn="ctr"/>
                      <a:r>
                        <a:rPr lang="nl-BE" sz="1200" b="1" i="0" u="none" strike="noStrike" dirty="0" err="1">
                          <a:solidFill>
                            <a:schemeClr val="tx1"/>
                          </a:solidFill>
                          <a:effectLst/>
                          <a:latin typeface="+mn-lt"/>
                        </a:rPr>
                        <a:t>Eurelectric</a:t>
                      </a:r>
                      <a:endParaRPr lang="nl-BE" sz="1200" b="1" i="0" u="none" strike="noStrike" dirty="0">
                        <a:solidFill>
                          <a:schemeClr val="tx1"/>
                        </a:solidFill>
                        <a:effectLst/>
                        <a:latin typeface="+mn-lt"/>
                      </a:endParaRPr>
                    </a:p>
                  </a:txBody>
                  <a:tcPr anchor="ctr"/>
                </a:tc>
                <a:tc>
                  <a:txBody>
                    <a:bodyPr/>
                    <a:lstStyle/>
                    <a:p>
                      <a:pPr algn="l" fontAlgn="ctr"/>
                      <a:r>
                        <a:rPr lang="en-US" sz="1200" b="1" i="0" u="none" strike="noStrike" dirty="0">
                          <a:solidFill>
                            <a:schemeClr val="tx1"/>
                          </a:solidFill>
                          <a:effectLst/>
                          <a:latin typeface="+mn-lt"/>
                        </a:rPr>
                        <a:t>Union of the French Electricity industry (UFE)</a:t>
                      </a:r>
                    </a:p>
                  </a:txBody>
                  <a:tcPr anchor="ctr"/>
                </a:tc>
                <a:extLst>
                  <a:ext uri="{0D108BD9-81ED-4DB2-BD59-A6C34878D82A}">
                    <a16:rowId xmlns:a16="http://schemas.microsoft.com/office/drawing/2014/main" val="3218062011"/>
                  </a:ext>
                </a:extLst>
              </a:tr>
              <a:tr h="411231">
                <a:tc>
                  <a:txBody>
                    <a:bodyPr/>
                    <a:lstStyle/>
                    <a:p>
                      <a:pPr algn="l" fontAlgn="ctr"/>
                      <a:r>
                        <a:rPr lang="nl-BE" sz="1200" b="1" i="0" u="none" strike="noStrike" dirty="0">
                          <a:solidFill>
                            <a:schemeClr val="tx1"/>
                          </a:solidFill>
                          <a:effectLst/>
                          <a:latin typeface="+mn-lt"/>
                        </a:rPr>
                        <a:t>FEBEG</a:t>
                      </a:r>
                    </a:p>
                  </a:txBody>
                  <a:tcPr anchor="ctr"/>
                </a:tc>
                <a:tc>
                  <a:txBody>
                    <a:bodyPr/>
                    <a:lstStyle/>
                    <a:p>
                      <a:pPr algn="l" fontAlgn="ctr"/>
                      <a:endParaRPr lang="nl-BE" sz="1200" b="1" i="0" u="none" strike="noStrike" dirty="0">
                        <a:solidFill>
                          <a:schemeClr val="tx1"/>
                        </a:solidFill>
                        <a:effectLst/>
                        <a:latin typeface="+mn-lt"/>
                      </a:endParaRPr>
                    </a:p>
                  </a:txBody>
                  <a:tcPr anchor="ctr"/>
                </a:tc>
                <a:extLst>
                  <a:ext uri="{0D108BD9-81ED-4DB2-BD59-A6C34878D82A}">
                    <a16:rowId xmlns:a16="http://schemas.microsoft.com/office/drawing/2014/main" val="4206700888"/>
                  </a:ext>
                </a:extLst>
              </a:tr>
            </a:tbl>
          </a:graphicData>
        </a:graphic>
      </p:graphicFrame>
      <p:sp>
        <p:nvSpPr>
          <p:cNvPr id="14" name="Rechthoek 13">
            <a:extLst>
              <a:ext uri="{FF2B5EF4-FFF2-40B4-BE49-F238E27FC236}">
                <a16:creationId xmlns:a16="http://schemas.microsoft.com/office/drawing/2014/main" id="{C4B4173F-A95C-423E-B71A-40B5CF992093}"/>
              </a:ext>
            </a:extLst>
          </p:cNvPr>
          <p:cNvSpPr/>
          <p:nvPr/>
        </p:nvSpPr>
        <p:spPr>
          <a:xfrm>
            <a:off x="406050" y="1365576"/>
            <a:ext cx="5580000" cy="3385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600" dirty="0">
                <a:solidFill>
                  <a:schemeClr val="bg1"/>
                </a:solidFill>
              </a:rPr>
              <a:t>List of responding organizations</a:t>
            </a:r>
            <a:endParaRPr lang="en-BE" sz="1600" dirty="0">
              <a:solidFill>
                <a:schemeClr val="bg1"/>
              </a:solidFill>
            </a:endParaRPr>
          </a:p>
        </p:txBody>
      </p:sp>
      <p:sp>
        <p:nvSpPr>
          <p:cNvPr id="15" name="Rechthoek 14">
            <a:extLst>
              <a:ext uri="{FF2B5EF4-FFF2-40B4-BE49-F238E27FC236}">
                <a16:creationId xmlns:a16="http://schemas.microsoft.com/office/drawing/2014/main" id="{BAC8E10E-B960-4E4F-BF16-2A755C62CB36}"/>
              </a:ext>
            </a:extLst>
          </p:cNvPr>
          <p:cNvSpPr/>
          <p:nvPr/>
        </p:nvSpPr>
        <p:spPr>
          <a:xfrm>
            <a:off x="6226535" y="1365576"/>
            <a:ext cx="5580000" cy="3385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600" dirty="0">
                <a:solidFill>
                  <a:schemeClr val="bg1"/>
                </a:solidFill>
              </a:rPr>
              <a:t>Representation of responding organizations*</a:t>
            </a:r>
            <a:endParaRPr lang="en-BE" sz="1600" dirty="0">
              <a:solidFill>
                <a:schemeClr val="bg1"/>
              </a:solidFill>
            </a:endParaRPr>
          </a:p>
        </p:txBody>
      </p:sp>
      <p:sp>
        <p:nvSpPr>
          <p:cNvPr id="18" name="Rectangle 2">
            <a:extLst>
              <a:ext uri="{FF2B5EF4-FFF2-40B4-BE49-F238E27FC236}">
                <a16:creationId xmlns:a16="http://schemas.microsoft.com/office/drawing/2014/main" id="{A969162F-A950-4CFD-A8E5-9C992F95E0D6}"/>
              </a:ext>
            </a:extLst>
          </p:cNvPr>
          <p:cNvSpPr/>
          <p:nvPr/>
        </p:nvSpPr>
        <p:spPr>
          <a:xfrm>
            <a:off x="3323217" y="6597352"/>
            <a:ext cx="5545567" cy="260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r>
              <a:rPr lang="en-GB" sz="800" dirty="0">
                <a:solidFill>
                  <a:sysClr val="windowText" lastClr="000000"/>
                </a:solidFill>
              </a:rPr>
              <a:t>* Some respondents categorised them as representing multiple groups so the chart sums to more than 15 respondents</a:t>
            </a:r>
          </a:p>
        </p:txBody>
      </p:sp>
      <p:sp>
        <p:nvSpPr>
          <p:cNvPr id="20" name="Freeform: Shape 7">
            <a:extLst>
              <a:ext uri="{FF2B5EF4-FFF2-40B4-BE49-F238E27FC236}">
                <a16:creationId xmlns:a16="http://schemas.microsoft.com/office/drawing/2014/main" id="{FD695BCA-9E05-4858-A797-2172167C9D4C}"/>
              </a:ext>
            </a:extLst>
          </p:cNvPr>
          <p:cNvSpPr/>
          <p:nvPr/>
        </p:nvSpPr>
        <p:spPr>
          <a:xfrm>
            <a:off x="382588" y="6009080"/>
            <a:ext cx="11426825" cy="552058"/>
          </a:xfrm>
          <a:prstGeom prst="rect">
            <a:avLst/>
          </a:prstGeom>
          <a:solidFill>
            <a:schemeClr val="accent1">
              <a:lumMod val="20000"/>
              <a:lumOff val="8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8512" tIns="158512" rIns="158512" bIns="158512" numCol="1" spcCol="127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tx1"/>
                </a:solidFill>
                <a:effectLst/>
                <a:uLnTx/>
                <a:uFillTx/>
                <a:latin typeface="Arial"/>
                <a:ea typeface="+mn-ea"/>
                <a:cs typeface="+mn-cs"/>
                <a:sym typeface="Wingdings" panose="05000000000000000000" pitchFamily="2" charset="2"/>
              </a:rPr>
              <a:t>A total of </a:t>
            </a:r>
            <a:r>
              <a:rPr kumimoji="0" lang="en-US" sz="1600" b="1" i="0" u="none" strike="noStrike" kern="1200" cap="none" spc="0" normalizeH="0" baseline="0" noProof="0" dirty="0">
                <a:ln>
                  <a:noFill/>
                </a:ln>
                <a:solidFill>
                  <a:schemeClr val="tx1"/>
                </a:solidFill>
                <a:effectLst/>
                <a:uLnTx/>
                <a:uFillTx/>
                <a:latin typeface="Arial"/>
                <a:ea typeface="+mn-ea"/>
                <a:cs typeface="+mn-cs"/>
                <a:sym typeface="Wingdings" panose="05000000000000000000" pitchFamily="2" charset="2"/>
              </a:rPr>
              <a:t>15 stakeholders </a:t>
            </a:r>
            <a:r>
              <a:rPr kumimoji="0" lang="en-US" sz="1600" b="0" i="0" u="none" strike="noStrike" kern="1200" cap="none" spc="0" normalizeH="0" baseline="0" noProof="0" dirty="0">
                <a:ln>
                  <a:noFill/>
                </a:ln>
                <a:solidFill>
                  <a:schemeClr val="tx1"/>
                </a:solidFill>
                <a:effectLst/>
                <a:uLnTx/>
                <a:uFillTx/>
                <a:latin typeface="Arial"/>
                <a:ea typeface="+mn-ea"/>
                <a:cs typeface="+mn-cs"/>
                <a:sym typeface="Wingdings" panose="05000000000000000000" pitchFamily="2" charset="2"/>
              </a:rPr>
              <a:t>participated to the public consultation on the methodology for calculating the VoLL, CONE and Reliability Standard.</a:t>
            </a:r>
            <a:endParaRPr kumimoji="0" lang="en" sz="1600" b="0" i="0" u="none" strike="noStrike" kern="1200" cap="none" spc="0" normalizeH="0" baseline="0" noProof="0" dirty="0">
              <a:ln>
                <a:noFill/>
              </a:ln>
              <a:solidFill>
                <a:schemeClr val="tx1"/>
              </a:solidFill>
              <a:effectLst/>
              <a:uLnTx/>
              <a:uFillTx/>
              <a:latin typeface="Arial"/>
              <a:ea typeface="+mn-ea"/>
              <a:cs typeface="+mn-cs"/>
              <a:sym typeface="Wingdings" panose="05000000000000000000" pitchFamily="2" charset="2"/>
            </a:endParaRPr>
          </a:p>
        </p:txBody>
      </p:sp>
      <p:graphicFrame>
        <p:nvGraphicFramePr>
          <p:cNvPr id="22" name="Grafiek 21">
            <a:extLst>
              <a:ext uri="{FF2B5EF4-FFF2-40B4-BE49-F238E27FC236}">
                <a16:creationId xmlns:a16="http://schemas.microsoft.com/office/drawing/2014/main" id="{8D9312CF-D0F7-4F2F-8813-CA5955386C1C}"/>
              </a:ext>
            </a:extLst>
          </p:cNvPr>
          <p:cNvGraphicFramePr>
            <a:graphicFrameLocks/>
          </p:cNvGraphicFramePr>
          <p:nvPr>
            <p:extLst>
              <p:ext uri="{D42A27DB-BD31-4B8C-83A1-F6EECF244321}">
                <p14:modId xmlns:p14="http://schemas.microsoft.com/office/powerpoint/2010/main" val="1450228234"/>
              </p:ext>
            </p:extLst>
          </p:nvPr>
        </p:nvGraphicFramePr>
        <p:xfrm>
          <a:off x="6226535" y="1797624"/>
          <a:ext cx="5580000" cy="3564000"/>
        </p:xfrm>
        <a:graphic>
          <a:graphicData uri="http://schemas.openxmlformats.org/drawingml/2006/chart">
            <c:chart xmlns:c="http://schemas.openxmlformats.org/drawingml/2006/chart" xmlns:r="http://schemas.openxmlformats.org/officeDocument/2006/relationships" r:id="rId2"/>
          </a:graphicData>
        </a:graphic>
      </p:graphicFrame>
      <p:sp>
        <p:nvSpPr>
          <p:cNvPr id="23" name="Freeform: Shape 7">
            <a:extLst>
              <a:ext uri="{FF2B5EF4-FFF2-40B4-BE49-F238E27FC236}">
                <a16:creationId xmlns:a16="http://schemas.microsoft.com/office/drawing/2014/main" id="{02CCB719-EE86-462C-9612-A6F007DA5F91}"/>
              </a:ext>
            </a:extLst>
          </p:cNvPr>
          <p:cNvSpPr/>
          <p:nvPr/>
        </p:nvSpPr>
        <p:spPr>
          <a:xfrm>
            <a:off x="6226535" y="5451060"/>
            <a:ext cx="5580000" cy="467968"/>
          </a:xfrm>
          <a:prstGeom prst="rect">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8512" tIns="158512" rIns="158512" bIns="158512" numCol="1" spcCol="127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Arial"/>
                <a:ea typeface="+mn-ea"/>
                <a:cs typeface="+mn-cs"/>
                <a:sym typeface="Wingdings" panose="05000000000000000000" pitchFamily="2" charset="2"/>
              </a:rPr>
              <a:t>The category “Other” includes, inter alia, suppliers</a:t>
            </a:r>
            <a:r>
              <a:rPr lang="en-US" sz="1200" dirty="0">
                <a:solidFill>
                  <a:schemeClr val="tx1"/>
                </a:solidFill>
                <a:latin typeface="Arial"/>
                <a:sym typeface="Wingdings" panose="05000000000000000000" pitchFamily="2" charset="2"/>
              </a:rPr>
              <a:t>/traders</a:t>
            </a:r>
            <a:r>
              <a:rPr kumimoji="0" lang="en-US" sz="1200" b="0" i="0" u="none" strike="noStrike" kern="1200" cap="none" spc="0" normalizeH="0" baseline="0" noProof="0" dirty="0">
                <a:ln>
                  <a:noFill/>
                </a:ln>
                <a:solidFill>
                  <a:schemeClr val="tx1"/>
                </a:solidFill>
                <a:effectLst/>
                <a:uLnTx/>
                <a:uFillTx/>
                <a:latin typeface="Arial"/>
                <a:ea typeface="+mn-ea"/>
                <a:cs typeface="+mn-cs"/>
                <a:sym typeface="Wingdings" panose="05000000000000000000" pitchFamily="2" charset="2"/>
              </a:rPr>
              <a:t> (5), a sector association (1), an NGO (1), an academic (1).</a:t>
            </a:r>
            <a:endParaRPr kumimoji="0" lang="en" sz="1200" b="0" i="0" u="none" strike="noStrike" kern="1200" cap="none" spc="0" normalizeH="0" baseline="0" noProof="0" dirty="0">
              <a:ln>
                <a:noFill/>
              </a:ln>
              <a:solidFill>
                <a:schemeClr val="tx1"/>
              </a:solidFill>
              <a:effectLst/>
              <a:uLnTx/>
              <a:uFillTx/>
              <a:latin typeface="Arial"/>
              <a:ea typeface="+mn-ea"/>
              <a:cs typeface="+mn-cs"/>
              <a:sym typeface="Wingdings" panose="05000000000000000000" pitchFamily="2" charset="2"/>
            </a:endParaRPr>
          </a:p>
        </p:txBody>
      </p:sp>
    </p:spTree>
    <p:extLst>
      <p:ext uri="{BB962C8B-B14F-4D97-AF65-F5344CB8AC3E}">
        <p14:creationId xmlns:p14="http://schemas.microsoft.com/office/powerpoint/2010/main" val="229114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16C7D5-73AF-47EE-A06E-ACC0E443AF85}"/>
              </a:ext>
            </a:extLst>
          </p:cNvPr>
          <p:cNvSpPr>
            <a:spLocks noGrp="1"/>
          </p:cNvSpPr>
          <p:nvPr>
            <p:ph type="title"/>
          </p:nvPr>
        </p:nvSpPr>
        <p:spPr/>
        <p:txBody>
          <a:bodyPr/>
          <a:lstStyle/>
          <a:p>
            <a:r>
              <a:rPr lang="en-US" dirty="0"/>
              <a:t>2. European Resource Adequacy Assessment methodology (ERAA)</a:t>
            </a:r>
          </a:p>
        </p:txBody>
      </p:sp>
    </p:spTree>
    <p:extLst>
      <p:ext uri="{BB962C8B-B14F-4D97-AF65-F5344CB8AC3E}">
        <p14:creationId xmlns:p14="http://schemas.microsoft.com/office/powerpoint/2010/main" val="1967976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70355F0-DA22-48A5-AA28-F1CCD9A91763}"/>
              </a:ext>
            </a:extLst>
          </p:cNvPr>
          <p:cNvSpPr>
            <a:spLocks noGrp="1"/>
          </p:cNvSpPr>
          <p:nvPr>
            <p:ph type="body" sz="quarter" idx="11"/>
          </p:nvPr>
        </p:nvSpPr>
        <p:spPr/>
        <p:txBody>
          <a:bodyPr>
            <a:normAutofit fontScale="55000" lnSpcReduction="20000"/>
          </a:bodyPr>
          <a:lstStyle/>
          <a:p>
            <a:r>
              <a:rPr lang="en-US" dirty="0"/>
              <a:t>ERAA – Main topic #1</a:t>
            </a:r>
          </a:p>
          <a:p>
            <a:r>
              <a:rPr lang="en-US" dirty="0"/>
              <a:t>Data and transparency</a:t>
            </a:r>
            <a:endParaRPr lang="en-BE" dirty="0"/>
          </a:p>
        </p:txBody>
      </p:sp>
      <p:sp>
        <p:nvSpPr>
          <p:cNvPr id="4" name="Tekstvak 3">
            <a:extLst>
              <a:ext uri="{FF2B5EF4-FFF2-40B4-BE49-F238E27FC236}">
                <a16:creationId xmlns:a16="http://schemas.microsoft.com/office/drawing/2014/main" id="{CB44AE81-2866-443A-8436-797C1204332E}"/>
              </a:ext>
            </a:extLst>
          </p:cNvPr>
          <p:cNvSpPr txBox="1"/>
          <p:nvPr/>
        </p:nvSpPr>
        <p:spPr>
          <a:xfrm>
            <a:off x="382588" y="1772816"/>
            <a:ext cx="11426825" cy="1308050"/>
          </a:xfrm>
          <a:prstGeom prst="rect">
            <a:avLst/>
          </a:prstGeom>
          <a:noFill/>
        </p:spPr>
        <p:txBody>
          <a:bodyPr wrap="square" rtlCol="0">
            <a:spAutoFit/>
          </a:bodyPr>
          <a:lstStyle/>
          <a:p>
            <a:pPr>
              <a:spcAft>
                <a:spcPts val="600"/>
              </a:spcAft>
            </a:pPr>
            <a:r>
              <a:rPr lang="en-US" sz="1600" dirty="0"/>
              <a:t>Regarding the use and accessibility of data: </a:t>
            </a:r>
          </a:p>
          <a:p>
            <a:pPr marL="285750" indent="-285750">
              <a:spcAft>
                <a:spcPts val="600"/>
              </a:spcAft>
              <a:buFont typeface="Arial" panose="020B0604020202020204" pitchFamily="34" charset="0"/>
              <a:buChar char="•"/>
            </a:pPr>
            <a:r>
              <a:rPr lang="en-US" sz="1600" dirty="0"/>
              <a:t>Many stakeholders request the </a:t>
            </a:r>
            <a:r>
              <a:rPr lang="en-US" sz="1600" b="1" dirty="0"/>
              <a:t>publication of input datasets and assumptions</a:t>
            </a:r>
            <a:r>
              <a:rPr lang="en-US" sz="1600" dirty="0"/>
              <a:t>. </a:t>
            </a:r>
          </a:p>
          <a:p>
            <a:pPr marL="285750" indent="-285750">
              <a:spcAft>
                <a:spcPts val="600"/>
              </a:spcAft>
              <a:buFont typeface="Arial" panose="020B0604020202020204" pitchFamily="34" charset="0"/>
              <a:buChar char="•"/>
            </a:pPr>
            <a:r>
              <a:rPr lang="en-US" sz="1600" dirty="0"/>
              <a:t>Some would even like to see the </a:t>
            </a:r>
            <a:r>
              <a:rPr lang="en-US" sz="1600" b="1" dirty="0"/>
              <a:t>publication of market models </a:t>
            </a:r>
            <a:r>
              <a:rPr lang="en-US" sz="1600" dirty="0"/>
              <a:t>that where used. </a:t>
            </a:r>
          </a:p>
          <a:p>
            <a:pPr marL="285750" indent="-285750">
              <a:spcAft>
                <a:spcPts val="600"/>
              </a:spcAft>
              <a:buFont typeface="Arial" panose="020B0604020202020204" pitchFamily="34" charset="0"/>
              <a:buChar char="•"/>
            </a:pPr>
            <a:r>
              <a:rPr lang="en-US" sz="1600" dirty="0"/>
              <a:t>Others stress the importance to </a:t>
            </a:r>
            <a:r>
              <a:rPr lang="en-US" sz="1600" b="1" dirty="0"/>
              <a:t>protect commercially sensitive data </a:t>
            </a:r>
            <a:r>
              <a:rPr lang="en-US" sz="1600" dirty="0"/>
              <a:t>(e.g. unit-by-unit thermal generators).</a:t>
            </a:r>
            <a:endParaRPr lang="en-BE" sz="1600" dirty="0"/>
          </a:p>
        </p:txBody>
      </p:sp>
      <p:sp>
        <p:nvSpPr>
          <p:cNvPr id="5" name="Tekstvak 4">
            <a:extLst>
              <a:ext uri="{FF2B5EF4-FFF2-40B4-BE49-F238E27FC236}">
                <a16:creationId xmlns:a16="http://schemas.microsoft.com/office/drawing/2014/main" id="{9B309011-FEC3-4F3A-BA1E-A887EFFB88C9}"/>
              </a:ext>
            </a:extLst>
          </p:cNvPr>
          <p:cNvSpPr txBox="1"/>
          <p:nvPr/>
        </p:nvSpPr>
        <p:spPr>
          <a:xfrm>
            <a:off x="382587" y="3863950"/>
            <a:ext cx="11426825" cy="1477328"/>
          </a:xfrm>
          <a:prstGeom prst="rect">
            <a:avLst/>
          </a:prstGeom>
          <a:noFill/>
        </p:spPr>
        <p:txBody>
          <a:bodyPr wrap="square" rtlCol="0">
            <a:spAutoFit/>
          </a:bodyPr>
          <a:lstStyle/>
          <a:p>
            <a:pPr>
              <a:spcAft>
                <a:spcPts val="600"/>
              </a:spcAft>
            </a:pPr>
            <a:r>
              <a:rPr lang="en-US" sz="1600" dirty="0">
                <a:solidFill>
                  <a:schemeClr val="accent6">
                    <a:lumMod val="75000"/>
                  </a:schemeClr>
                </a:solidFill>
              </a:rPr>
              <a:t>ENTSO-E is constantly working towards improved models that build on clear and transparent assumptions and input datasets. </a:t>
            </a:r>
          </a:p>
          <a:p>
            <a:pPr marL="285750" indent="-285750">
              <a:spcAft>
                <a:spcPts val="600"/>
              </a:spcAft>
              <a:buFont typeface="Arial" panose="020B0604020202020204" pitchFamily="34" charset="0"/>
              <a:buChar char="•"/>
            </a:pPr>
            <a:r>
              <a:rPr lang="en-US" sz="1600" b="1" dirty="0">
                <a:solidFill>
                  <a:schemeClr val="accent6">
                    <a:lumMod val="75000"/>
                  </a:schemeClr>
                </a:solidFill>
              </a:rPr>
              <a:t>Most of the data used are already published </a:t>
            </a:r>
            <a:r>
              <a:rPr lang="en-US" sz="1600" dirty="0">
                <a:solidFill>
                  <a:schemeClr val="accent6">
                    <a:lumMod val="75000"/>
                  </a:schemeClr>
                </a:solidFill>
              </a:rPr>
              <a:t>with our reports. </a:t>
            </a:r>
          </a:p>
          <a:p>
            <a:pPr marL="285750" indent="-285750">
              <a:spcAft>
                <a:spcPts val="600"/>
              </a:spcAft>
              <a:buFont typeface="Arial" panose="020B0604020202020204" pitchFamily="34" charset="0"/>
              <a:buChar char="•"/>
            </a:pPr>
            <a:r>
              <a:rPr lang="en-US" sz="1600" b="1" dirty="0">
                <a:solidFill>
                  <a:schemeClr val="accent6">
                    <a:lumMod val="75000"/>
                  </a:schemeClr>
                </a:solidFill>
              </a:rPr>
              <a:t>Some information </a:t>
            </a:r>
            <a:r>
              <a:rPr lang="en-US" sz="1600" dirty="0">
                <a:solidFill>
                  <a:schemeClr val="accent6">
                    <a:lumMod val="75000"/>
                  </a:schemeClr>
                </a:solidFill>
              </a:rPr>
              <a:t>(e.g. thermal power plant locations with techno-economic parameters) </a:t>
            </a:r>
            <a:r>
              <a:rPr lang="en-US" sz="1600" b="1" dirty="0">
                <a:solidFill>
                  <a:schemeClr val="accent6">
                    <a:lumMod val="75000"/>
                  </a:schemeClr>
                </a:solidFill>
              </a:rPr>
              <a:t>is commercially sensitive</a:t>
            </a:r>
            <a:r>
              <a:rPr lang="en-US" sz="1600" dirty="0">
                <a:solidFill>
                  <a:schemeClr val="accent6">
                    <a:lumMod val="75000"/>
                  </a:schemeClr>
                </a:solidFill>
              </a:rPr>
              <a:t> and their publication is constrained by confidentiality considerations.</a:t>
            </a:r>
            <a:endParaRPr lang="en-BE" sz="1600" dirty="0">
              <a:solidFill>
                <a:schemeClr val="accent6">
                  <a:lumMod val="75000"/>
                </a:schemeClr>
              </a:solidFill>
            </a:endParaRPr>
          </a:p>
        </p:txBody>
      </p:sp>
      <p:sp>
        <p:nvSpPr>
          <p:cNvPr id="6" name="Rechthoek 5">
            <a:extLst>
              <a:ext uri="{FF2B5EF4-FFF2-40B4-BE49-F238E27FC236}">
                <a16:creationId xmlns:a16="http://schemas.microsoft.com/office/drawing/2014/main" id="{C6522694-0A14-4C35-97EC-7336A33BBFD2}"/>
              </a:ext>
            </a:extLst>
          </p:cNvPr>
          <p:cNvSpPr/>
          <p:nvPr/>
        </p:nvSpPr>
        <p:spPr>
          <a:xfrm>
            <a:off x="406050" y="1350187"/>
            <a:ext cx="5220000"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Stakeholders’ comment</a:t>
            </a:r>
            <a:endParaRPr lang="en-BE" b="1" dirty="0">
              <a:solidFill>
                <a:schemeClr val="bg1"/>
              </a:solidFill>
            </a:endParaRPr>
          </a:p>
        </p:txBody>
      </p:sp>
      <p:sp>
        <p:nvSpPr>
          <p:cNvPr id="7" name="Rechthoek 6">
            <a:extLst>
              <a:ext uri="{FF2B5EF4-FFF2-40B4-BE49-F238E27FC236}">
                <a16:creationId xmlns:a16="http://schemas.microsoft.com/office/drawing/2014/main" id="{72C52C95-67B7-43BE-A5BE-90002A850DAB}"/>
              </a:ext>
            </a:extLst>
          </p:cNvPr>
          <p:cNvSpPr/>
          <p:nvPr/>
        </p:nvSpPr>
        <p:spPr>
          <a:xfrm>
            <a:off x="414337" y="3438073"/>
            <a:ext cx="5220000"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ENTSO-E position</a:t>
            </a:r>
            <a:endParaRPr lang="en-BE" b="1" dirty="0">
              <a:solidFill>
                <a:schemeClr val="bg1"/>
              </a:solidFill>
            </a:endParaRPr>
          </a:p>
        </p:txBody>
      </p:sp>
      <p:grpSp>
        <p:nvGrpSpPr>
          <p:cNvPr id="8" name="Groupe 133">
            <a:extLst>
              <a:ext uri="{FF2B5EF4-FFF2-40B4-BE49-F238E27FC236}">
                <a16:creationId xmlns:a16="http://schemas.microsoft.com/office/drawing/2014/main" id="{A10A4CC7-4F4D-4515-B48D-2498938C4611}"/>
              </a:ext>
            </a:extLst>
          </p:cNvPr>
          <p:cNvGrpSpPr/>
          <p:nvPr/>
        </p:nvGrpSpPr>
        <p:grpSpPr>
          <a:xfrm>
            <a:off x="10834274" y="321650"/>
            <a:ext cx="975138" cy="671427"/>
            <a:chOff x="455613" y="5297345"/>
            <a:chExt cx="261938" cy="171450"/>
          </a:xfrm>
          <a:solidFill>
            <a:schemeClr val="tx2"/>
          </a:solidFill>
        </p:grpSpPr>
        <p:sp>
          <p:nvSpPr>
            <p:cNvPr id="10" name="Freeform 50727">
              <a:extLst>
                <a:ext uri="{FF2B5EF4-FFF2-40B4-BE49-F238E27FC236}">
                  <a16:creationId xmlns:a16="http://schemas.microsoft.com/office/drawing/2014/main" id="{F63EC26A-5181-4954-B340-A5ECADC958C2}"/>
                </a:ext>
              </a:extLst>
            </p:cNvPr>
            <p:cNvSpPr>
              <a:spLocks noEditPoints="1"/>
            </p:cNvSpPr>
            <p:nvPr/>
          </p:nvSpPr>
          <p:spPr bwMode="auto">
            <a:xfrm>
              <a:off x="455613" y="5329095"/>
              <a:ext cx="261938" cy="139700"/>
            </a:xfrm>
            <a:custGeom>
              <a:avLst/>
              <a:gdLst>
                <a:gd name="T0" fmla="*/ 243 w 261"/>
                <a:gd name="T1" fmla="*/ 6 h 139"/>
                <a:gd name="T2" fmla="*/ 183 w 261"/>
                <a:gd name="T3" fmla="*/ 38 h 139"/>
                <a:gd name="T4" fmla="*/ 144 w 261"/>
                <a:gd name="T5" fmla="*/ 14 h 139"/>
                <a:gd name="T6" fmla="*/ 107 w 261"/>
                <a:gd name="T7" fmla="*/ 35 h 139"/>
                <a:gd name="T8" fmla="*/ 93 w 261"/>
                <a:gd name="T9" fmla="*/ 24 h 139"/>
                <a:gd name="T10" fmla="*/ 65 w 261"/>
                <a:gd name="T11" fmla="*/ 24 h 139"/>
                <a:gd name="T12" fmla="*/ 25 w 261"/>
                <a:gd name="T13" fmla="*/ 46 h 139"/>
                <a:gd name="T14" fmla="*/ 0 w 261"/>
                <a:gd name="T15" fmla="*/ 55 h 139"/>
                <a:gd name="T16" fmla="*/ 29 w 261"/>
                <a:gd name="T17" fmla="*/ 55 h 139"/>
                <a:gd name="T18" fmla="*/ 68 w 261"/>
                <a:gd name="T19" fmla="*/ 33 h 139"/>
                <a:gd name="T20" fmla="*/ 89 w 261"/>
                <a:gd name="T21" fmla="*/ 33 h 139"/>
                <a:gd name="T22" fmla="*/ 100 w 261"/>
                <a:gd name="T23" fmla="*/ 59 h 139"/>
                <a:gd name="T24" fmla="*/ 144 w 261"/>
                <a:gd name="T25" fmla="*/ 103 h 139"/>
                <a:gd name="T26" fmla="*/ 172 w 261"/>
                <a:gd name="T27" fmla="*/ 98 h 139"/>
                <a:gd name="T28" fmla="*/ 203 w 261"/>
                <a:gd name="T29" fmla="*/ 135 h 139"/>
                <a:gd name="T30" fmla="*/ 213 w 261"/>
                <a:gd name="T31" fmla="*/ 139 h 139"/>
                <a:gd name="T32" fmla="*/ 218 w 261"/>
                <a:gd name="T33" fmla="*/ 120 h 139"/>
                <a:gd name="T34" fmla="*/ 187 w 261"/>
                <a:gd name="T35" fmla="*/ 83 h 139"/>
                <a:gd name="T36" fmla="*/ 181 w 261"/>
                <a:gd name="T37" fmla="*/ 83 h 139"/>
                <a:gd name="T38" fmla="*/ 251 w 261"/>
                <a:gd name="T39" fmla="*/ 13 h 139"/>
                <a:gd name="T40" fmla="*/ 255 w 261"/>
                <a:gd name="T41" fmla="*/ 21 h 139"/>
                <a:gd name="T42" fmla="*/ 245 w 261"/>
                <a:gd name="T43" fmla="*/ 0 h 139"/>
                <a:gd name="T44" fmla="*/ 145 w 261"/>
                <a:gd name="T45" fmla="*/ 67 h 139"/>
                <a:gd name="T46" fmla="*/ 145 w 261"/>
                <a:gd name="T47" fmla="*/ 52 h 139"/>
                <a:gd name="T48" fmla="*/ 145 w 261"/>
                <a:gd name="T49" fmla="*/ 45 h 139"/>
                <a:gd name="T50" fmla="*/ 113 w 261"/>
                <a:gd name="T51" fmla="*/ 38 h 139"/>
                <a:gd name="T52" fmla="*/ 144 w 261"/>
                <a:gd name="T53" fmla="*/ 21 h 139"/>
                <a:gd name="T54" fmla="*/ 178 w 261"/>
                <a:gd name="T55" fmla="*/ 41 h 139"/>
                <a:gd name="T56" fmla="*/ 145 w 261"/>
                <a:gd name="T57" fmla="*/ 45 h 139"/>
                <a:gd name="T58" fmla="*/ 131 w 261"/>
                <a:gd name="T59" fmla="*/ 59 h 139"/>
                <a:gd name="T60" fmla="*/ 159 w 261"/>
                <a:gd name="T61" fmla="*/ 59 h 139"/>
                <a:gd name="T62" fmla="*/ 180 w 261"/>
                <a:gd name="T63" fmla="*/ 47 h 139"/>
                <a:gd name="T64" fmla="*/ 171 w 261"/>
                <a:gd name="T65" fmla="*/ 85 h 139"/>
                <a:gd name="T66" fmla="*/ 107 w 261"/>
                <a:gd name="T67" fmla="*/ 59 h 139"/>
                <a:gd name="T68" fmla="*/ 131 w 261"/>
                <a:gd name="T69" fmla="*/ 56 h 139"/>
                <a:gd name="T70" fmla="*/ 211 w 261"/>
                <a:gd name="T71" fmla="*/ 127 h 139"/>
                <a:gd name="T72" fmla="*/ 215 w 261"/>
                <a:gd name="T73" fmla="*/ 127 h 139"/>
                <a:gd name="T74" fmla="*/ 187 w 261"/>
                <a:gd name="T75" fmla="*/ 93 h 139"/>
                <a:gd name="T76" fmla="*/ 203 w 261"/>
                <a:gd name="T77" fmla="*/ 126 h 139"/>
                <a:gd name="T78" fmla="*/ 183 w 261"/>
                <a:gd name="T79" fmla="*/ 97 h 139"/>
                <a:gd name="T80" fmla="*/ 178 w 261"/>
                <a:gd name="T81" fmla="*/ 92 h 139"/>
                <a:gd name="T82" fmla="*/ 175 w 261"/>
                <a:gd name="T83" fmla="*/ 91 h 139"/>
                <a:gd name="T84" fmla="*/ 179 w 261"/>
                <a:gd name="T85" fmla="*/ 91 h 139"/>
                <a:gd name="T86" fmla="*/ 86 w 261"/>
                <a:gd name="T87" fmla="*/ 24 h 139"/>
                <a:gd name="T88" fmla="*/ 71 w 261"/>
                <a:gd name="T89" fmla="*/ 24 h 139"/>
                <a:gd name="T90" fmla="*/ 86 w 261"/>
                <a:gd name="T91" fmla="*/ 24 h 139"/>
                <a:gd name="T92" fmla="*/ 15 w 261"/>
                <a:gd name="T93" fmla="*/ 63 h 139"/>
                <a:gd name="T94" fmla="*/ 15 w 261"/>
                <a:gd name="T95" fmla="*/ 48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61" h="139">
                  <a:moveTo>
                    <a:pt x="245" y="0"/>
                  </a:moveTo>
                  <a:cubicBezTo>
                    <a:pt x="243" y="6"/>
                    <a:pt x="243" y="6"/>
                    <a:pt x="243" y="6"/>
                  </a:cubicBezTo>
                  <a:cubicBezTo>
                    <a:pt x="248" y="8"/>
                    <a:pt x="248" y="8"/>
                    <a:pt x="248" y="8"/>
                  </a:cubicBezTo>
                  <a:cubicBezTo>
                    <a:pt x="183" y="38"/>
                    <a:pt x="183" y="38"/>
                    <a:pt x="183" y="38"/>
                  </a:cubicBezTo>
                  <a:cubicBezTo>
                    <a:pt x="181" y="34"/>
                    <a:pt x="179" y="30"/>
                    <a:pt x="176" y="27"/>
                  </a:cubicBezTo>
                  <a:cubicBezTo>
                    <a:pt x="167" y="19"/>
                    <a:pt x="156" y="14"/>
                    <a:pt x="144" y="14"/>
                  </a:cubicBezTo>
                  <a:cubicBezTo>
                    <a:pt x="133" y="14"/>
                    <a:pt x="121" y="19"/>
                    <a:pt x="113" y="27"/>
                  </a:cubicBezTo>
                  <a:cubicBezTo>
                    <a:pt x="111" y="30"/>
                    <a:pt x="109" y="32"/>
                    <a:pt x="107" y="35"/>
                  </a:cubicBezTo>
                  <a:cubicBezTo>
                    <a:pt x="92" y="27"/>
                    <a:pt x="92" y="27"/>
                    <a:pt x="92" y="27"/>
                  </a:cubicBezTo>
                  <a:cubicBezTo>
                    <a:pt x="93" y="26"/>
                    <a:pt x="93" y="25"/>
                    <a:pt x="93" y="24"/>
                  </a:cubicBezTo>
                  <a:cubicBezTo>
                    <a:pt x="93" y="16"/>
                    <a:pt x="87" y="10"/>
                    <a:pt x="79" y="10"/>
                  </a:cubicBezTo>
                  <a:cubicBezTo>
                    <a:pt x="71" y="10"/>
                    <a:pt x="65" y="16"/>
                    <a:pt x="65" y="24"/>
                  </a:cubicBezTo>
                  <a:cubicBezTo>
                    <a:pt x="65" y="25"/>
                    <a:pt x="65" y="26"/>
                    <a:pt x="65" y="27"/>
                  </a:cubicBezTo>
                  <a:cubicBezTo>
                    <a:pt x="25" y="46"/>
                    <a:pt x="25" y="46"/>
                    <a:pt x="25" y="46"/>
                  </a:cubicBezTo>
                  <a:cubicBezTo>
                    <a:pt x="23" y="43"/>
                    <a:pt x="19" y="41"/>
                    <a:pt x="15" y="41"/>
                  </a:cubicBezTo>
                  <a:cubicBezTo>
                    <a:pt x="7" y="41"/>
                    <a:pt x="0" y="48"/>
                    <a:pt x="0" y="55"/>
                  </a:cubicBezTo>
                  <a:cubicBezTo>
                    <a:pt x="0" y="63"/>
                    <a:pt x="7" y="69"/>
                    <a:pt x="15" y="69"/>
                  </a:cubicBezTo>
                  <a:cubicBezTo>
                    <a:pt x="22" y="69"/>
                    <a:pt x="29" y="63"/>
                    <a:pt x="29" y="55"/>
                  </a:cubicBezTo>
                  <a:cubicBezTo>
                    <a:pt x="29" y="54"/>
                    <a:pt x="28" y="53"/>
                    <a:pt x="28" y="52"/>
                  </a:cubicBezTo>
                  <a:cubicBezTo>
                    <a:pt x="68" y="33"/>
                    <a:pt x="68" y="33"/>
                    <a:pt x="68" y="33"/>
                  </a:cubicBezTo>
                  <a:cubicBezTo>
                    <a:pt x="71" y="36"/>
                    <a:pt x="74" y="38"/>
                    <a:pt x="79" y="38"/>
                  </a:cubicBezTo>
                  <a:cubicBezTo>
                    <a:pt x="83" y="38"/>
                    <a:pt x="87" y="36"/>
                    <a:pt x="89" y="33"/>
                  </a:cubicBezTo>
                  <a:cubicBezTo>
                    <a:pt x="104" y="41"/>
                    <a:pt x="104" y="41"/>
                    <a:pt x="104" y="41"/>
                  </a:cubicBezTo>
                  <a:cubicBezTo>
                    <a:pt x="101" y="46"/>
                    <a:pt x="100" y="52"/>
                    <a:pt x="100" y="59"/>
                  </a:cubicBezTo>
                  <a:cubicBezTo>
                    <a:pt x="100" y="70"/>
                    <a:pt x="105" y="81"/>
                    <a:pt x="113" y="90"/>
                  </a:cubicBezTo>
                  <a:cubicBezTo>
                    <a:pt x="121" y="98"/>
                    <a:pt x="133" y="103"/>
                    <a:pt x="144" y="103"/>
                  </a:cubicBezTo>
                  <a:cubicBezTo>
                    <a:pt x="153" y="103"/>
                    <a:pt x="162" y="100"/>
                    <a:pt x="169" y="95"/>
                  </a:cubicBezTo>
                  <a:cubicBezTo>
                    <a:pt x="172" y="98"/>
                    <a:pt x="172" y="98"/>
                    <a:pt x="172" y="98"/>
                  </a:cubicBezTo>
                  <a:cubicBezTo>
                    <a:pt x="169" y="101"/>
                    <a:pt x="169" y="101"/>
                    <a:pt x="169" y="101"/>
                  </a:cubicBezTo>
                  <a:cubicBezTo>
                    <a:pt x="203" y="135"/>
                    <a:pt x="203" y="135"/>
                    <a:pt x="203" y="135"/>
                  </a:cubicBezTo>
                  <a:cubicBezTo>
                    <a:pt x="206" y="132"/>
                    <a:pt x="206" y="132"/>
                    <a:pt x="206" y="132"/>
                  </a:cubicBezTo>
                  <a:cubicBezTo>
                    <a:pt x="213" y="139"/>
                    <a:pt x="213" y="139"/>
                    <a:pt x="213" y="139"/>
                  </a:cubicBezTo>
                  <a:cubicBezTo>
                    <a:pt x="225" y="127"/>
                    <a:pt x="225" y="127"/>
                    <a:pt x="225" y="127"/>
                  </a:cubicBezTo>
                  <a:cubicBezTo>
                    <a:pt x="218" y="120"/>
                    <a:pt x="218" y="120"/>
                    <a:pt x="218" y="120"/>
                  </a:cubicBezTo>
                  <a:cubicBezTo>
                    <a:pt x="221" y="117"/>
                    <a:pt x="221" y="117"/>
                    <a:pt x="221" y="117"/>
                  </a:cubicBezTo>
                  <a:cubicBezTo>
                    <a:pt x="187" y="83"/>
                    <a:pt x="187" y="83"/>
                    <a:pt x="187" y="83"/>
                  </a:cubicBezTo>
                  <a:cubicBezTo>
                    <a:pt x="184" y="86"/>
                    <a:pt x="184" y="86"/>
                    <a:pt x="184" y="86"/>
                  </a:cubicBezTo>
                  <a:cubicBezTo>
                    <a:pt x="181" y="83"/>
                    <a:pt x="181" y="83"/>
                    <a:pt x="181" y="83"/>
                  </a:cubicBezTo>
                  <a:cubicBezTo>
                    <a:pt x="189" y="72"/>
                    <a:pt x="191" y="57"/>
                    <a:pt x="186" y="44"/>
                  </a:cubicBezTo>
                  <a:cubicBezTo>
                    <a:pt x="251" y="13"/>
                    <a:pt x="251" y="13"/>
                    <a:pt x="251" y="13"/>
                  </a:cubicBezTo>
                  <a:cubicBezTo>
                    <a:pt x="249" y="19"/>
                    <a:pt x="249" y="19"/>
                    <a:pt x="249" y="19"/>
                  </a:cubicBezTo>
                  <a:cubicBezTo>
                    <a:pt x="255" y="21"/>
                    <a:pt x="255" y="21"/>
                    <a:pt x="255" y="21"/>
                  </a:cubicBezTo>
                  <a:cubicBezTo>
                    <a:pt x="261" y="5"/>
                    <a:pt x="261" y="5"/>
                    <a:pt x="261" y="5"/>
                  </a:cubicBezTo>
                  <a:lnTo>
                    <a:pt x="245" y="0"/>
                  </a:lnTo>
                  <a:close/>
                  <a:moveTo>
                    <a:pt x="152" y="59"/>
                  </a:moveTo>
                  <a:cubicBezTo>
                    <a:pt x="152" y="63"/>
                    <a:pt x="149" y="67"/>
                    <a:pt x="145" y="67"/>
                  </a:cubicBezTo>
                  <a:cubicBezTo>
                    <a:pt x="141" y="67"/>
                    <a:pt x="137" y="63"/>
                    <a:pt x="137" y="59"/>
                  </a:cubicBezTo>
                  <a:cubicBezTo>
                    <a:pt x="137" y="55"/>
                    <a:pt x="141" y="52"/>
                    <a:pt x="145" y="52"/>
                  </a:cubicBezTo>
                  <a:cubicBezTo>
                    <a:pt x="149" y="52"/>
                    <a:pt x="152" y="55"/>
                    <a:pt x="152" y="59"/>
                  </a:cubicBezTo>
                  <a:close/>
                  <a:moveTo>
                    <a:pt x="145" y="45"/>
                  </a:moveTo>
                  <a:cubicBezTo>
                    <a:pt x="141" y="45"/>
                    <a:pt x="137" y="47"/>
                    <a:pt x="134" y="50"/>
                  </a:cubicBezTo>
                  <a:cubicBezTo>
                    <a:pt x="113" y="38"/>
                    <a:pt x="113" y="38"/>
                    <a:pt x="113" y="38"/>
                  </a:cubicBezTo>
                  <a:cubicBezTo>
                    <a:pt x="114" y="36"/>
                    <a:pt x="116" y="34"/>
                    <a:pt x="118" y="32"/>
                  </a:cubicBezTo>
                  <a:cubicBezTo>
                    <a:pt x="125" y="25"/>
                    <a:pt x="134" y="21"/>
                    <a:pt x="144" y="21"/>
                  </a:cubicBezTo>
                  <a:cubicBezTo>
                    <a:pt x="154" y="21"/>
                    <a:pt x="164" y="25"/>
                    <a:pt x="171" y="32"/>
                  </a:cubicBezTo>
                  <a:cubicBezTo>
                    <a:pt x="174" y="34"/>
                    <a:pt x="176" y="37"/>
                    <a:pt x="178" y="41"/>
                  </a:cubicBezTo>
                  <a:cubicBezTo>
                    <a:pt x="156" y="51"/>
                    <a:pt x="156" y="51"/>
                    <a:pt x="156" y="51"/>
                  </a:cubicBezTo>
                  <a:cubicBezTo>
                    <a:pt x="153" y="47"/>
                    <a:pt x="149" y="45"/>
                    <a:pt x="145" y="45"/>
                  </a:cubicBezTo>
                  <a:close/>
                  <a:moveTo>
                    <a:pt x="131" y="56"/>
                  </a:moveTo>
                  <a:cubicBezTo>
                    <a:pt x="131" y="57"/>
                    <a:pt x="131" y="58"/>
                    <a:pt x="131" y="59"/>
                  </a:cubicBezTo>
                  <a:cubicBezTo>
                    <a:pt x="131" y="67"/>
                    <a:pt x="137" y="73"/>
                    <a:pt x="145" y="73"/>
                  </a:cubicBezTo>
                  <a:cubicBezTo>
                    <a:pt x="153" y="73"/>
                    <a:pt x="159" y="67"/>
                    <a:pt x="159" y="59"/>
                  </a:cubicBezTo>
                  <a:cubicBezTo>
                    <a:pt x="159" y="58"/>
                    <a:pt x="159" y="57"/>
                    <a:pt x="159" y="57"/>
                  </a:cubicBezTo>
                  <a:cubicBezTo>
                    <a:pt x="180" y="47"/>
                    <a:pt x="180" y="47"/>
                    <a:pt x="180" y="47"/>
                  </a:cubicBezTo>
                  <a:cubicBezTo>
                    <a:pt x="181" y="50"/>
                    <a:pt x="182" y="54"/>
                    <a:pt x="182" y="59"/>
                  </a:cubicBezTo>
                  <a:cubicBezTo>
                    <a:pt x="182" y="69"/>
                    <a:pt x="178" y="78"/>
                    <a:pt x="171" y="85"/>
                  </a:cubicBezTo>
                  <a:cubicBezTo>
                    <a:pt x="156" y="100"/>
                    <a:pt x="132" y="100"/>
                    <a:pt x="118" y="85"/>
                  </a:cubicBezTo>
                  <a:cubicBezTo>
                    <a:pt x="111" y="78"/>
                    <a:pt x="107" y="69"/>
                    <a:pt x="107" y="59"/>
                  </a:cubicBezTo>
                  <a:cubicBezTo>
                    <a:pt x="107" y="53"/>
                    <a:pt x="108" y="49"/>
                    <a:pt x="110" y="44"/>
                  </a:cubicBezTo>
                  <a:lnTo>
                    <a:pt x="131" y="56"/>
                  </a:lnTo>
                  <a:close/>
                  <a:moveTo>
                    <a:pt x="213" y="130"/>
                  </a:moveTo>
                  <a:cubicBezTo>
                    <a:pt x="211" y="127"/>
                    <a:pt x="211" y="127"/>
                    <a:pt x="211" y="127"/>
                  </a:cubicBezTo>
                  <a:cubicBezTo>
                    <a:pt x="213" y="125"/>
                    <a:pt x="213" y="125"/>
                    <a:pt x="213" y="125"/>
                  </a:cubicBezTo>
                  <a:cubicBezTo>
                    <a:pt x="215" y="127"/>
                    <a:pt x="215" y="127"/>
                    <a:pt x="215" y="127"/>
                  </a:cubicBezTo>
                  <a:lnTo>
                    <a:pt x="213" y="130"/>
                  </a:lnTo>
                  <a:close/>
                  <a:moveTo>
                    <a:pt x="187" y="93"/>
                  </a:moveTo>
                  <a:cubicBezTo>
                    <a:pt x="211" y="117"/>
                    <a:pt x="211" y="117"/>
                    <a:pt x="211" y="117"/>
                  </a:cubicBezTo>
                  <a:cubicBezTo>
                    <a:pt x="203" y="126"/>
                    <a:pt x="203" y="126"/>
                    <a:pt x="203" y="126"/>
                  </a:cubicBezTo>
                  <a:cubicBezTo>
                    <a:pt x="179" y="101"/>
                    <a:pt x="179" y="101"/>
                    <a:pt x="179" y="101"/>
                  </a:cubicBezTo>
                  <a:cubicBezTo>
                    <a:pt x="183" y="97"/>
                    <a:pt x="183" y="97"/>
                    <a:pt x="183" y="97"/>
                  </a:cubicBezTo>
                  <a:lnTo>
                    <a:pt x="187" y="93"/>
                  </a:lnTo>
                  <a:close/>
                  <a:moveTo>
                    <a:pt x="178" y="92"/>
                  </a:moveTo>
                  <a:cubicBezTo>
                    <a:pt x="177" y="94"/>
                    <a:pt x="177" y="94"/>
                    <a:pt x="177" y="94"/>
                  </a:cubicBezTo>
                  <a:cubicBezTo>
                    <a:pt x="175" y="91"/>
                    <a:pt x="175" y="91"/>
                    <a:pt x="175" y="91"/>
                  </a:cubicBezTo>
                  <a:cubicBezTo>
                    <a:pt x="177" y="89"/>
                    <a:pt x="177" y="89"/>
                    <a:pt x="177" y="89"/>
                  </a:cubicBezTo>
                  <a:cubicBezTo>
                    <a:pt x="179" y="91"/>
                    <a:pt x="179" y="91"/>
                    <a:pt x="179" y="91"/>
                  </a:cubicBezTo>
                  <a:lnTo>
                    <a:pt x="178" y="92"/>
                  </a:lnTo>
                  <a:close/>
                  <a:moveTo>
                    <a:pt x="86" y="24"/>
                  </a:moveTo>
                  <a:cubicBezTo>
                    <a:pt x="86" y="28"/>
                    <a:pt x="83" y="31"/>
                    <a:pt x="79" y="31"/>
                  </a:cubicBezTo>
                  <a:cubicBezTo>
                    <a:pt x="75" y="31"/>
                    <a:pt x="71" y="28"/>
                    <a:pt x="71" y="24"/>
                  </a:cubicBezTo>
                  <a:cubicBezTo>
                    <a:pt x="71" y="20"/>
                    <a:pt x="75" y="16"/>
                    <a:pt x="79" y="16"/>
                  </a:cubicBezTo>
                  <a:cubicBezTo>
                    <a:pt x="83" y="16"/>
                    <a:pt x="86" y="20"/>
                    <a:pt x="86" y="24"/>
                  </a:cubicBezTo>
                  <a:close/>
                  <a:moveTo>
                    <a:pt x="22" y="55"/>
                  </a:moveTo>
                  <a:cubicBezTo>
                    <a:pt x="22" y="60"/>
                    <a:pt x="19" y="63"/>
                    <a:pt x="15" y="63"/>
                  </a:cubicBezTo>
                  <a:cubicBezTo>
                    <a:pt x="10" y="63"/>
                    <a:pt x="7" y="60"/>
                    <a:pt x="7" y="55"/>
                  </a:cubicBezTo>
                  <a:cubicBezTo>
                    <a:pt x="7" y="51"/>
                    <a:pt x="10" y="48"/>
                    <a:pt x="15" y="48"/>
                  </a:cubicBezTo>
                  <a:cubicBezTo>
                    <a:pt x="19" y="48"/>
                    <a:pt x="22" y="51"/>
                    <a:pt x="22" y="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nvGrpSpPr>
            <p:cNvPr id="11" name="Groupe 135">
              <a:extLst>
                <a:ext uri="{FF2B5EF4-FFF2-40B4-BE49-F238E27FC236}">
                  <a16:creationId xmlns:a16="http://schemas.microsoft.com/office/drawing/2014/main" id="{4FDB104E-2FE0-4C6F-BB0D-FD44D3431CE9}"/>
                </a:ext>
              </a:extLst>
            </p:cNvPr>
            <p:cNvGrpSpPr/>
            <p:nvPr/>
          </p:nvGrpSpPr>
          <p:grpSpPr>
            <a:xfrm>
              <a:off x="504826" y="5297345"/>
              <a:ext cx="163513" cy="157162"/>
              <a:chOff x="504826" y="4708526"/>
              <a:chExt cx="163513" cy="157162"/>
            </a:xfrm>
            <a:grpFill/>
          </p:grpSpPr>
          <p:sp>
            <p:nvSpPr>
              <p:cNvPr id="12" name="Freeform 50728">
                <a:extLst>
                  <a:ext uri="{FF2B5EF4-FFF2-40B4-BE49-F238E27FC236}">
                    <a16:creationId xmlns:a16="http://schemas.microsoft.com/office/drawing/2014/main" id="{892ED2F7-CEE3-47E5-8E2D-D08851C0F1F6}"/>
                  </a:ext>
                </a:extLst>
              </p:cNvPr>
              <p:cNvSpPr>
                <a:spLocks/>
              </p:cNvSpPr>
              <p:nvPr/>
            </p:nvSpPr>
            <p:spPr bwMode="auto">
              <a:xfrm>
                <a:off x="504826" y="4802188"/>
                <a:ext cx="131763" cy="63500"/>
              </a:xfrm>
              <a:custGeom>
                <a:avLst/>
                <a:gdLst>
                  <a:gd name="T0" fmla="*/ 4 w 83"/>
                  <a:gd name="T1" fmla="*/ 0 h 40"/>
                  <a:gd name="T2" fmla="*/ 0 w 83"/>
                  <a:gd name="T3" fmla="*/ 0 h 40"/>
                  <a:gd name="T4" fmla="*/ 0 w 83"/>
                  <a:gd name="T5" fmla="*/ 40 h 40"/>
                  <a:gd name="T6" fmla="*/ 83 w 83"/>
                  <a:gd name="T7" fmla="*/ 40 h 40"/>
                  <a:gd name="T8" fmla="*/ 83 w 83"/>
                  <a:gd name="T9" fmla="*/ 36 h 40"/>
                  <a:gd name="T10" fmla="*/ 4 w 83"/>
                  <a:gd name="T11" fmla="*/ 36 h 40"/>
                  <a:gd name="T12" fmla="*/ 4 w 83"/>
                  <a:gd name="T13" fmla="*/ 0 h 40"/>
                </a:gdLst>
                <a:ahLst/>
                <a:cxnLst>
                  <a:cxn ang="0">
                    <a:pos x="T0" y="T1"/>
                  </a:cxn>
                  <a:cxn ang="0">
                    <a:pos x="T2" y="T3"/>
                  </a:cxn>
                  <a:cxn ang="0">
                    <a:pos x="T4" y="T5"/>
                  </a:cxn>
                  <a:cxn ang="0">
                    <a:pos x="T6" y="T7"/>
                  </a:cxn>
                  <a:cxn ang="0">
                    <a:pos x="T8" y="T9"/>
                  </a:cxn>
                  <a:cxn ang="0">
                    <a:pos x="T10" y="T11"/>
                  </a:cxn>
                  <a:cxn ang="0">
                    <a:pos x="T12" y="T13"/>
                  </a:cxn>
                </a:cxnLst>
                <a:rect l="0" t="0" r="r" b="b"/>
                <a:pathLst>
                  <a:path w="83" h="40">
                    <a:moveTo>
                      <a:pt x="4" y="0"/>
                    </a:moveTo>
                    <a:lnTo>
                      <a:pt x="0" y="0"/>
                    </a:lnTo>
                    <a:lnTo>
                      <a:pt x="0" y="40"/>
                    </a:lnTo>
                    <a:lnTo>
                      <a:pt x="83" y="40"/>
                    </a:lnTo>
                    <a:lnTo>
                      <a:pt x="83" y="36"/>
                    </a:lnTo>
                    <a:lnTo>
                      <a:pt x="4" y="36"/>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 name="Rectangle 50729">
                <a:extLst>
                  <a:ext uri="{FF2B5EF4-FFF2-40B4-BE49-F238E27FC236}">
                    <a16:creationId xmlns:a16="http://schemas.microsoft.com/office/drawing/2014/main" id="{26F03AAC-56EC-4B26-B32C-C52BED5BF127}"/>
                  </a:ext>
                </a:extLst>
              </p:cNvPr>
              <p:cNvSpPr>
                <a:spLocks noChangeArrowheads="1"/>
              </p:cNvSpPr>
              <p:nvPr/>
            </p:nvSpPr>
            <p:spPr bwMode="auto">
              <a:xfrm>
                <a:off x="661988" y="4794251"/>
                <a:ext cx="6350" cy="428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 name="Freeform 50730">
                <a:extLst>
                  <a:ext uri="{FF2B5EF4-FFF2-40B4-BE49-F238E27FC236}">
                    <a16:creationId xmlns:a16="http://schemas.microsoft.com/office/drawing/2014/main" id="{6BEEF467-C947-49F9-8728-1B2E232AF8B9}"/>
                  </a:ext>
                </a:extLst>
              </p:cNvPr>
              <p:cNvSpPr>
                <a:spLocks noEditPoints="1"/>
              </p:cNvSpPr>
              <p:nvPr/>
            </p:nvSpPr>
            <p:spPr bwMode="auto">
              <a:xfrm>
                <a:off x="504826" y="4708526"/>
                <a:ext cx="163513" cy="57150"/>
              </a:xfrm>
              <a:custGeom>
                <a:avLst/>
                <a:gdLst>
                  <a:gd name="T0" fmla="*/ 4 w 103"/>
                  <a:gd name="T1" fmla="*/ 17 h 36"/>
                  <a:gd name="T2" fmla="*/ 99 w 103"/>
                  <a:gd name="T3" fmla="*/ 17 h 36"/>
                  <a:gd name="T4" fmla="*/ 99 w 103"/>
                  <a:gd name="T5" fmla="*/ 29 h 36"/>
                  <a:gd name="T6" fmla="*/ 103 w 103"/>
                  <a:gd name="T7" fmla="*/ 29 h 36"/>
                  <a:gd name="T8" fmla="*/ 103 w 103"/>
                  <a:gd name="T9" fmla="*/ 0 h 36"/>
                  <a:gd name="T10" fmla="*/ 0 w 103"/>
                  <a:gd name="T11" fmla="*/ 0 h 36"/>
                  <a:gd name="T12" fmla="*/ 0 w 103"/>
                  <a:gd name="T13" fmla="*/ 36 h 36"/>
                  <a:gd name="T14" fmla="*/ 4 w 103"/>
                  <a:gd name="T15" fmla="*/ 36 h 36"/>
                  <a:gd name="T16" fmla="*/ 4 w 103"/>
                  <a:gd name="T17" fmla="*/ 17 h 36"/>
                  <a:gd name="T18" fmla="*/ 28 w 103"/>
                  <a:gd name="T19" fmla="*/ 12 h 36"/>
                  <a:gd name="T20" fmla="*/ 4 w 103"/>
                  <a:gd name="T21" fmla="*/ 12 h 36"/>
                  <a:gd name="T22" fmla="*/ 4 w 103"/>
                  <a:gd name="T23" fmla="*/ 4 h 36"/>
                  <a:gd name="T24" fmla="*/ 28 w 103"/>
                  <a:gd name="T25" fmla="*/ 4 h 36"/>
                  <a:gd name="T26" fmla="*/ 28 w 103"/>
                  <a:gd name="T27" fmla="*/ 12 h 36"/>
                  <a:gd name="T28" fmla="*/ 32 w 103"/>
                  <a:gd name="T29" fmla="*/ 4 h 36"/>
                  <a:gd name="T30" fmla="*/ 99 w 103"/>
                  <a:gd name="T31" fmla="*/ 4 h 36"/>
                  <a:gd name="T32" fmla="*/ 99 w 103"/>
                  <a:gd name="T33" fmla="*/ 12 h 36"/>
                  <a:gd name="T34" fmla="*/ 32 w 103"/>
                  <a:gd name="T35" fmla="*/ 12 h 36"/>
                  <a:gd name="T36" fmla="*/ 32 w 103"/>
                  <a:gd name="T37" fmla="*/ 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3" h="36">
                    <a:moveTo>
                      <a:pt x="4" y="17"/>
                    </a:moveTo>
                    <a:lnTo>
                      <a:pt x="99" y="17"/>
                    </a:lnTo>
                    <a:lnTo>
                      <a:pt x="99" y="29"/>
                    </a:lnTo>
                    <a:lnTo>
                      <a:pt x="103" y="29"/>
                    </a:lnTo>
                    <a:lnTo>
                      <a:pt x="103" y="0"/>
                    </a:lnTo>
                    <a:lnTo>
                      <a:pt x="0" y="0"/>
                    </a:lnTo>
                    <a:lnTo>
                      <a:pt x="0" y="36"/>
                    </a:lnTo>
                    <a:lnTo>
                      <a:pt x="4" y="36"/>
                    </a:lnTo>
                    <a:lnTo>
                      <a:pt x="4" y="17"/>
                    </a:lnTo>
                    <a:close/>
                    <a:moveTo>
                      <a:pt x="28" y="12"/>
                    </a:moveTo>
                    <a:lnTo>
                      <a:pt x="4" y="12"/>
                    </a:lnTo>
                    <a:lnTo>
                      <a:pt x="4" y="4"/>
                    </a:lnTo>
                    <a:lnTo>
                      <a:pt x="28" y="4"/>
                    </a:lnTo>
                    <a:lnTo>
                      <a:pt x="28" y="12"/>
                    </a:lnTo>
                    <a:close/>
                    <a:moveTo>
                      <a:pt x="32" y="4"/>
                    </a:moveTo>
                    <a:lnTo>
                      <a:pt x="99" y="4"/>
                    </a:lnTo>
                    <a:lnTo>
                      <a:pt x="99" y="12"/>
                    </a:lnTo>
                    <a:lnTo>
                      <a:pt x="32" y="12"/>
                    </a:lnTo>
                    <a:lnTo>
                      <a:pt x="3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 name="Rectangle 50731">
                <a:extLst>
                  <a:ext uri="{FF2B5EF4-FFF2-40B4-BE49-F238E27FC236}">
                    <a16:creationId xmlns:a16="http://schemas.microsoft.com/office/drawing/2014/main" id="{967451D7-530D-447E-B3E0-9171D46BDF57}"/>
                  </a:ext>
                </a:extLst>
              </p:cNvPr>
              <p:cNvSpPr>
                <a:spLocks noChangeArrowheads="1"/>
              </p:cNvSpPr>
              <p:nvPr/>
            </p:nvSpPr>
            <p:spPr bwMode="auto">
              <a:xfrm>
                <a:off x="561976" y="4718051"/>
                <a:ext cx="95250" cy="79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grpSp>
    </p:spTree>
    <p:extLst>
      <p:ext uri="{BB962C8B-B14F-4D97-AF65-F5344CB8AC3E}">
        <p14:creationId xmlns:p14="http://schemas.microsoft.com/office/powerpoint/2010/main" val="1623442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70355F0-DA22-48A5-AA28-F1CCD9A91763}"/>
              </a:ext>
            </a:extLst>
          </p:cNvPr>
          <p:cNvSpPr>
            <a:spLocks noGrp="1"/>
          </p:cNvSpPr>
          <p:nvPr>
            <p:ph type="body" sz="quarter" idx="11"/>
          </p:nvPr>
        </p:nvSpPr>
        <p:spPr/>
        <p:txBody>
          <a:bodyPr>
            <a:normAutofit fontScale="55000" lnSpcReduction="20000"/>
          </a:bodyPr>
          <a:lstStyle/>
          <a:p>
            <a:r>
              <a:rPr lang="en-US" dirty="0"/>
              <a:t>ERAA – Main topic #2</a:t>
            </a:r>
          </a:p>
          <a:p>
            <a:r>
              <a:rPr lang="en-US" dirty="0"/>
              <a:t>Contribution of balancing reserves (FCR, FRR, RR)</a:t>
            </a:r>
            <a:endParaRPr lang="en-BE" dirty="0"/>
          </a:p>
        </p:txBody>
      </p:sp>
      <p:sp>
        <p:nvSpPr>
          <p:cNvPr id="4" name="Tekstvak 3">
            <a:extLst>
              <a:ext uri="{FF2B5EF4-FFF2-40B4-BE49-F238E27FC236}">
                <a16:creationId xmlns:a16="http://schemas.microsoft.com/office/drawing/2014/main" id="{CB44AE81-2866-443A-8436-797C1204332E}"/>
              </a:ext>
            </a:extLst>
          </p:cNvPr>
          <p:cNvSpPr txBox="1"/>
          <p:nvPr/>
        </p:nvSpPr>
        <p:spPr>
          <a:xfrm>
            <a:off x="382588" y="1772816"/>
            <a:ext cx="11426825" cy="1231106"/>
          </a:xfrm>
          <a:prstGeom prst="rect">
            <a:avLst/>
          </a:prstGeom>
          <a:noFill/>
        </p:spPr>
        <p:txBody>
          <a:bodyPr wrap="square" rtlCol="0">
            <a:spAutoFit/>
          </a:bodyPr>
          <a:lstStyle/>
          <a:p>
            <a:pPr>
              <a:spcAft>
                <a:spcPts val="600"/>
              </a:spcAft>
            </a:pPr>
            <a:r>
              <a:rPr lang="en-US" sz="1600" dirty="0"/>
              <a:t>Regarding balancing reserves, ENTSO-E has received conflicting comments:</a:t>
            </a:r>
          </a:p>
          <a:p>
            <a:pPr marL="285750" indent="-285750">
              <a:spcAft>
                <a:spcPts val="600"/>
              </a:spcAft>
              <a:buFont typeface="Arial" panose="020B0604020202020204" pitchFamily="34" charset="0"/>
              <a:buChar char="•"/>
            </a:pPr>
            <a:r>
              <a:rPr lang="en-US" sz="1600" dirty="0"/>
              <a:t>Some stakeholders support the </a:t>
            </a:r>
            <a:r>
              <a:rPr lang="en-US" sz="1600" b="1" dirty="0"/>
              <a:t>consideration / use of all balancing reserves </a:t>
            </a:r>
            <a:r>
              <a:rPr lang="en-US" sz="1600" dirty="0"/>
              <a:t>as being available to prevent adequacy issues. </a:t>
            </a:r>
          </a:p>
          <a:p>
            <a:pPr marL="285750" indent="-285750">
              <a:spcAft>
                <a:spcPts val="600"/>
              </a:spcAft>
              <a:buFont typeface="Arial" panose="020B0604020202020204" pitchFamily="34" charset="0"/>
              <a:buChar char="•"/>
            </a:pPr>
            <a:r>
              <a:rPr lang="en-US" sz="1600" dirty="0"/>
              <a:t>Other stakeholders state that </a:t>
            </a:r>
            <a:r>
              <a:rPr lang="en-US" sz="1600" b="1" dirty="0"/>
              <a:t>all balancing reserves should be excluded </a:t>
            </a:r>
            <a:r>
              <a:rPr lang="en-US" sz="1600" dirty="0"/>
              <a:t>from solving adequacy issues.</a:t>
            </a:r>
            <a:endParaRPr lang="en-BE" sz="1600" dirty="0"/>
          </a:p>
        </p:txBody>
      </p:sp>
      <p:sp>
        <p:nvSpPr>
          <p:cNvPr id="5" name="Tekstvak 4">
            <a:extLst>
              <a:ext uri="{FF2B5EF4-FFF2-40B4-BE49-F238E27FC236}">
                <a16:creationId xmlns:a16="http://schemas.microsoft.com/office/drawing/2014/main" id="{9B309011-FEC3-4F3A-BA1E-A887EFFB88C9}"/>
              </a:ext>
            </a:extLst>
          </p:cNvPr>
          <p:cNvSpPr txBox="1"/>
          <p:nvPr/>
        </p:nvSpPr>
        <p:spPr>
          <a:xfrm>
            <a:off x="382587" y="3854877"/>
            <a:ext cx="11426825" cy="1969770"/>
          </a:xfrm>
          <a:prstGeom prst="rect">
            <a:avLst/>
          </a:prstGeom>
          <a:noFill/>
        </p:spPr>
        <p:txBody>
          <a:bodyPr wrap="square" rtlCol="0">
            <a:spAutoFit/>
          </a:bodyPr>
          <a:lstStyle/>
          <a:p>
            <a:pPr>
              <a:spcAft>
                <a:spcPts val="600"/>
              </a:spcAft>
            </a:pPr>
            <a:r>
              <a:rPr lang="en-US" sz="1600" dirty="0">
                <a:solidFill>
                  <a:schemeClr val="accent6">
                    <a:lumMod val="75000"/>
                  </a:schemeClr>
                </a:solidFill>
              </a:rPr>
              <a:t>ENTSO-E supports the view that balancing reserves (FCR and FRR) should not be used for adequacy, for reasons explained in the methodology document. </a:t>
            </a:r>
          </a:p>
          <a:p>
            <a:pPr marL="285750" indent="-285750">
              <a:spcAft>
                <a:spcPts val="600"/>
              </a:spcAft>
              <a:buFont typeface="Arial" panose="020B0604020202020204" pitchFamily="34" charset="0"/>
              <a:buChar char="•"/>
            </a:pPr>
            <a:r>
              <a:rPr lang="en-US" sz="1600" b="1" dirty="0">
                <a:solidFill>
                  <a:schemeClr val="accent6">
                    <a:lumMod val="75000"/>
                  </a:schemeClr>
                </a:solidFill>
              </a:rPr>
              <a:t>FCR and FRR resources are subtracted from the available generation</a:t>
            </a:r>
            <a:r>
              <a:rPr lang="en-US" sz="1600" dirty="0">
                <a:solidFill>
                  <a:schemeClr val="accent6">
                    <a:lumMod val="75000"/>
                  </a:schemeClr>
                </a:solidFill>
              </a:rPr>
              <a:t>, as was the case in the past with the Mid-term Adequacy Forecast. </a:t>
            </a:r>
          </a:p>
          <a:p>
            <a:pPr marL="285750" indent="-285750">
              <a:spcAft>
                <a:spcPts val="600"/>
              </a:spcAft>
              <a:buFont typeface="Arial" panose="020B0604020202020204" pitchFamily="34" charset="0"/>
              <a:buChar char="•"/>
            </a:pPr>
            <a:r>
              <a:rPr lang="en-US" sz="1600" dirty="0">
                <a:solidFill>
                  <a:schemeClr val="accent6">
                    <a:lumMod val="75000"/>
                  </a:schemeClr>
                </a:solidFill>
              </a:rPr>
              <a:t>Replacement Reserves (RR), on the other hand, are optional and only used to replace the FRR. </a:t>
            </a:r>
            <a:r>
              <a:rPr lang="en-US" sz="1600" b="1" dirty="0">
                <a:solidFill>
                  <a:schemeClr val="accent6">
                    <a:lumMod val="75000"/>
                  </a:schemeClr>
                </a:solidFill>
              </a:rPr>
              <a:t>RR are considered available in ERAA to solve adequacy issues. </a:t>
            </a:r>
            <a:r>
              <a:rPr lang="en-US" sz="1600" dirty="0">
                <a:solidFill>
                  <a:schemeClr val="accent6">
                    <a:lumMod val="75000"/>
                  </a:schemeClr>
                </a:solidFill>
              </a:rPr>
              <a:t>And keeping RR aside (e.g. not use them to solve adequacy) would be considered as too conservative assumption.</a:t>
            </a:r>
            <a:endParaRPr lang="en-BE" sz="1600" dirty="0">
              <a:solidFill>
                <a:schemeClr val="accent6">
                  <a:lumMod val="75000"/>
                </a:schemeClr>
              </a:solidFill>
            </a:endParaRPr>
          </a:p>
        </p:txBody>
      </p:sp>
      <p:sp>
        <p:nvSpPr>
          <p:cNvPr id="6" name="Rechthoek 5">
            <a:extLst>
              <a:ext uri="{FF2B5EF4-FFF2-40B4-BE49-F238E27FC236}">
                <a16:creationId xmlns:a16="http://schemas.microsoft.com/office/drawing/2014/main" id="{C6522694-0A14-4C35-97EC-7336A33BBFD2}"/>
              </a:ext>
            </a:extLst>
          </p:cNvPr>
          <p:cNvSpPr/>
          <p:nvPr/>
        </p:nvSpPr>
        <p:spPr>
          <a:xfrm>
            <a:off x="406050" y="1350187"/>
            <a:ext cx="5220000"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Stakeholders’ comment</a:t>
            </a:r>
            <a:endParaRPr lang="en-BE" b="1" dirty="0">
              <a:solidFill>
                <a:schemeClr val="bg1"/>
              </a:solidFill>
            </a:endParaRPr>
          </a:p>
        </p:txBody>
      </p:sp>
      <p:sp>
        <p:nvSpPr>
          <p:cNvPr id="7" name="Rechthoek 6">
            <a:extLst>
              <a:ext uri="{FF2B5EF4-FFF2-40B4-BE49-F238E27FC236}">
                <a16:creationId xmlns:a16="http://schemas.microsoft.com/office/drawing/2014/main" id="{72C52C95-67B7-43BE-A5BE-90002A850DAB}"/>
              </a:ext>
            </a:extLst>
          </p:cNvPr>
          <p:cNvSpPr/>
          <p:nvPr/>
        </p:nvSpPr>
        <p:spPr>
          <a:xfrm>
            <a:off x="414337" y="3429000"/>
            <a:ext cx="5220000"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b="1" dirty="0">
                <a:solidFill>
                  <a:schemeClr val="bg1"/>
                </a:solidFill>
              </a:rPr>
              <a:t>ENTSO-E position</a:t>
            </a:r>
            <a:endParaRPr lang="en-BE" b="1" dirty="0">
              <a:solidFill>
                <a:schemeClr val="bg1"/>
              </a:solidFill>
            </a:endParaRPr>
          </a:p>
        </p:txBody>
      </p:sp>
      <p:grpSp>
        <p:nvGrpSpPr>
          <p:cNvPr id="8" name="Groupe 191">
            <a:extLst>
              <a:ext uri="{FF2B5EF4-FFF2-40B4-BE49-F238E27FC236}">
                <a16:creationId xmlns:a16="http://schemas.microsoft.com/office/drawing/2014/main" id="{1250D37E-6D6D-48D9-BA78-79233A2F11EC}"/>
              </a:ext>
            </a:extLst>
          </p:cNvPr>
          <p:cNvGrpSpPr/>
          <p:nvPr/>
        </p:nvGrpSpPr>
        <p:grpSpPr>
          <a:xfrm>
            <a:off x="11070544" y="366649"/>
            <a:ext cx="707119" cy="593476"/>
            <a:chOff x="8039101" y="3923287"/>
            <a:chExt cx="266700" cy="223838"/>
          </a:xfrm>
          <a:solidFill>
            <a:schemeClr val="tx2"/>
          </a:solidFill>
        </p:grpSpPr>
        <p:sp>
          <p:nvSpPr>
            <p:cNvPr id="10" name="Freeform 50910">
              <a:extLst>
                <a:ext uri="{FF2B5EF4-FFF2-40B4-BE49-F238E27FC236}">
                  <a16:creationId xmlns:a16="http://schemas.microsoft.com/office/drawing/2014/main" id="{DA653694-3901-4AE6-89CE-DDB01C4CEB5A}"/>
                </a:ext>
              </a:extLst>
            </p:cNvPr>
            <p:cNvSpPr>
              <a:spLocks noEditPoints="1"/>
            </p:cNvSpPr>
            <p:nvPr/>
          </p:nvSpPr>
          <p:spPr bwMode="auto">
            <a:xfrm>
              <a:off x="8156576" y="3935987"/>
              <a:ext cx="33338" cy="33338"/>
            </a:xfrm>
            <a:custGeom>
              <a:avLst/>
              <a:gdLst>
                <a:gd name="T0" fmla="*/ 17 w 34"/>
                <a:gd name="T1" fmla="*/ 0 h 34"/>
                <a:gd name="T2" fmla="*/ 0 w 34"/>
                <a:gd name="T3" fmla="*/ 17 h 34"/>
                <a:gd name="T4" fmla="*/ 17 w 34"/>
                <a:gd name="T5" fmla="*/ 34 h 34"/>
                <a:gd name="T6" fmla="*/ 34 w 34"/>
                <a:gd name="T7" fmla="*/ 17 h 34"/>
                <a:gd name="T8" fmla="*/ 17 w 34"/>
                <a:gd name="T9" fmla="*/ 0 h 34"/>
                <a:gd name="T10" fmla="*/ 25 w 34"/>
                <a:gd name="T11" fmla="*/ 17 h 34"/>
                <a:gd name="T12" fmla="*/ 17 w 34"/>
                <a:gd name="T13" fmla="*/ 24 h 34"/>
                <a:gd name="T14" fmla="*/ 9 w 34"/>
                <a:gd name="T15" fmla="*/ 17 h 34"/>
                <a:gd name="T16" fmla="*/ 17 w 34"/>
                <a:gd name="T17" fmla="*/ 9 h 34"/>
                <a:gd name="T18" fmla="*/ 25 w 34"/>
                <a:gd name="T19"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 h="34">
                  <a:moveTo>
                    <a:pt x="17" y="0"/>
                  </a:moveTo>
                  <a:cubicBezTo>
                    <a:pt x="7" y="0"/>
                    <a:pt x="0" y="7"/>
                    <a:pt x="0" y="17"/>
                  </a:cubicBezTo>
                  <a:cubicBezTo>
                    <a:pt x="0" y="26"/>
                    <a:pt x="7" y="34"/>
                    <a:pt x="17" y="34"/>
                  </a:cubicBezTo>
                  <a:cubicBezTo>
                    <a:pt x="26" y="34"/>
                    <a:pt x="34" y="26"/>
                    <a:pt x="34" y="17"/>
                  </a:cubicBezTo>
                  <a:cubicBezTo>
                    <a:pt x="34" y="7"/>
                    <a:pt x="26" y="0"/>
                    <a:pt x="17" y="0"/>
                  </a:cubicBezTo>
                  <a:close/>
                  <a:moveTo>
                    <a:pt x="25" y="17"/>
                  </a:moveTo>
                  <a:cubicBezTo>
                    <a:pt x="25" y="21"/>
                    <a:pt x="21" y="24"/>
                    <a:pt x="17" y="24"/>
                  </a:cubicBezTo>
                  <a:cubicBezTo>
                    <a:pt x="13" y="24"/>
                    <a:pt x="9" y="21"/>
                    <a:pt x="9" y="17"/>
                  </a:cubicBezTo>
                  <a:cubicBezTo>
                    <a:pt x="9" y="13"/>
                    <a:pt x="13" y="9"/>
                    <a:pt x="17" y="9"/>
                  </a:cubicBezTo>
                  <a:cubicBezTo>
                    <a:pt x="21" y="9"/>
                    <a:pt x="25" y="13"/>
                    <a:pt x="25"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 name="Freeform 50911">
              <a:extLst>
                <a:ext uri="{FF2B5EF4-FFF2-40B4-BE49-F238E27FC236}">
                  <a16:creationId xmlns:a16="http://schemas.microsoft.com/office/drawing/2014/main" id="{AAB06342-B7C2-440F-A1C1-EDC58B6B7472}"/>
                </a:ext>
              </a:extLst>
            </p:cNvPr>
            <p:cNvSpPr>
              <a:spLocks noEditPoints="1"/>
            </p:cNvSpPr>
            <p:nvPr/>
          </p:nvSpPr>
          <p:spPr bwMode="auto">
            <a:xfrm>
              <a:off x="8039101" y="3923287"/>
              <a:ext cx="266700" cy="223838"/>
            </a:xfrm>
            <a:custGeom>
              <a:avLst/>
              <a:gdLst>
                <a:gd name="T0" fmla="*/ 233 w 266"/>
                <a:gd name="T1" fmla="*/ 43 h 223"/>
                <a:gd name="T2" fmla="*/ 249 w 266"/>
                <a:gd name="T3" fmla="*/ 30 h 223"/>
                <a:gd name="T4" fmla="*/ 159 w 266"/>
                <a:gd name="T5" fmla="*/ 16 h 223"/>
                <a:gd name="T6" fmla="*/ 107 w 266"/>
                <a:gd name="T7" fmla="*/ 16 h 223"/>
                <a:gd name="T8" fmla="*/ 17 w 266"/>
                <a:gd name="T9" fmla="*/ 30 h 223"/>
                <a:gd name="T10" fmla="*/ 32 w 266"/>
                <a:gd name="T11" fmla="*/ 43 h 223"/>
                <a:gd name="T12" fmla="*/ 0 w 266"/>
                <a:gd name="T13" fmla="*/ 108 h 223"/>
                <a:gd name="T14" fmla="*/ 45 w 266"/>
                <a:gd name="T15" fmla="*/ 154 h 223"/>
                <a:gd name="T16" fmla="*/ 90 w 266"/>
                <a:gd name="T17" fmla="*/ 108 h 223"/>
                <a:gd name="T18" fmla="*/ 57 w 266"/>
                <a:gd name="T19" fmla="*/ 43 h 223"/>
                <a:gd name="T20" fmla="*/ 117 w 266"/>
                <a:gd name="T21" fmla="*/ 55 h 223"/>
                <a:gd name="T22" fmla="*/ 72 w 266"/>
                <a:gd name="T23" fmla="*/ 195 h 223"/>
                <a:gd name="T24" fmla="*/ 61 w 266"/>
                <a:gd name="T25" fmla="*/ 223 h 223"/>
                <a:gd name="T26" fmla="*/ 205 w 266"/>
                <a:gd name="T27" fmla="*/ 205 h 223"/>
                <a:gd name="T28" fmla="*/ 149 w 266"/>
                <a:gd name="T29" fmla="*/ 195 h 223"/>
                <a:gd name="T30" fmla="*/ 159 w 266"/>
                <a:gd name="T31" fmla="*/ 43 h 223"/>
                <a:gd name="T32" fmla="*/ 191 w 266"/>
                <a:gd name="T33" fmla="*/ 108 h 223"/>
                <a:gd name="T34" fmla="*/ 176 w 266"/>
                <a:gd name="T35" fmla="*/ 113 h 223"/>
                <a:gd name="T36" fmla="*/ 265 w 266"/>
                <a:gd name="T37" fmla="*/ 113 h 223"/>
                <a:gd name="T38" fmla="*/ 250 w 266"/>
                <a:gd name="T39" fmla="*/ 108 h 223"/>
                <a:gd name="T40" fmla="*/ 221 w 266"/>
                <a:gd name="T41" fmla="*/ 145 h 223"/>
                <a:gd name="T42" fmla="*/ 188 w 266"/>
                <a:gd name="T43" fmla="*/ 117 h 223"/>
                <a:gd name="T44" fmla="*/ 255 w 266"/>
                <a:gd name="T45" fmla="*/ 117 h 223"/>
                <a:gd name="T46" fmla="*/ 241 w 266"/>
                <a:gd name="T47" fmla="*/ 108 h 223"/>
                <a:gd name="T48" fmla="*/ 218 w 266"/>
                <a:gd name="T49" fmla="*/ 43 h 223"/>
                <a:gd name="T50" fmla="*/ 139 w 266"/>
                <a:gd name="T51" fmla="*/ 49 h 223"/>
                <a:gd name="T52" fmla="*/ 133 w 266"/>
                <a:gd name="T53" fmla="*/ 50 h 223"/>
                <a:gd name="T54" fmla="*/ 126 w 266"/>
                <a:gd name="T55" fmla="*/ 49 h 223"/>
                <a:gd name="T56" fmla="*/ 114 w 266"/>
                <a:gd name="T57" fmla="*/ 37 h 223"/>
                <a:gd name="T58" fmla="*/ 55 w 266"/>
                <a:gd name="T59" fmla="*/ 34 h 223"/>
                <a:gd name="T60" fmla="*/ 31 w 266"/>
                <a:gd name="T61" fmla="*/ 34 h 223"/>
                <a:gd name="T62" fmla="*/ 31 w 266"/>
                <a:gd name="T63" fmla="*/ 26 h 223"/>
                <a:gd name="T64" fmla="*/ 114 w 266"/>
                <a:gd name="T65" fmla="*/ 23 h 223"/>
                <a:gd name="T66" fmla="*/ 152 w 266"/>
                <a:gd name="T67" fmla="*/ 23 h 223"/>
                <a:gd name="T68" fmla="*/ 235 w 266"/>
                <a:gd name="T69" fmla="*/ 26 h 223"/>
                <a:gd name="T70" fmla="*/ 235 w 266"/>
                <a:gd name="T71" fmla="*/ 34 h 223"/>
                <a:gd name="T72" fmla="*/ 210 w 266"/>
                <a:gd name="T73" fmla="*/ 34 h 223"/>
                <a:gd name="T74" fmla="*/ 152 w 266"/>
                <a:gd name="T75" fmla="*/ 37 h 223"/>
                <a:gd name="T76" fmla="*/ 139 w 266"/>
                <a:gd name="T77" fmla="*/ 49 h 223"/>
                <a:gd name="T78" fmla="*/ 126 w 266"/>
                <a:gd name="T79" fmla="*/ 59 h 223"/>
                <a:gd name="T80" fmla="*/ 139 w 266"/>
                <a:gd name="T81" fmla="*/ 59 h 223"/>
                <a:gd name="T82" fmla="*/ 126 w 266"/>
                <a:gd name="T83" fmla="*/ 195 h 223"/>
                <a:gd name="T84" fmla="*/ 42 w 266"/>
                <a:gd name="T85" fmla="*/ 43 h 223"/>
                <a:gd name="T86" fmla="*/ 65 w 266"/>
                <a:gd name="T87" fmla="*/ 108 h 223"/>
                <a:gd name="T88" fmla="*/ 13 w 266"/>
                <a:gd name="T89" fmla="*/ 117 h 223"/>
                <a:gd name="T90" fmla="*/ 79 w 266"/>
                <a:gd name="T91" fmla="*/ 117 h 223"/>
                <a:gd name="T92" fmla="*/ 11 w 266"/>
                <a:gd name="T93" fmla="*/ 117 h 223"/>
                <a:gd name="T94" fmla="*/ 195 w 266"/>
                <a:gd name="T95" fmla="*/ 214 h 223"/>
                <a:gd name="T96" fmla="*/ 71 w 266"/>
                <a:gd name="T97" fmla="*/ 205 h 223"/>
                <a:gd name="T98" fmla="*/ 117 w 266"/>
                <a:gd name="T99" fmla="*/ 205 h 223"/>
                <a:gd name="T100" fmla="*/ 194 w 266"/>
                <a:gd name="T101" fmla="*/ 205 h 223"/>
                <a:gd name="T102" fmla="*/ 195 w 266"/>
                <a:gd name="T103" fmla="*/ 214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66" h="223">
                  <a:moveTo>
                    <a:pt x="250" y="108"/>
                  </a:moveTo>
                  <a:cubicBezTo>
                    <a:pt x="233" y="43"/>
                    <a:pt x="233" y="43"/>
                    <a:pt x="233" y="43"/>
                  </a:cubicBezTo>
                  <a:cubicBezTo>
                    <a:pt x="235" y="43"/>
                    <a:pt x="235" y="43"/>
                    <a:pt x="235" y="43"/>
                  </a:cubicBezTo>
                  <a:cubicBezTo>
                    <a:pt x="243" y="43"/>
                    <a:pt x="249" y="37"/>
                    <a:pt x="249" y="30"/>
                  </a:cubicBezTo>
                  <a:cubicBezTo>
                    <a:pt x="249" y="22"/>
                    <a:pt x="243" y="16"/>
                    <a:pt x="235" y="16"/>
                  </a:cubicBezTo>
                  <a:cubicBezTo>
                    <a:pt x="159" y="16"/>
                    <a:pt x="159" y="16"/>
                    <a:pt x="159" y="16"/>
                  </a:cubicBezTo>
                  <a:cubicBezTo>
                    <a:pt x="154" y="6"/>
                    <a:pt x="144" y="0"/>
                    <a:pt x="133" y="0"/>
                  </a:cubicBezTo>
                  <a:cubicBezTo>
                    <a:pt x="122" y="0"/>
                    <a:pt x="112" y="6"/>
                    <a:pt x="107" y="16"/>
                  </a:cubicBezTo>
                  <a:cubicBezTo>
                    <a:pt x="31" y="16"/>
                    <a:pt x="31" y="16"/>
                    <a:pt x="31" y="16"/>
                  </a:cubicBezTo>
                  <a:cubicBezTo>
                    <a:pt x="23" y="16"/>
                    <a:pt x="17" y="22"/>
                    <a:pt x="17" y="30"/>
                  </a:cubicBezTo>
                  <a:cubicBezTo>
                    <a:pt x="17" y="37"/>
                    <a:pt x="23" y="43"/>
                    <a:pt x="31" y="43"/>
                  </a:cubicBezTo>
                  <a:cubicBezTo>
                    <a:pt x="32" y="43"/>
                    <a:pt x="32" y="43"/>
                    <a:pt x="32" y="43"/>
                  </a:cubicBezTo>
                  <a:cubicBezTo>
                    <a:pt x="15" y="108"/>
                    <a:pt x="15" y="108"/>
                    <a:pt x="15" y="108"/>
                  </a:cubicBezTo>
                  <a:cubicBezTo>
                    <a:pt x="0" y="108"/>
                    <a:pt x="0" y="108"/>
                    <a:pt x="0" y="108"/>
                  </a:cubicBezTo>
                  <a:cubicBezTo>
                    <a:pt x="1" y="113"/>
                    <a:pt x="1" y="113"/>
                    <a:pt x="1" y="113"/>
                  </a:cubicBezTo>
                  <a:cubicBezTo>
                    <a:pt x="2" y="136"/>
                    <a:pt x="22" y="154"/>
                    <a:pt x="45" y="154"/>
                  </a:cubicBezTo>
                  <a:cubicBezTo>
                    <a:pt x="68" y="154"/>
                    <a:pt x="88" y="136"/>
                    <a:pt x="90" y="113"/>
                  </a:cubicBezTo>
                  <a:cubicBezTo>
                    <a:pt x="90" y="108"/>
                    <a:pt x="90" y="108"/>
                    <a:pt x="90" y="108"/>
                  </a:cubicBezTo>
                  <a:cubicBezTo>
                    <a:pt x="75" y="108"/>
                    <a:pt x="75" y="108"/>
                    <a:pt x="75" y="108"/>
                  </a:cubicBezTo>
                  <a:cubicBezTo>
                    <a:pt x="57" y="43"/>
                    <a:pt x="57" y="43"/>
                    <a:pt x="57" y="43"/>
                  </a:cubicBezTo>
                  <a:cubicBezTo>
                    <a:pt x="107" y="43"/>
                    <a:pt x="107" y="43"/>
                    <a:pt x="107" y="43"/>
                  </a:cubicBezTo>
                  <a:cubicBezTo>
                    <a:pt x="109" y="48"/>
                    <a:pt x="113" y="52"/>
                    <a:pt x="117" y="55"/>
                  </a:cubicBezTo>
                  <a:cubicBezTo>
                    <a:pt x="117" y="195"/>
                    <a:pt x="117" y="195"/>
                    <a:pt x="117" y="195"/>
                  </a:cubicBezTo>
                  <a:cubicBezTo>
                    <a:pt x="72" y="195"/>
                    <a:pt x="72" y="195"/>
                    <a:pt x="72" y="195"/>
                  </a:cubicBezTo>
                  <a:cubicBezTo>
                    <a:pt x="66" y="195"/>
                    <a:pt x="61" y="200"/>
                    <a:pt x="61" y="205"/>
                  </a:cubicBezTo>
                  <a:cubicBezTo>
                    <a:pt x="61" y="223"/>
                    <a:pt x="61" y="223"/>
                    <a:pt x="61" y="223"/>
                  </a:cubicBezTo>
                  <a:cubicBezTo>
                    <a:pt x="205" y="223"/>
                    <a:pt x="205" y="223"/>
                    <a:pt x="205" y="223"/>
                  </a:cubicBezTo>
                  <a:cubicBezTo>
                    <a:pt x="205" y="205"/>
                    <a:pt x="205" y="205"/>
                    <a:pt x="205" y="205"/>
                  </a:cubicBezTo>
                  <a:cubicBezTo>
                    <a:pt x="205" y="200"/>
                    <a:pt x="200" y="195"/>
                    <a:pt x="194" y="195"/>
                  </a:cubicBezTo>
                  <a:cubicBezTo>
                    <a:pt x="149" y="195"/>
                    <a:pt x="149" y="195"/>
                    <a:pt x="149" y="195"/>
                  </a:cubicBezTo>
                  <a:cubicBezTo>
                    <a:pt x="149" y="55"/>
                    <a:pt x="149" y="55"/>
                    <a:pt x="149" y="55"/>
                  </a:cubicBezTo>
                  <a:cubicBezTo>
                    <a:pt x="153" y="52"/>
                    <a:pt x="157" y="48"/>
                    <a:pt x="159" y="43"/>
                  </a:cubicBezTo>
                  <a:cubicBezTo>
                    <a:pt x="208" y="43"/>
                    <a:pt x="208" y="43"/>
                    <a:pt x="208" y="43"/>
                  </a:cubicBezTo>
                  <a:cubicBezTo>
                    <a:pt x="191" y="108"/>
                    <a:pt x="191" y="108"/>
                    <a:pt x="191" y="108"/>
                  </a:cubicBezTo>
                  <a:cubicBezTo>
                    <a:pt x="176" y="108"/>
                    <a:pt x="176" y="108"/>
                    <a:pt x="176" y="108"/>
                  </a:cubicBezTo>
                  <a:cubicBezTo>
                    <a:pt x="176" y="113"/>
                    <a:pt x="176" y="113"/>
                    <a:pt x="176" y="113"/>
                  </a:cubicBezTo>
                  <a:cubicBezTo>
                    <a:pt x="178" y="136"/>
                    <a:pt x="197" y="154"/>
                    <a:pt x="221" y="154"/>
                  </a:cubicBezTo>
                  <a:cubicBezTo>
                    <a:pt x="244" y="154"/>
                    <a:pt x="264" y="136"/>
                    <a:pt x="265" y="113"/>
                  </a:cubicBezTo>
                  <a:cubicBezTo>
                    <a:pt x="266" y="108"/>
                    <a:pt x="266" y="108"/>
                    <a:pt x="266" y="108"/>
                  </a:cubicBezTo>
                  <a:lnTo>
                    <a:pt x="250" y="108"/>
                  </a:lnTo>
                  <a:close/>
                  <a:moveTo>
                    <a:pt x="255" y="117"/>
                  </a:moveTo>
                  <a:cubicBezTo>
                    <a:pt x="251" y="133"/>
                    <a:pt x="237" y="145"/>
                    <a:pt x="221" y="145"/>
                  </a:cubicBezTo>
                  <a:cubicBezTo>
                    <a:pt x="204" y="145"/>
                    <a:pt x="190" y="133"/>
                    <a:pt x="186" y="117"/>
                  </a:cubicBezTo>
                  <a:cubicBezTo>
                    <a:pt x="188" y="117"/>
                    <a:pt x="188" y="117"/>
                    <a:pt x="188" y="117"/>
                  </a:cubicBezTo>
                  <a:cubicBezTo>
                    <a:pt x="253" y="117"/>
                    <a:pt x="253" y="117"/>
                    <a:pt x="253" y="117"/>
                  </a:cubicBezTo>
                  <a:lnTo>
                    <a:pt x="255" y="117"/>
                  </a:lnTo>
                  <a:close/>
                  <a:moveTo>
                    <a:pt x="223" y="43"/>
                  </a:moveTo>
                  <a:cubicBezTo>
                    <a:pt x="241" y="108"/>
                    <a:pt x="241" y="108"/>
                    <a:pt x="241" y="108"/>
                  </a:cubicBezTo>
                  <a:cubicBezTo>
                    <a:pt x="201" y="108"/>
                    <a:pt x="201" y="108"/>
                    <a:pt x="201" y="108"/>
                  </a:cubicBezTo>
                  <a:cubicBezTo>
                    <a:pt x="218" y="43"/>
                    <a:pt x="218" y="43"/>
                    <a:pt x="218" y="43"/>
                  </a:cubicBezTo>
                  <a:lnTo>
                    <a:pt x="223" y="43"/>
                  </a:lnTo>
                  <a:close/>
                  <a:moveTo>
                    <a:pt x="139" y="49"/>
                  </a:moveTo>
                  <a:cubicBezTo>
                    <a:pt x="139" y="49"/>
                    <a:pt x="139" y="49"/>
                    <a:pt x="139" y="49"/>
                  </a:cubicBezTo>
                  <a:cubicBezTo>
                    <a:pt x="137" y="50"/>
                    <a:pt x="135" y="50"/>
                    <a:pt x="133" y="50"/>
                  </a:cubicBezTo>
                  <a:cubicBezTo>
                    <a:pt x="131" y="50"/>
                    <a:pt x="128" y="50"/>
                    <a:pt x="126" y="49"/>
                  </a:cubicBezTo>
                  <a:cubicBezTo>
                    <a:pt x="126" y="49"/>
                    <a:pt x="126" y="49"/>
                    <a:pt x="126" y="49"/>
                  </a:cubicBezTo>
                  <a:cubicBezTo>
                    <a:pt x="126" y="49"/>
                    <a:pt x="126" y="49"/>
                    <a:pt x="126" y="49"/>
                  </a:cubicBezTo>
                  <a:cubicBezTo>
                    <a:pt x="121" y="47"/>
                    <a:pt x="116" y="43"/>
                    <a:pt x="114" y="37"/>
                  </a:cubicBezTo>
                  <a:cubicBezTo>
                    <a:pt x="113" y="34"/>
                    <a:pt x="113" y="34"/>
                    <a:pt x="113" y="34"/>
                  </a:cubicBezTo>
                  <a:cubicBezTo>
                    <a:pt x="55" y="34"/>
                    <a:pt x="55" y="34"/>
                    <a:pt x="55" y="34"/>
                  </a:cubicBezTo>
                  <a:cubicBezTo>
                    <a:pt x="35" y="34"/>
                    <a:pt x="35" y="34"/>
                    <a:pt x="35" y="34"/>
                  </a:cubicBezTo>
                  <a:cubicBezTo>
                    <a:pt x="31" y="34"/>
                    <a:pt x="31" y="34"/>
                    <a:pt x="31" y="34"/>
                  </a:cubicBezTo>
                  <a:cubicBezTo>
                    <a:pt x="29" y="34"/>
                    <a:pt x="27" y="32"/>
                    <a:pt x="27" y="30"/>
                  </a:cubicBezTo>
                  <a:cubicBezTo>
                    <a:pt x="27" y="27"/>
                    <a:pt x="29" y="26"/>
                    <a:pt x="31" y="26"/>
                  </a:cubicBezTo>
                  <a:cubicBezTo>
                    <a:pt x="113" y="26"/>
                    <a:pt x="113" y="26"/>
                    <a:pt x="113" y="26"/>
                  </a:cubicBezTo>
                  <a:cubicBezTo>
                    <a:pt x="114" y="23"/>
                    <a:pt x="114" y="23"/>
                    <a:pt x="114" y="23"/>
                  </a:cubicBezTo>
                  <a:cubicBezTo>
                    <a:pt x="117" y="15"/>
                    <a:pt x="125" y="10"/>
                    <a:pt x="133" y="10"/>
                  </a:cubicBezTo>
                  <a:cubicBezTo>
                    <a:pt x="141" y="10"/>
                    <a:pt x="149" y="15"/>
                    <a:pt x="152" y="23"/>
                  </a:cubicBezTo>
                  <a:cubicBezTo>
                    <a:pt x="153" y="26"/>
                    <a:pt x="153" y="26"/>
                    <a:pt x="153" y="26"/>
                  </a:cubicBezTo>
                  <a:cubicBezTo>
                    <a:pt x="235" y="26"/>
                    <a:pt x="235" y="26"/>
                    <a:pt x="235" y="26"/>
                  </a:cubicBezTo>
                  <a:cubicBezTo>
                    <a:pt x="237" y="26"/>
                    <a:pt x="239" y="27"/>
                    <a:pt x="239" y="30"/>
                  </a:cubicBezTo>
                  <a:cubicBezTo>
                    <a:pt x="239" y="32"/>
                    <a:pt x="237" y="34"/>
                    <a:pt x="235" y="34"/>
                  </a:cubicBezTo>
                  <a:cubicBezTo>
                    <a:pt x="230" y="34"/>
                    <a:pt x="230" y="34"/>
                    <a:pt x="230" y="34"/>
                  </a:cubicBezTo>
                  <a:cubicBezTo>
                    <a:pt x="210" y="34"/>
                    <a:pt x="210" y="34"/>
                    <a:pt x="210" y="34"/>
                  </a:cubicBezTo>
                  <a:cubicBezTo>
                    <a:pt x="153" y="34"/>
                    <a:pt x="153" y="34"/>
                    <a:pt x="153" y="34"/>
                  </a:cubicBezTo>
                  <a:cubicBezTo>
                    <a:pt x="152" y="37"/>
                    <a:pt x="152" y="37"/>
                    <a:pt x="152" y="37"/>
                  </a:cubicBezTo>
                  <a:cubicBezTo>
                    <a:pt x="150" y="42"/>
                    <a:pt x="145" y="47"/>
                    <a:pt x="140" y="49"/>
                  </a:cubicBezTo>
                  <a:lnTo>
                    <a:pt x="139" y="49"/>
                  </a:lnTo>
                  <a:close/>
                  <a:moveTo>
                    <a:pt x="126" y="195"/>
                  </a:moveTo>
                  <a:cubicBezTo>
                    <a:pt x="126" y="59"/>
                    <a:pt x="126" y="59"/>
                    <a:pt x="126" y="59"/>
                  </a:cubicBezTo>
                  <a:cubicBezTo>
                    <a:pt x="128" y="59"/>
                    <a:pt x="131" y="60"/>
                    <a:pt x="133" y="60"/>
                  </a:cubicBezTo>
                  <a:cubicBezTo>
                    <a:pt x="135" y="60"/>
                    <a:pt x="137" y="59"/>
                    <a:pt x="139" y="59"/>
                  </a:cubicBezTo>
                  <a:cubicBezTo>
                    <a:pt x="139" y="195"/>
                    <a:pt x="139" y="195"/>
                    <a:pt x="139" y="195"/>
                  </a:cubicBezTo>
                  <a:lnTo>
                    <a:pt x="126" y="195"/>
                  </a:lnTo>
                  <a:close/>
                  <a:moveTo>
                    <a:pt x="25" y="108"/>
                  </a:moveTo>
                  <a:cubicBezTo>
                    <a:pt x="42" y="43"/>
                    <a:pt x="42" y="43"/>
                    <a:pt x="42" y="43"/>
                  </a:cubicBezTo>
                  <a:cubicBezTo>
                    <a:pt x="47" y="43"/>
                    <a:pt x="47" y="43"/>
                    <a:pt x="47" y="43"/>
                  </a:cubicBezTo>
                  <a:cubicBezTo>
                    <a:pt x="65" y="108"/>
                    <a:pt x="65" y="108"/>
                    <a:pt x="65" y="108"/>
                  </a:cubicBezTo>
                  <a:lnTo>
                    <a:pt x="25" y="108"/>
                  </a:lnTo>
                  <a:close/>
                  <a:moveTo>
                    <a:pt x="13" y="117"/>
                  </a:moveTo>
                  <a:cubicBezTo>
                    <a:pt x="77" y="117"/>
                    <a:pt x="77" y="117"/>
                    <a:pt x="77" y="117"/>
                  </a:cubicBezTo>
                  <a:cubicBezTo>
                    <a:pt x="79" y="117"/>
                    <a:pt x="79" y="117"/>
                    <a:pt x="79" y="117"/>
                  </a:cubicBezTo>
                  <a:cubicBezTo>
                    <a:pt x="76" y="133"/>
                    <a:pt x="61" y="145"/>
                    <a:pt x="45" y="145"/>
                  </a:cubicBezTo>
                  <a:cubicBezTo>
                    <a:pt x="29" y="145"/>
                    <a:pt x="14" y="133"/>
                    <a:pt x="11" y="117"/>
                  </a:cubicBezTo>
                  <a:lnTo>
                    <a:pt x="13" y="117"/>
                  </a:lnTo>
                  <a:close/>
                  <a:moveTo>
                    <a:pt x="195" y="214"/>
                  </a:moveTo>
                  <a:cubicBezTo>
                    <a:pt x="71" y="214"/>
                    <a:pt x="71" y="214"/>
                    <a:pt x="71" y="214"/>
                  </a:cubicBezTo>
                  <a:cubicBezTo>
                    <a:pt x="71" y="205"/>
                    <a:pt x="71" y="205"/>
                    <a:pt x="71" y="205"/>
                  </a:cubicBezTo>
                  <a:cubicBezTo>
                    <a:pt x="71" y="205"/>
                    <a:pt x="71" y="205"/>
                    <a:pt x="72" y="205"/>
                  </a:cubicBezTo>
                  <a:cubicBezTo>
                    <a:pt x="117" y="205"/>
                    <a:pt x="117" y="205"/>
                    <a:pt x="117" y="205"/>
                  </a:cubicBezTo>
                  <a:cubicBezTo>
                    <a:pt x="149" y="205"/>
                    <a:pt x="149" y="205"/>
                    <a:pt x="149" y="205"/>
                  </a:cubicBezTo>
                  <a:cubicBezTo>
                    <a:pt x="194" y="205"/>
                    <a:pt x="194" y="205"/>
                    <a:pt x="194" y="205"/>
                  </a:cubicBezTo>
                  <a:cubicBezTo>
                    <a:pt x="195" y="205"/>
                    <a:pt x="195" y="205"/>
                    <a:pt x="195" y="205"/>
                  </a:cubicBezTo>
                  <a:lnTo>
                    <a:pt x="195" y="2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Tree>
    <p:extLst>
      <p:ext uri="{BB962C8B-B14F-4D97-AF65-F5344CB8AC3E}">
        <p14:creationId xmlns:p14="http://schemas.microsoft.com/office/powerpoint/2010/main" val="3539395570"/>
      </p:ext>
    </p:extLst>
  </p:cSld>
  <p:clrMapOvr>
    <a:masterClrMapping/>
  </p:clrMapOvr>
</p:sld>
</file>

<file path=ppt/theme/theme1.xml><?xml version="1.0" encoding="utf-8"?>
<a:theme xmlns:a="http://schemas.openxmlformats.org/drawingml/2006/main" name="2_ENTSO-E Content">
  <a:themeElements>
    <a:clrScheme name="ENTSO-E">
      <a:dk1>
        <a:srgbClr val="3A3A3F"/>
      </a:dk1>
      <a:lt1>
        <a:srgbClr val="FFFFFF"/>
      </a:lt1>
      <a:dk2>
        <a:srgbClr val="3A3A3F"/>
      </a:dk2>
      <a:lt2>
        <a:srgbClr val="E7E6E6"/>
      </a:lt2>
      <a:accent1>
        <a:srgbClr val="2054A5"/>
      </a:accent1>
      <a:accent2>
        <a:srgbClr val="0FB29A"/>
      </a:accent2>
      <a:accent3>
        <a:srgbClr val="F37020"/>
      </a:accent3>
      <a:accent4>
        <a:srgbClr val="F7A431"/>
      </a:accent4>
      <a:accent5>
        <a:srgbClr val="3A3A3A"/>
      </a:accent5>
      <a:accent6>
        <a:srgbClr val="0073C8"/>
      </a:accent6>
      <a:hlink>
        <a:srgbClr val="0563C1"/>
      </a:hlink>
      <a:folHlink>
        <a:srgbClr val="954F72"/>
      </a:folHlink>
    </a:clrScheme>
    <a:fontScheme name="Benutzerdefiniert 2">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NTSO-E_New Template.pptx [Read-Only]" id="{C89BAF73-300B-4C19-BCEC-413470D96623}" vid="{FD253406-0429-4CAA-B156-3EEFD7D789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NTSO-E_New Template.pptx [Read-Only]" id="{C89BAF73-300B-4C19-BCEC-413470D96623}" vid="{1C31DA42-DE26-4CD7-92CE-B6445AC37F7E}"/>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entso-e_new-powerpoint-template </Template>
  <TotalTime>886</TotalTime>
  <Words>3829</Words>
  <Application>Microsoft Office PowerPoint</Application>
  <PresentationFormat>Widescreen</PresentationFormat>
  <Paragraphs>326</Paragraphs>
  <Slides>32</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32</vt:i4>
      </vt:variant>
    </vt:vector>
  </HeadingPairs>
  <TitlesOfParts>
    <vt:vector size="41" baseType="lpstr">
      <vt:lpstr>Microsoft YaHei</vt:lpstr>
      <vt:lpstr>Arial</vt:lpstr>
      <vt:lpstr>Arial Black</vt:lpstr>
      <vt:lpstr>Calibri</vt:lpstr>
      <vt:lpstr>Century Gothic</vt:lpstr>
      <vt:lpstr>Trebuchet MS</vt:lpstr>
      <vt:lpstr>Wingdings</vt:lpstr>
      <vt:lpstr>2_ENTSO-E Content</vt:lpstr>
      <vt:lpstr>Custom Design</vt:lpstr>
      <vt:lpstr>Resource Adequacy Methodologies</vt:lpstr>
      <vt:lpstr>PowerPoint Presentation</vt:lpstr>
      <vt:lpstr>1. Welcome and introduction</vt:lpstr>
      <vt:lpstr>PowerPoint Presentation</vt:lpstr>
      <vt:lpstr>PowerPoint Presentation</vt:lpstr>
      <vt:lpstr>PowerPoint Presentation</vt:lpstr>
      <vt:lpstr>2. European Resource Adequacy Assessment methodology (ERAA)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Value of Lost Load methodology (VOLL)</vt:lpstr>
      <vt:lpstr>PowerPoint Presentation</vt:lpstr>
      <vt:lpstr>PowerPoint Presentation</vt:lpstr>
      <vt:lpstr>PowerPoint Presentation</vt:lpstr>
      <vt:lpstr>4. Cost of new entry methodology (CONE) </vt:lpstr>
      <vt:lpstr>PowerPoint Presentation</vt:lpstr>
      <vt:lpstr>PowerPoint Presentation</vt:lpstr>
      <vt:lpstr>5. Reliability standard methodology (RS)</vt:lpstr>
      <vt:lpstr>PowerPoint Presentation</vt:lpstr>
      <vt:lpstr>PowerPoint Presentation</vt:lpstr>
      <vt:lpstr>PowerPoint Presentation</vt:lpstr>
      <vt:lpstr>Questions/Answers (questions not replied during the call will be  in written way) </vt:lpstr>
      <vt:lpstr>6. Next steps on methodologies and conclusions</vt:lpstr>
      <vt:lpstr>PowerPoint Presentation</vt:lpstr>
      <vt:lpstr>Thank you for your attention!</vt:lpstr>
      <vt:lpstr>PowerPoint Presentation</vt:lpstr>
    </vt:vector>
  </TitlesOfParts>
  <Company/>
  <LinksUpToDate>false</LinksUpToDate>
  <SharedDoc>false</SharedDoc>
  <HyperlinkBase>https://www.evg-online.org/</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PowerPoint Master</dc:subject>
  <dc:creator>Alban Joyeau</dc:creator>
  <cp:keywords>ENTSO-E PowerPoint</cp:keywords>
  <cp:lastModifiedBy>Alban Joyeau</cp:lastModifiedBy>
  <cp:revision>530</cp:revision>
  <dcterms:created xsi:type="dcterms:W3CDTF">2020-04-01T06:34:17Z</dcterms:created>
  <dcterms:modified xsi:type="dcterms:W3CDTF">2020-04-17T10:55:52Z</dcterms:modified>
  <cp:category>PowerPoint</cp:category>
</cp:coreProperties>
</file>